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88"/>
  </p:notesMasterIdLst>
  <p:sldIdLst>
    <p:sldId id="257" r:id="rId2"/>
    <p:sldId id="397" r:id="rId3"/>
    <p:sldId id="258" r:id="rId4"/>
    <p:sldId id="259" r:id="rId5"/>
    <p:sldId id="398" r:id="rId6"/>
    <p:sldId id="400" r:id="rId7"/>
    <p:sldId id="260" r:id="rId8"/>
    <p:sldId id="399" r:id="rId9"/>
    <p:sldId id="261" r:id="rId10"/>
    <p:sldId id="395" r:id="rId11"/>
    <p:sldId id="383" r:id="rId12"/>
    <p:sldId id="262" r:id="rId13"/>
    <p:sldId id="263" r:id="rId14"/>
    <p:sldId id="264" r:id="rId15"/>
    <p:sldId id="401" r:id="rId16"/>
    <p:sldId id="265" r:id="rId17"/>
    <p:sldId id="266" r:id="rId18"/>
    <p:sldId id="267" r:id="rId19"/>
    <p:sldId id="402" r:id="rId20"/>
    <p:sldId id="384" r:id="rId21"/>
    <p:sldId id="385" r:id="rId22"/>
    <p:sldId id="268" r:id="rId23"/>
    <p:sldId id="269" r:id="rId24"/>
    <p:sldId id="404" r:id="rId25"/>
    <p:sldId id="388" r:id="rId26"/>
    <p:sldId id="389" r:id="rId27"/>
    <p:sldId id="271" r:id="rId28"/>
    <p:sldId id="272" r:id="rId29"/>
    <p:sldId id="405" r:id="rId30"/>
    <p:sldId id="406" r:id="rId31"/>
    <p:sldId id="407" r:id="rId32"/>
    <p:sldId id="273" r:id="rId33"/>
    <p:sldId id="274" r:id="rId34"/>
    <p:sldId id="275" r:id="rId35"/>
    <p:sldId id="391" r:id="rId36"/>
    <p:sldId id="392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394" r:id="rId45"/>
    <p:sldId id="283" r:id="rId46"/>
    <p:sldId id="284" r:id="rId47"/>
    <p:sldId id="285" r:id="rId48"/>
    <p:sldId id="286" r:id="rId49"/>
    <p:sldId id="287" r:id="rId50"/>
    <p:sldId id="288" r:id="rId51"/>
    <p:sldId id="396" r:id="rId52"/>
    <p:sldId id="289" r:id="rId53"/>
    <p:sldId id="290" r:id="rId54"/>
    <p:sldId id="408" r:id="rId55"/>
    <p:sldId id="409" r:id="rId56"/>
    <p:sldId id="410" r:id="rId57"/>
    <p:sldId id="411" r:id="rId58"/>
    <p:sldId id="292" r:id="rId59"/>
    <p:sldId id="293" r:id="rId60"/>
    <p:sldId id="294" r:id="rId61"/>
    <p:sldId id="295" r:id="rId62"/>
    <p:sldId id="403" r:id="rId63"/>
    <p:sldId id="461" r:id="rId64"/>
    <p:sldId id="296" r:id="rId65"/>
    <p:sldId id="463" r:id="rId66"/>
    <p:sldId id="462" r:id="rId67"/>
    <p:sldId id="297" r:id="rId68"/>
    <p:sldId id="298" r:id="rId69"/>
    <p:sldId id="299" r:id="rId70"/>
    <p:sldId id="300" r:id="rId71"/>
    <p:sldId id="301" r:id="rId72"/>
    <p:sldId id="429" r:id="rId73"/>
    <p:sldId id="432" r:id="rId74"/>
    <p:sldId id="431" r:id="rId75"/>
    <p:sldId id="420" r:id="rId76"/>
    <p:sldId id="450" r:id="rId77"/>
    <p:sldId id="457" r:id="rId78"/>
    <p:sldId id="458" r:id="rId79"/>
    <p:sldId id="459" r:id="rId80"/>
    <p:sldId id="447" r:id="rId81"/>
    <p:sldId id="437" r:id="rId82"/>
    <p:sldId id="438" r:id="rId83"/>
    <p:sldId id="304" r:id="rId84"/>
    <p:sldId id="422" r:id="rId85"/>
    <p:sldId id="412" r:id="rId86"/>
    <p:sldId id="305" r:id="rId87"/>
  </p:sldIdLst>
  <p:sldSz cx="9144000" cy="5143500" type="screen16x9"/>
  <p:notesSz cx="9144000" cy="5143500"/>
  <p:defaultTextStyle>
    <a:defPPr>
      <a:defRPr lang="en-US"/>
    </a:defPPr>
    <a:lvl1pPr marL="0" algn="l" defTabSz="9143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10" algn="l" defTabSz="9143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64" algn="l" defTabSz="9143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19" algn="l" defTabSz="9143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72" algn="l" defTabSz="9143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6A2"/>
  </p:clrMru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85" autoAdjust="0"/>
    <p:restoredTop sz="93548" autoAdjust="0"/>
  </p:normalViewPr>
  <p:slideViewPr>
    <p:cSldViewPr>
      <p:cViewPr>
        <p:scale>
          <a:sx n="69" d="100"/>
          <a:sy n="69" d="100"/>
        </p:scale>
        <p:origin x="-1578" y="-3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DD903-E481-482D-8EBC-E49936560FD2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4738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4738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0C74DC-0963-4724-9761-210AAEE1CC9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3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10" algn="l" defTabSz="9143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64" algn="l" defTabSz="9143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9" algn="l" defTabSz="9143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72" algn="l" defTabSz="9143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C74DC-0963-4724-9761-210AAEE1CC9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C74DC-0963-4724-9761-210AAEE1CC9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C74DC-0963-4724-9761-210AAEE1CC9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C74DC-0963-4724-9761-210AAEE1CC97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C74DC-0963-4724-9761-210AAEE1CC9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32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31D0-4BC3-463A-9093-4273D845B8EF}" type="datetime1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12700">
              <a:lnSpc>
                <a:spcPts val="1240"/>
              </a:lnSpc>
              <a:defRPr/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114288">
              <a:lnSpc>
                <a:spcPts val="1240"/>
              </a:lnSpc>
              <a:defRPr/>
            </a:lvl1pPr>
          </a:lstStyle>
          <a:p>
            <a:fld id="{81D60167-4931-47E6-BA6A-407CBD079E47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6EE80-C35E-4A00-B411-2B56DA909B16}" type="datetime1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12700">
              <a:lnSpc>
                <a:spcPts val="1240"/>
              </a:lnSpc>
              <a:defRPr/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114288">
              <a:lnSpc>
                <a:spcPts val="1240"/>
              </a:lnSpc>
              <a:defRPr/>
            </a:lvl1pPr>
          </a:lstStyle>
          <a:p>
            <a:fld id="{81D60167-4931-47E6-BA6A-407CBD079E47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1E95-A615-4855-8FC8-BD5E0BE80198}" type="datetime1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12700">
              <a:lnSpc>
                <a:spcPts val="1240"/>
              </a:lnSpc>
              <a:defRPr/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114288">
              <a:lnSpc>
                <a:spcPts val="1240"/>
              </a:lnSpc>
              <a:defRPr/>
            </a:lvl1pPr>
          </a:lstStyle>
          <a:p>
            <a:fld id="{81D60167-4931-47E6-BA6A-407CBD079E47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F37A-BF19-4A5C-9F03-FBF21B03D2BE}" type="datetime1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12700">
              <a:lnSpc>
                <a:spcPts val="1240"/>
              </a:lnSpc>
              <a:defRPr/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114288">
              <a:lnSpc>
                <a:spcPts val="1240"/>
              </a:lnSpc>
              <a:defRPr/>
            </a:lvl1pPr>
          </a:lstStyle>
          <a:p>
            <a:fld id="{81D60167-4931-47E6-BA6A-407CBD079E47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E7834-C094-4187-A6B0-D26FEB636EDE}" type="datetime1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12700">
              <a:lnSpc>
                <a:spcPts val="1240"/>
              </a:lnSpc>
              <a:defRPr/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114288">
              <a:lnSpc>
                <a:spcPts val="1240"/>
              </a:lnSpc>
              <a:defRPr/>
            </a:lvl1pPr>
          </a:lstStyle>
          <a:p>
            <a:fld id="{81D60167-4931-47E6-BA6A-407CBD079E47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21344-D0F4-4B08-B8C3-67631B1FD4C9}" type="datetime1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12700">
              <a:lnSpc>
                <a:spcPts val="1240"/>
              </a:lnSpc>
              <a:defRPr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114288">
              <a:lnSpc>
                <a:spcPts val="1240"/>
              </a:lnSpc>
              <a:defRPr/>
            </a:lvl1pPr>
          </a:lstStyle>
          <a:p>
            <a:fld id="{81D60167-4931-47E6-BA6A-407CBD079E47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2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2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585-4ADF-49E6-8AF5-5532F030900B}" type="datetime1">
              <a:rPr lang="en-US" smtClean="0"/>
              <a:pPr/>
              <a:t>9/22/2020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12700">
              <a:lnSpc>
                <a:spcPts val="1240"/>
              </a:lnSpc>
              <a:defRPr/>
            </a:lvl1pPr>
          </a:lstStyle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114288">
              <a:lnSpc>
                <a:spcPts val="1240"/>
              </a:lnSpc>
              <a:defRPr/>
            </a:lvl1pPr>
          </a:lstStyle>
          <a:p>
            <a:fld id="{81D60167-4931-47E6-BA6A-407CBD079E47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AE26-3275-4A4A-971D-C238A86DE774}" type="datetime1">
              <a:rPr lang="en-US" smtClean="0"/>
              <a:pPr/>
              <a:t>9/22/2020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12700">
              <a:lnSpc>
                <a:spcPts val="1240"/>
              </a:lnSpc>
              <a:defRPr/>
            </a:lvl1pPr>
          </a:lstStyle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114288">
              <a:lnSpc>
                <a:spcPts val="1240"/>
              </a:lnSpc>
              <a:defRPr/>
            </a:lvl1pPr>
          </a:lstStyle>
          <a:p>
            <a:fld id="{81D60167-4931-47E6-BA6A-407CBD079E47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E217-A16F-49C9-A22C-DED748F65ACB}" type="datetime1">
              <a:rPr lang="en-US" smtClean="0"/>
              <a:pPr/>
              <a:t>9/22/2020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12700">
              <a:lnSpc>
                <a:spcPts val="1240"/>
              </a:lnSpc>
              <a:defRPr/>
            </a:lvl1pPr>
          </a:lstStyle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114288">
              <a:lnSpc>
                <a:spcPts val="1240"/>
              </a:lnSpc>
              <a:defRPr/>
            </a:lvl1pPr>
          </a:lstStyle>
          <a:p>
            <a:fld id="{81D60167-4931-47E6-BA6A-407CBD079E47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01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10" indent="0">
              <a:buNone/>
              <a:defRPr sz="1000"/>
            </a:lvl3pPr>
            <a:lvl4pPr marL="1371464" indent="0">
              <a:buNone/>
              <a:defRPr sz="900"/>
            </a:lvl4pPr>
            <a:lvl5pPr marL="1828619" indent="0">
              <a:buNone/>
              <a:defRPr sz="900"/>
            </a:lvl5pPr>
            <a:lvl6pPr marL="2285772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3A91-FFE2-4ADB-BCAB-392841F03111}" type="datetime1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12700">
              <a:lnSpc>
                <a:spcPts val="1240"/>
              </a:lnSpc>
              <a:defRPr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114288">
              <a:lnSpc>
                <a:spcPts val="1240"/>
              </a:lnSpc>
              <a:defRPr/>
            </a:lvl1pPr>
          </a:lstStyle>
          <a:p>
            <a:fld id="{81D60167-4931-47E6-BA6A-407CBD079E47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10" indent="0">
              <a:buNone/>
              <a:defRPr sz="2400"/>
            </a:lvl3pPr>
            <a:lvl4pPr marL="1371464" indent="0">
              <a:buNone/>
              <a:defRPr sz="2000"/>
            </a:lvl4pPr>
            <a:lvl5pPr marL="1828619" indent="0">
              <a:buNone/>
              <a:defRPr sz="2000"/>
            </a:lvl5pPr>
            <a:lvl6pPr marL="2285772" indent="0">
              <a:buNone/>
              <a:defRPr sz="2000"/>
            </a:lvl6pPr>
            <a:lvl7pPr marL="2742926" indent="0">
              <a:buNone/>
              <a:defRPr sz="2000"/>
            </a:lvl7pPr>
            <a:lvl8pPr marL="3200080" indent="0">
              <a:buNone/>
              <a:defRPr sz="2000"/>
            </a:lvl8pPr>
            <a:lvl9pPr marL="3657235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10" indent="0">
              <a:buNone/>
              <a:defRPr sz="1000"/>
            </a:lvl3pPr>
            <a:lvl4pPr marL="1371464" indent="0">
              <a:buNone/>
              <a:defRPr sz="900"/>
            </a:lvl4pPr>
            <a:lvl5pPr marL="1828619" indent="0">
              <a:buNone/>
              <a:defRPr sz="900"/>
            </a:lvl5pPr>
            <a:lvl6pPr marL="2285772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18C5A-0D2F-40FB-B4AA-8F5B82BB1F24}" type="datetime1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12700">
              <a:lnSpc>
                <a:spcPts val="1240"/>
              </a:lnSpc>
              <a:defRPr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114288">
              <a:lnSpc>
                <a:spcPts val="1240"/>
              </a:lnSpc>
              <a:defRPr/>
            </a:lvl1pPr>
          </a:lstStyle>
          <a:p>
            <a:fld id="{81D60167-4931-47E6-BA6A-407CBD079E47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32" tIns="45716" rIns="91432" bIns="4571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2D280-4A27-436C-B830-500837CE7C3F}" type="datetime1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marL="12700" algn="ctr">
              <a:lnSpc>
                <a:spcPts val="124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marL="114288" algn="r">
              <a:lnSpc>
                <a:spcPts val="124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60167-4931-47E6-BA6A-407CBD079E47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 ftr="0" dt="0"/>
  <p:txStyles>
    <p:titleStyle>
      <a:lvl1pPr algn="ctr" defTabSz="91431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6" indent="-342866" algn="l" defTabSz="91431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7" indent="-285722" algn="l" defTabSz="91431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7" indent="-228576" algn="l" defTabSz="91431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6" algn="l" defTabSz="91431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6" algn="l" defTabSz="91431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8" indent="-228576" algn="l" defTabSz="91431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6" algn="l" defTabSz="91431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6" algn="l" defTabSz="91431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2" indent="-228576" algn="l" defTabSz="91431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9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2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ubTitle" idx="1"/>
          </p:nvPr>
        </p:nvSpPr>
        <p:spPr>
          <a:xfrm>
            <a:off x="1371600" y="1657352"/>
            <a:ext cx="6400800" cy="151329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56859" marR="5080" indent="-1344163">
              <a:lnSpc>
                <a:spcPct val="101400"/>
              </a:lnSpc>
              <a:spcBef>
                <a:spcPts val="65"/>
              </a:spcBef>
            </a:pPr>
            <a:r>
              <a:rPr lang="en-US" dirty="0" smtClean="0">
                <a:solidFill>
                  <a:srgbClr val="FF0000"/>
                </a:solidFill>
              </a:rPr>
              <a:t>Standard test signals, </a:t>
            </a:r>
          </a:p>
          <a:p>
            <a:pPr marL="1356859" marR="5080" indent="-1344163" algn="l">
              <a:lnSpc>
                <a:spcPct val="101400"/>
              </a:lnSpc>
              <a:spcBef>
                <a:spcPts val="65"/>
              </a:spcBef>
            </a:pPr>
            <a:r>
              <a:rPr spc="5" dirty="0" smtClean="0">
                <a:solidFill>
                  <a:srgbClr val="FF0000"/>
                </a:solidFill>
              </a:rPr>
              <a:t>Time </a:t>
            </a:r>
            <a:r>
              <a:rPr spc="5" dirty="0">
                <a:solidFill>
                  <a:srgbClr val="FF0000"/>
                </a:solidFill>
              </a:rPr>
              <a:t>Response </a:t>
            </a:r>
            <a:r>
              <a:rPr spc="10" dirty="0" smtClean="0">
                <a:solidFill>
                  <a:srgbClr val="FF0000"/>
                </a:solidFill>
              </a:rPr>
              <a:t>Analys</a:t>
            </a:r>
            <a:r>
              <a:rPr lang="en-US" spc="10" dirty="0" smtClean="0">
                <a:solidFill>
                  <a:srgbClr val="FF0000"/>
                </a:solidFill>
              </a:rPr>
              <a:t>is of </a:t>
            </a:r>
            <a:r>
              <a:rPr spc="10" dirty="0" smtClean="0">
                <a:solidFill>
                  <a:srgbClr val="FF0000"/>
                </a:solidFill>
              </a:rPr>
              <a:t> </a:t>
            </a:r>
            <a:r>
              <a:rPr lang="en-US" spc="10" dirty="0" smtClean="0">
                <a:solidFill>
                  <a:srgbClr val="FF0000"/>
                </a:solidFill>
              </a:rPr>
              <a:t>first and second order</a:t>
            </a:r>
            <a:r>
              <a:rPr spc="-10" dirty="0" smtClean="0">
                <a:solidFill>
                  <a:srgbClr val="FF0000"/>
                </a:solidFill>
              </a:rPr>
              <a:t> </a:t>
            </a:r>
            <a:r>
              <a:rPr spc="-30" dirty="0">
                <a:solidFill>
                  <a:srgbClr val="FF0000"/>
                </a:solidFill>
              </a:rPr>
              <a:t>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1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4575" y="153987"/>
            <a:ext cx="699325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b="1" spc="-40" dirty="0">
                <a:solidFill>
                  <a:srgbClr val="FF0000"/>
                </a:solidFill>
              </a:rPr>
              <a:t>Transient </a:t>
            </a:r>
            <a:r>
              <a:rPr sz="2800" b="1" spc="-5" dirty="0">
                <a:solidFill>
                  <a:srgbClr val="FF0000"/>
                </a:solidFill>
              </a:rPr>
              <a:t>and </a:t>
            </a:r>
            <a:r>
              <a:rPr sz="2800" b="1" spc="-15" dirty="0">
                <a:solidFill>
                  <a:srgbClr val="FF0000"/>
                </a:solidFill>
              </a:rPr>
              <a:t>Steady </a:t>
            </a:r>
            <a:r>
              <a:rPr sz="2800" b="1" spc="-35" dirty="0">
                <a:solidFill>
                  <a:srgbClr val="FF0000"/>
                </a:solidFill>
              </a:rPr>
              <a:t>State</a:t>
            </a:r>
            <a:r>
              <a:rPr sz="2800" b="1" spc="100" dirty="0">
                <a:solidFill>
                  <a:srgbClr val="FF0000"/>
                </a:solidFill>
              </a:rPr>
              <a:t> </a:t>
            </a:r>
            <a:r>
              <a:rPr sz="2800" b="1" spc="-15" dirty="0">
                <a:solidFill>
                  <a:srgbClr val="FF0000"/>
                </a:solidFill>
              </a:rPr>
              <a:t>Responses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7242"/>
            <a:ext cx="213360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fld id="{81D60167-4931-47E6-BA6A-407CBD079E47}" type="slidenum">
              <a:rPr dirty="0"/>
              <a:pPr/>
              <a:t>10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651250" y="2452690"/>
            <a:ext cx="44958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185" dirty="0">
                <a:latin typeface="Cambria Math"/>
                <a:cs typeface="Cambria Math"/>
              </a:rPr>
              <a:t>𝑡</a:t>
            </a:r>
            <a:r>
              <a:rPr sz="1500" spc="15" dirty="0">
                <a:latin typeface="Cambria Math"/>
                <a:cs typeface="Cambria Math"/>
              </a:rPr>
              <a:t>→</a:t>
            </a:r>
            <a:r>
              <a:rPr sz="1500" spc="110" dirty="0">
                <a:latin typeface="Cambria Math"/>
                <a:cs typeface="Cambria Math"/>
              </a:rPr>
              <a:t>∞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3729" y="484648"/>
            <a:ext cx="8176259" cy="2087102"/>
          </a:xfrm>
          <a:prstGeom prst="rect">
            <a:avLst/>
          </a:prstGeom>
        </p:spPr>
        <p:txBody>
          <a:bodyPr vert="horz" wrap="square" lIns="0" tIns="80637" rIns="0" bIns="0" rtlCol="0">
            <a:spAutoFit/>
          </a:bodyPr>
          <a:lstStyle/>
          <a:p>
            <a:pPr marL="380963" indent="-343499">
              <a:spcBef>
                <a:spcPts val="635"/>
              </a:spcBef>
              <a:buFont typeface="Arial"/>
              <a:buChar char="•"/>
              <a:tabLst>
                <a:tab pos="380963" algn="l"/>
                <a:tab pos="381599" algn="l"/>
              </a:tabLst>
            </a:pPr>
            <a:r>
              <a:rPr sz="2200" b="1" spc="-15" dirty="0">
                <a:solidFill>
                  <a:srgbClr val="006FC0"/>
                </a:solidFill>
                <a:latin typeface="Calibri"/>
                <a:cs typeface="Calibri"/>
              </a:rPr>
              <a:t>Transient </a:t>
            </a:r>
            <a:r>
              <a:rPr sz="2200" b="1" spc="25" dirty="0">
                <a:solidFill>
                  <a:srgbClr val="006FC0"/>
                </a:solidFill>
                <a:latin typeface="Calibri"/>
                <a:cs typeface="Calibri"/>
              </a:rPr>
              <a:t>response</a:t>
            </a:r>
            <a:r>
              <a:rPr sz="2200" b="1" spc="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30" dirty="0">
                <a:solidFill>
                  <a:srgbClr val="006FC0"/>
                </a:solidFill>
                <a:latin typeface="Cambria Math"/>
                <a:cs typeface="Cambria Math"/>
              </a:rPr>
              <a:t>𝒚</a:t>
            </a:r>
            <a:r>
              <a:rPr sz="2300" spc="44" baseline="-16129" dirty="0">
                <a:solidFill>
                  <a:srgbClr val="006FC0"/>
                </a:solidFill>
                <a:latin typeface="Cambria Math"/>
                <a:cs typeface="Cambria Math"/>
              </a:rPr>
              <a:t>𝒕𝒓</a:t>
            </a:r>
            <a:r>
              <a:rPr sz="2200" spc="30" dirty="0">
                <a:solidFill>
                  <a:srgbClr val="006FC0"/>
                </a:solidFill>
                <a:latin typeface="Cambria Math"/>
                <a:cs typeface="Cambria Math"/>
              </a:rPr>
              <a:t>(𝒕)</a:t>
            </a:r>
            <a:r>
              <a:rPr sz="2200" b="1" spc="30" dirty="0">
                <a:solidFill>
                  <a:srgbClr val="006FC0"/>
                </a:solidFill>
                <a:latin typeface="Calibri"/>
                <a:cs typeface="Calibri"/>
              </a:rPr>
              <a:t>:</a:t>
            </a:r>
            <a:endParaRPr sz="2200" dirty="0">
              <a:latin typeface="Calibri"/>
              <a:cs typeface="Calibri"/>
            </a:endParaRPr>
          </a:p>
          <a:p>
            <a:pPr marL="781607" lvl="1" indent="-286357">
              <a:spcBef>
                <a:spcPts val="500"/>
              </a:spcBef>
              <a:buFont typeface="Arial"/>
              <a:buChar char="–"/>
              <a:tabLst>
                <a:tab pos="780973" algn="l"/>
                <a:tab pos="781607" algn="l"/>
              </a:tabLst>
            </a:pPr>
            <a:r>
              <a:rPr sz="2000" spc="-15" dirty="0">
                <a:latin typeface="Calibri"/>
                <a:cs typeface="Calibri"/>
              </a:rPr>
              <a:t>Part </a:t>
            </a:r>
            <a:r>
              <a:rPr sz="2000" dirty="0">
                <a:latin typeface="Calibri"/>
                <a:cs typeface="Calibri"/>
              </a:rPr>
              <a:t>of </a:t>
            </a:r>
            <a:r>
              <a:rPr sz="2000" spc="5" dirty="0">
                <a:latin typeface="Calibri"/>
                <a:cs typeface="Calibri"/>
              </a:rPr>
              <a:t>the </a:t>
            </a:r>
            <a:r>
              <a:rPr sz="2000" spc="10" dirty="0">
                <a:latin typeface="Calibri"/>
                <a:cs typeface="Calibri"/>
              </a:rPr>
              <a:t>time </a:t>
            </a:r>
            <a:r>
              <a:rPr sz="2000" spc="5" dirty="0">
                <a:latin typeface="Calibri"/>
                <a:cs typeface="Calibri"/>
              </a:rPr>
              <a:t>response that </a:t>
            </a:r>
            <a:r>
              <a:rPr sz="2000" dirty="0">
                <a:latin typeface="Calibri"/>
                <a:cs typeface="Calibri"/>
              </a:rPr>
              <a:t>goes </a:t>
            </a:r>
            <a:r>
              <a:rPr sz="2000" spc="5" dirty="0">
                <a:latin typeface="Calibri"/>
                <a:cs typeface="Calibri"/>
              </a:rPr>
              <a:t>to </a:t>
            </a:r>
            <a:r>
              <a:rPr sz="2000" spc="-20" dirty="0">
                <a:latin typeface="Calibri"/>
                <a:cs typeface="Calibri"/>
              </a:rPr>
              <a:t>zero </a:t>
            </a:r>
            <a:r>
              <a:rPr sz="2000" spc="10" dirty="0">
                <a:latin typeface="Calibri"/>
                <a:cs typeface="Calibri"/>
              </a:rPr>
              <a:t>as time </a:t>
            </a:r>
            <a:r>
              <a:rPr sz="2000" spc="-5" dirty="0">
                <a:latin typeface="Calibri"/>
                <a:cs typeface="Calibri"/>
              </a:rPr>
              <a:t>tends </a:t>
            </a:r>
            <a:r>
              <a:rPr sz="2000" spc="5" dirty="0">
                <a:latin typeface="Calibri"/>
                <a:cs typeface="Calibri"/>
              </a:rPr>
              <a:t>to</a:t>
            </a:r>
            <a:r>
              <a:rPr sz="2000" spc="-3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 large</a:t>
            </a:r>
          </a:p>
          <a:p>
            <a:pPr marL="781607" lvl="1" indent="-286357">
              <a:spcBef>
                <a:spcPts val="455"/>
              </a:spcBef>
              <a:buFont typeface="Arial"/>
              <a:buChar char="–"/>
              <a:tabLst>
                <a:tab pos="780973" algn="l"/>
                <a:tab pos="781607" algn="l"/>
              </a:tabLst>
            </a:pPr>
            <a:r>
              <a:rPr sz="2000" spc="-25" dirty="0">
                <a:latin typeface="Calibri"/>
                <a:cs typeface="Calibri"/>
              </a:rPr>
              <a:t>Transient </a:t>
            </a:r>
            <a:r>
              <a:rPr sz="2000" spc="5" dirty="0">
                <a:latin typeface="Calibri"/>
                <a:cs typeface="Calibri"/>
              </a:rPr>
              <a:t>response </a:t>
            </a:r>
            <a:r>
              <a:rPr sz="2000" dirty="0">
                <a:latin typeface="Calibri"/>
                <a:cs typeface="Calibri"/>
              </a:rPr>
              <a:t>can be </a:t>
            </a:r>
            <a:r>
              <a:rPr sz="2000" spc="-5" dirty="0">
                <a:latin typeface="Calibri"/>
                <a:cs typeface="Calibri"/>
              </a:rPr>
              <a:t>tied </a:t>
            </a:r>
            <a:r>
              <a:rPr sz="2000" spc="5" dirty="0">
                <a:latin typeface="Calibri"/>
                <a:cs typeface="Calibri"/>
              </a:rPr>
              <a:t>to any </a:t>
            </a:r>
            <a:r>
              <a:rPr sz="2000" spc="-10" dirty="0">
                <a:latin typeface="Calibri"/>
                <a:cs typeface="Calibri"/>
              </a:rPr>
              <a:t>event </a:t>
            </a:r>
            <a:r>
              <a:rPr sz="2000" spc="5" dirty="0">
                <a:latin typeface="Calibri"/>
                <a:cs typeface="Calibri"/>
              </a:rPr>
              <a:t>that </a:t>
            </a:r>
            <a:r>
              <a:rPr sz="2000" spc="-15" dirty="0">
                <a:latin typeface="Calibri"/>
                <a:cs typeface="Calibri"/>
              </a:rPr>
              <a:t>affects </a:t>
            </a:r>
            <a:r>
              <a:rPr sz="2000" spc="5" dirty="0">
                <a:latin typeface="Calibri"/>
                <a:cs typeface="Calibri"/>
              </a:rPr>
              <a:t>the</a:t>
            </a:r>
            <a:r>
              <a:rPr sz="2000" spc="-11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equilibrium</a:t>
            </a:r>
            <a:endParaRPr sz="2000" dirty="0">
              <a:latin typeface="Calibri"/>
              <a:cs typeface="Calibri"/>
            </a:endParaRPr>
          </a:p>
          <a:p>
            <a:pPr marL="781607">
              <a:spcBef>
                <a:spcPts val="5"/>
              </a:spcBef>
            </a:pPr>
            <a:r>
              <a:rPr sz="2000" dirty="0">
                <a:latin typeface="Calibri"/>
                <a:cs typeface="Calibri"/>
              </a:rPr>
              <a:t>of </a:t>
            </a:r>
            <a:r>
              <a:rPr sz="2000" spc="10" dirty="0">
                <a:latin typeface="Calibri"/>
                <a:cs typeface="Calibri"/>
              </a:rPr>
              <a:t>a system </a:t>
            </a:r>
            <a:r>
              <a:rPr sz="2000" spc="5" dirty="0">
                <a:latin typeface="Calibri"/>
                <a:cs typeface="Calibri"/>
              </a:rPr>
              <a:t>viz. </a:t>
            </a:r>
            <a:r>
              <a:rPr sz="2000" dirty="0">
                <a:latin typeface="Calibri"/>
                <a:cs typeface="Calibri"/>
              </a:rPr>
              <a:t>switching, </a:t>
            </a:r>
            <a:r>
              <a:rPr sz="2000" spc="-5" dirty="0">
                <a:latin typeface="Calibri"/>
                <a:cs typeface="Calibri"/>
              </a:rPr>
              <a:t>disturbance, </a:t>
            </a:r>
            <a:r>
              <a:rPr sz="2000" spc="5" dirty="0">
                <a:latin typeface="Calibri"/>
                <a:cs typeface="Calibri"/>
              </a:rPr>
              <a:t>change </a:t>
            </a:r>
            <a:r>
              <a:rPr sz="2000" dirty="0">
                <a:latin typeface="Calibri"/>
                <a:cs typeface="Calibri"/>
              </a:rPr>
              <a:t>in </a:t>
            </a:r>
            <a:r>
              <a:rPr sz="2000" spc="-5" dirty="0">
                <a:latin typeface="Calibri"/>
                <a:cs typeface="Calibri"/>
              </a:rPr>
              <a:t>input,</a:t>
            </a:r>
            <a:r>
              <a:rPr sz="2000" spc="-2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etc</a:t>
            </a:r>
            <a:r>
              <a:rPr sz="2000" spc="-10" dirty="0" smtClean="0">
                <a:latin typeface="Calibri"/>
                <a:cs typeface="Calibri"/>
              </a:rPr>
              <a:t>.</a:t>
            </a:r>
            <a:endParaRPr lang="en-US" sz="2000" spc="-10" dirty="0" smtClean="0">
              <a:latin typeface="Calibri"/>
              <a:cs typeface="Calibri"/>
            </a:endParaRPr>
          </a:p>
          <a:p>
            <a:pPr marL="781607">
              <a:spcBef>
                <a:spcPts val="5"/>
              </a:spcBef>
            </a:pPr>
            <a:r>
              <a:rPr lang="en-US" sz="2000" spc="-10" dirty="0" smtClean="0">
                <a:solidFill>
                  <a:srgbClr val="FF0000"/>
                </a:solidFill>
                <a:latin typeface="Calibri"/>
                <a:cs typeface="Calibri"/>
              </a:rPr>
              <a:t>It is depend on system poles only and not on type of input</a:t>
            </a:r>
            <a:endParaRPr sz="20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R="416518" algn="ctr">
              <a:spcBef>
                <a:spcPts val="5"/>
              </a:spcBef>
            </a:pPr>
            <a:r>
              <a:rPr sz="2000" spc="10" dirty="0">
                <a:latin typeface="Cambria Math"/>
                <a:cs typeface="Cambria Math"/>
              </a:rPr>
              <a:t>lim </a:t>
            </a:r>
            <a:r>
              <a:rPr sz="2000" spc="25" dirty="0">
                <a:latin typeface="Cambria Math"/>
                <a:cs typeface="Cambria Math"/>
              </a:rPr>
              <a:t>𝑦</a:t>
            </a:r>
            <a:r>
              <a:rPr sz="2300" spc="37" baseline="-16666" dirty="0">
                <a:latin typeface="Cambria Math"/>
                <a:cs typeface="Cambria Math"/>
              </a:rPr>
              <a:t>𝑡𝑟 </a:t>
            </a:r>
            <a:r>
              <a:rPr sz="2000" spc="-15" dirty="0">
                <a:latin typeface="Cambria Math"/>
                <a:cs typeface="Cambria Math"/>
              </a:rPr>
              <a:t>(𝑡)  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-275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0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1029" y="2857828"/>
            <a:ext cx="8206105" cy="1894100"/>
          </a:xfrm>
          <a:prstGeom prst="rect">
            <a:avLst/>
          </a:prstGeom>
        </p:spPr>
        <p:txBody>
          <a:bodyPr vert="horz" wrap="square" lIns="0" tIns="85082" rIns="0" bIns="0" rtlCol="0">
            <a:spAutoFit/>
          </a:bodyPr>
          <a:lstStyle/>
          <a:p>
            <a:pPr marL="393662" indent="-343499">
              <a:spcBef>
                <a:spcPts val="670"/>
              </a:spcBef>
              <a:buFont typeface="Arial"/>
              <a:buChar char="•"/>
              <a:tabLst>
                <a:tab pos="393662" algn="l"/>
                <a:tab pos="394298" algn="l"/>
              </a:tabLst>
            </a:pPr>
            <a:r>
              <a:rPr sz="2200" b="1" spc="15" dirty="0">
                <a:solidFill>
                  <a:srgbClr val="006FC0"/>
                </a:solidFill>
                <a:latin typeface="Calibri"/>
                <a:cs typeface="Calibri"/>
              </a:rPr>
              <a:t>Steady </a:t>
            </a:r>
            <a:r>
              <a:rPr sz="2200" b="1" spc="10" dirty="0">
                <a:solidFill>
                  <a:srgbClr val="006FC0"/>
                </a:solidFill>
                <a:latin typeface="Calibri"/>
                <a:cs typeface="Calibri"/>
              </a:rPr>
              <a:t>state </a:t>
            </a:r>
            <a:r>
              <a:rPr sz="2200" b="1" spc="25" dirty="0">
                <a:solidFill>
                  <a:srgbClr val="006FC0"/>
                </a:solidFill>
                <a:latin typeface="Calibri"/>
                <a:cs typeface="Calibri"/>
              </a:rPr>
              <a:t>response</a:t>
            </a:r>
            <a:r>
              <a:rPr sz="2200" b="1" spc="-1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30" dirty="0">
                <a:solidFill>
                  <a:srgbClr val="006FC0"/>
                </a:solidFill>
                <a:latin typeface="Cambria Math"/>
                <a:cs typeface="Cambria Math"/>
              </a:rPr>
              <a:t>𝒚</a:t>
            </a:r>
            <a:r>
              <a:rPr sz="2300" spc="44" baseline="-16129" dirty="0">
                <a:solidFill>
                  <a:srgbClr val="006FC0"/>
                </a:solidFill>
                <a:latin typeface="Cambria Math"/>
                <a:cs typeface="Cambria Math"/>
              </a:rPr>
              <a:t>𝒔𝒔</a:t>
            </a:r>
            <a:r>
              <a:rPr sz="2200" spc="30" dirty="0">
                <a:solidFill>
                  <a:srgbClr val="006FC0"/>
                </a:solidFill>
                <a:latin typeface="Cambria Math"/>
                <a:cs typeface="Cambria Math"/>
              </a:rPr>
              <a:t>(𝒕)</a:t>
            </a:r>
            <a:r>
              <a:rPr sz="2200" b="1" spc="30" dirty="0">
                <a:solidFill>
                  <a:srgbClr val="006FC0"/>
                </a:solidFill>
                <a:latin typeface="Calibri"/>
                <a:cs typeface="Calibri"/>
              </a:rPr>
              <a:t>:</a:t>
            </a:r>
            <a:endParaRPr sz="2200" dirty="0">
              <a:latin typeface="Calibri"/>
              <a:cs typeface="Calibri"/>
            </a:endParaRPr>
          </a:p>
          <a:p>
            <a:pPr marL="507950">
              <a:spcBef>
                <a:spcPts val="575"/>
              </a:spcBef>
              <a:tabLst>
                <a:tab pos="793671" algn="l"/>
              </a:tabLst>
            </a:pPr>
            <a:r>
              <a:rPr sz="2000" spc="15" dirty="0">
                <a:latin typeface="Arial"/>
                <a:cs typeface="Arial"/>
              </a:rPr>
              <a:t>–	</a:t>
            </a:r>
            <a:r>
              <a:rPr sz="2000" spc="-5" dirty="0">
                <a:latin typeface="Calibri"/>
                <a:cs typeface="Calibri"/>
              </a:rPr>
              <a:t>Steady </a:t>
            </a:r>
            <a:r>
              <a:rPr sz="2000" dirty="0">
                <a:latin typeface="Calibri"/>
                <a:cs typeface="Calibri"/>
              </a:rPr>
              <a:t>state response 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spc="5" dirty="0">
                <a:latin typeface="Calibri"/>
                <a:cs typeface="Calibri"/>
              </a:rPr>
              <a:t>the </a:t>
            </a:r>
            <a:r>
              <a:rPr sz="2000" spc="10" dirty="0">
                <a:latin typeface="Calibri"/>
                <a:cs typeface="Calibri"/>
              </a:rPr>
              <a:t>time </a:t>
            </a:r>
            <a:r>
              <a:rPr sz="2000" spc="-10" dirty="0">
                <a:latin typeface="Calibri"/>
                <a:cs typeface="Calibri"/>
              </a:rPr>
              <a:t>response </a:t>
            </a:r>
            <a:r>
              <a:rPr sz="2000" dirty="0">
                <a:latin typeface="Calibri"/>
                <a:cs typeface="Calibri"/>
              </a:rPr>
              <a:t>of </a:t>
            </a:r>
            <a:r>
              <a:rPr sz="2000" spc="10" dirty="0">
                <a:latin typeface="Calibri"/>
                <a:cs typeface="Calibri"/>
              </a:rPr>
              <a:t>a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system after </a:t>
            </a:r>
            <a:r>
              <a:rPr sz="2200" spc="-5" dirty="0">
                <a:latin typeface="Calibri"/>
                <a:cs typeface="Calibri"/>
              </a:rPr>
              <a:t>transient</a:t>
            </a:r>
            <a:endParaRPr sz="2200" dirty="0">
              <a:latin typeface="Calibri"/>
              <a:cs typeface="Calibri"/>
            </a:endParaRPr>
          </a:p>
          <a:p>
            <a:pPr marL="794307">
              <a:spcBef>
                <a:spcPts val="125"/>
              </a:spcBef>
            </a:pPr>
            <a:r>
              <a:rPr sz="2200" dirty="0">
                <a:latin typeface="Calibri"/>
                <a:cs typeface="Calibri"/>
              </a:rPr>
              <a:t>practically vanishes </a:t>
            </a:r>
            <a:r>
              <a:rPr sz="2200" spc="5" dirty="0">
                <a:latin typeface="Calibri"/>
                <a:cs typeface="Calibri"/>
              </a:rPr>
              <a:t>and </a:t>
            </a:r>
            <a:r>
              <a:rPr sz="2200" spc="10" dirty="0">
                <a:latin typeface="Calibri"/>
                <a:cs typeface="Calibri"/>
              </a:rPr>
              <a:t>as </a:t>
            </a:r>
            <a:r>
              <a:rPr sz="2200" spc="15" dirty="0">
                <a:latin typeface="Calibri"/>
                <a:cs typeface="Calibri"/>
              </a:rPr>
              <a:t>time </a:t>
            </a:r>
            <a:r>
              <a:rPr sz="2200" dirty="0">
                <a:latin typeface="Calibri"/>
                <a:cs typeface="Calibri"/>
              </a:rPr>
              <a:t>goes </a:t>
            </a:r>
            <a:r>
              <a:rPr sz="2200" spc="20" dirty="0">
                <a:latin typeface="Calibri"/>
                <a:cs typeface="Calibri"/>
              </a:rPr>
              <a:t>to</a:t>
            </a:r>
            <a:r>
              <a:rPr sz="2200" spc="-135" dirty="0">
                <a:latin typeface="Calibri"/>
                <a:cs typeface="Calibri"/>
              </a:rPr>
              <a:t> </a:t>
            </a:r>
            <a:r>
              <a:rPr sz="2200" spc="10" dirty="0" smtClean="0">
                <a:latin typeface="Calibri"/>
                <a:cs typeface="Calibri"/>
              </a:rPr>
              <a:t>infinite</a:t>
            </a:r>
            <a:endParaRPr lang="en-US" sz="2200" spc="10" dirty="0" smtClean="0">
              <a:latin typeface="Calibri"/>
              <a:cs typeface="Calibri"/>
            </a:endParaRPr>
          </a:p>
          <a:p>
            <a:pPr marL="794307">
              <a:spcBef>
                <a:spcPts val="125"/>
              </a:spcBef>
            </a:pPr>
            <a:r>
              <a:rPr lang="en-US" sz="2200" spc="10" dirty="0" smtClean="0">
                <a:solidFill>
                  <a:srgbClr val="FF0000"/>
                </a:solidFill>
                <a:latin typeface="Calibri"/>
                <a:cs typeface="Calibri"/>
              </a:rPr>
              <a:t>It is depends on both type of input and location of system poles</a:t>
            </a:r>
            <a:endParaRPr lang="en-US" sz="2200" spc="15" dirty="0" smtClean="0">
              <a:solidFill>
                <a:srgbClr val="FF0000"/>
              </a:solidFill>
              <a:latin typeface="Cambria Math"/>
              <a:cs typeface="Cambria Math"/>
            </a:endParaRPr>
          </a:p>
          <a:p>
            <a:pPr marL="794307">
              <a:spcBef>
                <a:spcPts val="125"/>
              </a:spcBef>
            </a:pPr>
            <a:r>
              <a:rPr lang="en-US" sz="2200" spc="15" dirty="0" smtClean="0">
                <a:latin typeface="Cambria Math"/>
                <a:cs typeface="Cambria Math"/>
              </a:rPr>
              <a:t>y</a:t>
            </a:r>
            <a:r>
              <a:rPr lang="en-US" sz="2200" spc="480" dirty="0" smtClean="0">
                <a:latin typeface="Cambria Math"/>
                <a:cs typeface="Cambria Math"/>
              </a:rPr>
              <a:t>(t</a:t>
            </a:r>
            <a:r>
              <a:rPr lang="en-US" sz="2200" spc="10" dirty="0" smtClean="0">
                <a:latin typeface="Cambria Math"/>
                <a:cs typeface="Cambria Math"/>
              </a:rPr>
              <a:t>)</a:t>
            </a:r>
            <a:r>
              <a:rPr sz="2200" spc="20" dirty="0" smtClean="0">
                <a:latin typeface="Cambria Math"/>
                <a:cs typeface="Cambria Math"/>
              </a:rPr>
              <a:t>=</a:t>
            </a:r>
            <a:r>
              <a:rPr sz="2200" spc="150" dirty="0" smtClean="0">
                <a:latin typeface="Cambria Math"/>
                <a:cs typeface="Cambria Math"/>
              </a:rPr>
              <a:t> </a:t>
            </a:r>
            <a:r>
              <a:rPr sz="2200" spc="30" dirty="0" smtClean="0">
                <a:latin typeface="Cambria Math"/>
                <a:cs typeface="Cambria Math"/>
              </a:rPr>
              <a:t>𝑦</a:t>
            </a:r>
            <a:r>
              <a:rPr sz="2300" spc="44" baseline="-16129" dirty="0" smtClean="0">
                <a:latin typeface="Cambria Math"/>
                <a:cs typeface="Cambria Math"/>
              </a:rPr>
              <a:t>𝑡</a:t>
            </a:r>
            <a:r>
              <a:rPr lang="en-US" sz="2300" spc="44" baseline="-16129" dirty="0" smtClean="0">
                <a:latin typeface="Cambria Math"/>
                <a:cs typeface="Cambria Math"/>
              </a:rPr>
              <a:t>r</a:t>
            </a:r>
            <a:r>
              <a:rPr lang="en-US" sz="2200" spc="45" dirty="0" smtClean="0">
                <a:latin typeface="Cambria Math"/>
                <a:cs typeface="Cambria Math"/>
              </a:rPr>
              <a:t>(𝑡) +</a:t>
            </a:r>
            <a:r>
              <a:rPr sz="2200" spc="-50" dirty="0" smtClean="0">
                <a:latin typeface="Cambria Math"/>
                <a:cs typeface="Cambria Math"/>
              </a:rPr>
              <a:t>𝑦</a:t>
            </a:r>
            <a:r>
              <a:rPr sz="2300" spc="-75" baseline="-16129" dirty="0" smtClean="0">
                <a:latin typeface="Cambria Math"/>
                <a:cs typeface="Cambria Math"/>
              </a:rPr>
              <a:t>𝑠𝑠</a:t>
            </a:r>
            <a:r>
              <a:rPr sz="2300" spc="-217" baseline="-16129" dirty="0" smtClean="0">
                <a:latin typeface="Cambria Math"/>
                <a:cs typeface="Cambria Math"/>
              </a:rPr>
              <a:t> </a:t>
            </a:r>
            <a:r>
              <a:rPr sz="2200" spc="45" dirty="0">
                <a:latin typeface="Cambria Math"/>
                <a:cs typeface="Cambria Math"/>
              </a:rPr>
              <a:t>(𝑡)</a:t>
            </a:r>
            <a:endParaRPr sz="2200" dirty="0">
              <a:latin typeface="Cambria Math"/>
              <a:cs typeface="Cambria 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7158" y="153987"/>
            <a:ext cx="380174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25" dirty="0">
                <a:solidFill>
                  <a:srgbClr val="FF0000"/>
                </a:solidFill>
              </a:rPr>
              <a:t>Standard </a:t>
            </a:r>
            <a:r>
              <a:rPr sz="2800" spc="-95" dirty="0">
                <a:solidFill>
                  <a:srgbClr val="FF0000"/>
                </a:solidFill>
              </a:rPr>
              <a:t>Test</a:t>
            </a:r>
            <a:r>
              <a:rPr sz="2800" spc="60" dirty="0">
                <a:solidFill>
                  <a:srgbClr val="FF0000"/>
                </a:solidFill>
              </a:rPr>
              <a:t> </a:t>
            </a:r>
            <a:r>
              <a:rPr sz="2800" spc="-10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7242"/>
            <a:ext cx="213360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fld id="{81D60167-4931-47E6-BA6A-407CBD079E47}" type="slidenum">
              <a:rPr dirty="0"/>
              <a:pPr/>
              <a:t>11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19126" y="666750"/>
            <a:ext cx="8372474" cy="3062373"/>
          </a:xfrm>
          <a:prstGeom prst="rect">
            <a:avLst/>
          </a:prstGeom>
        </p:spPr>
        <p:txBody>
          <a:bodyPr vert="horz" wrap="square" lIns="0" tIns="45716" rIns="0" bIns="0" rtlCol="0">
            <a:spAutoFit/>
          </a:bodyPr>
          <a:lstStyle/>
          <a:p>
            <a:pPr marL="355564" marR="13335" indent="-343499"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spc="10" dirty="0">
                <a:latin typeface="Calibri"/>
                <a:cs typeface="Calibri"/>
              </a:rPr>
              <a:t>most </a:t>
            </a:r>
            <a:r>
              <a:rPr sz="2800" dirty="0">
                <a:latin typeface="Calibri"/>
                <a:cs typeface="Calibri"/>
              </a:rPr>
              <a:t>cases, </a:t>
            </a:r>
            <a:r>
              <a:rPr sz="2800" spc="35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input </a:t>
            </a:r>
            <a:r>
              <a:rPr sz="2800" spc="10" dirty="0">
                <a:latin typeface="Calibri"/>
                <a:cs typeface="Calibri"/>
              </a:rPr>
              <a:t>signals </a:t>
            </a:r>
            <a:r>
              <a:rPr sz="2800" spc="20" dirty="0">
                <a:latin typeface="Calibri"/>
                <a:cs typeface="Calibri"/>
              </a:rPr>
              <a:t>to </a:t>
            </a:r>
            <a:r>
              <a:rPr sz="2800" spc="1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control system </a:t>
            </a:r>
            <a:r>
              <a:rPr sz="2800" spc="10" dirty="0">
                <a:latin typeface="Calibri"/>
                <a:cs typeface="Calibri"/>
              </a:rPr>
              <a:t>are </a:t>
            </a:r>
            <a:r>
              <a:rPr sz="2800" spc="20" dirty="0">
                <a:latin typeface="Calibri"/>
                <a:cs typeface="Calibri"/>
              </a:rPr>
              <a:t>not </a:t>
            </a:r>
            <a:r>
              <a:rPr sz="2800" spc="15" dirty="0">
                <a:latin typeface="Calibri"/>
                <a:cs typeface="Calibri"/>
              </a:rPr>
              <a:t>known  </a:t>
            </a:r>
            <a:r>
              <a:rPr sz="2800" dirty="0">
                <a:latin typeface="Calibri"/>
                <a:cs typeface="Calibri"/>
              </a:rPr>
              <a:t>prior </a:t>
            </a:r>
            <a:r>
              <a:rPr sz="2800" spc="20" dirty="0">
                <a:latin typeface="Calibri"/>
                <a:cs typeface="Calibri"/>
              </a:rPr>
              <a:t>to </a:t>
            </a:r>
            <a:r>
              <a:rPr sz="2800" dirty="0">
                <a:latin typeface="Calibri"/>
                <a:cs typeface="Calibri"/>
              </a:rPr>
              <a:t>design of </a:t>
            </a:r>
            <a:r>
              <a:rPr sz="2800" spc="-5" dirty="0">
                <a:latin typeface="Calibri"/>
                <a:cs typeface="Calibri"/>
              </a:rPr>
              <a:t>control</a:t>
            </a:r>
            <a:r>
              <a:rPr sz="2800" spc="24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system</a:t>
            </a:r>
            <a:endParaRPr sz="2800" dirty="0">
              <a:latin typeface="Calibri"/>
              <a:cs typeface="Calibri"/>
            </a:endParaRPr>
          </a:p>
          <a:p>
            <a:pPr marL="355564" indent="-343499"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2800" spc="10" dirty="0">
                <a:solidFill>
                  <a:srgbClr val="0036A2"/>
                </a:solidFill>
                <a:latin typeface="Calibri"/>
                <a:cs typeface="Calibri"/>
              </a:rPr>
              <a:t>Hence </a:t>
            </a:r>
            <a:r>
              <a:rPr sz="2800" spc="20" dirty="0">
                <a:solidFill>
                  <a:srgbClr val="0036A2"/>
                </a:solidFill>
                <a:latin typeface="Calibri"/>
                <a:cs typeface="Calibri"/>
              </a:rPr>
              <a:t>to </a:t>
            </a:r>
            <a:r>
              <a:rPr sz="2800" spc="5" dirty="0">
                <a:solidFill>
                  <a:srgbClr val="0036A2"/>
                </a:solidFill>
                <a:latin typeface="Calibri"/>
                <a:cs typeface="Calibri"/>
              </a:rPr>
              <a:t>analyse </a:t>
            </a:r>
            <a:r>
              <a:rPr sz="2800" spc="10" dirty="0">
                <a:solidFill>
                  <a:srgbClr val="0036A2"/>
                </a:solidFill>
                <a:latin typeface="Calibri"/>
                <a:cs typeface="Calibri"/>
              </a:rPr>
              <a:t>the performance </a:t>
            </a:r>
            <a:r>
              <a:rPr sz="2800" spc="-5" dirty="0">
                <a:solidFill>
                  <a:srgbClr val="0036A2"/>
                </a:solidFill>
                <a:latin typeface="Calibri"/>
                <a:cs typeface="Calibri"/>
              </a:rPr>
              <a:t>of </a:t>
            </a:r>
            <a:r>
              <a:rPr sz="2800" spc="10" dirty="0">
                <a:solidFill>
                  <a:srgbClr val="0036A2"/>
                </a:solidFill>
                <a:latin typeface="Calibri"/>
                <a:cs typeface="Calibri"/>
              </a:rPr>
              <a:t>a </a:t>
            </a:r>
            <a:r>
              <a:rPr sz="2800" spc="-5" dirty="0">
                <a:solidFill>
                  <a:srgbClr val="0036A2"/>
                </a:solidFill>
                <a:latin typeface="Calibri"/>
                <a:cs typeface="Calibri"/>
              </a:rPr>
              <a:t>control </a:t>
            </a:r>
            <a:r>
              <a:rPr sz="2800" spc="-15" dirty="0">
                <a:solidFill>
                  <a:srgbClr val="0036A2"/>
                </a:solidFill>
                <a:latin typeface="Calibri"/>
                <a:cs typeface="Calibri"/>
              </a:rPr>
              <a:t>system, </a:t>
            </a:r>
            <a:r>
              <a:rPr sz="2800" spc="20" dirty="0">
                <a:solidFill>
                  <a:srgbClr val="0036A2"/>
                </a:solidFill>
                <a:latin typeface="Calibri"/>
                <a:cs typeface="Calibri"/>
              </a:rPr>
              <a:t>it</a:t>
            </a:r>
            <a:r>
              <a:rPr sz="2800" spc="-25" dirty="0">
                <a:solidFill>
                  <a:srgbClr val="0036A2"/>
                </a:solidFill>
                <a:latin typeface="Calibri"/>
                <a:cs typeface="Calibri"/>
              </a:rPr>
              <a:t> </a:t>
            </a:r>
            <a:r>
              <a:rPr sz="2800" spc="20" dirty="0">
                <a:solidFill>
                  <a:srgbClr val="0036A2"/>
                </a:solidFill>
                <a:latin typeface="Calibri"/>
                <a:cs typeface="Calibri"/>
              </a:rPr>
              <a:t>is </a:t>
            </a:r>
            <a:r>
              <a:rPr sz="2800" spc="-5" dirty="0" smtClean="0">
                <a:solidFill>
                  <a:srgbClr val="0036A2"/>
                </a:solidFill>
                <a:latin typeface="Calibri"/>
                <a:cs typeface="Calibri"/>
              </a:rPr>
              <a:t>excited</a:t>
            </a:r>
            <a:r>
              <a:rPr lang="en-US" sz="2800" dirty="0" smtClean="0">
                <a:solidFill>
                  <a:srgbClr val="0036A2"/>
                </a:solidFill>
                <a:latin typeface="Calibri"/>
                <a:cs typeface="Calibri"/>
              </a:rPr>
              <a:t> </a:t>
            </a:r>
            <a:r>
              <a:rPr sz="2800" spc="20" dirty="0" smtClean="0">
                <a:solidFill>
                  <a:srgbClr val="0036A2"/>
                </a:solidFill>
                <a:latin typeface="Calibri"/>
                <a:cs typeface="Calibri"/>
              </a:rPr>
              <a:t>with </a:t>
            </a:r>
            <a:r>
              <a:rPr sz="2800" spc="5" dirty="0">
                <a:solidFill>
                  <a:srgbClr val="0036A2"/>
                </a:solidFill>
                <a:latin typeface="Calibri"/>
                <a:cs typeface="Calibri"/>
              </a:rPr>
              <a:t>standard </a:t>
            </a:r>
            <a:r>
              <a:rPr sz="2800" spc="-5" dirty="0">
                <a:solidFill>
                  <a:srgbClr val="0036A2"/>
                </a:solidFill>
                <a:latin typeface="Calibri"/>
                <a:cs typeface="Calibri"/>
              </a:rPr>
              <a:t>test</a:t>
            </a:r>
            <a:r>
              <a:rPr sz="2800" spc="10" dirty="0">
                <a:solidFill>
                  <a:srgbClr val="0036A2"/>
                </a:solidFill>
                <a:latin typeface="Calibri"/>
                <a:cs typeface="Calibri"/>
              </a:rPr>
              <a:t> signals</a:t>
            </a:r>
            <a:endParaRPr sz="2800" dirty="0">
              <a:solidFill>
                <a:srgbClr val="0036A2"/>
              </a:solidFill>
              <a:latin typeface="Calibri"/>
              <a:cs typeface="Calibri"/>
            </a:endParaRPr>
          </a:p>
          <a:p>
            <a:pPr marL="355564" marR="6350" indent="-343499"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dirty="0">
                <a:latin typeface="Calibri"/>
                <a:cs typeface="Calibri"/>
              </a:rPr>
              <a:t>general, </a:t>
            </a:r>
            <a:r>
              <a:rPr sz="2800" spc="-5" dirty="0">
                <a:latin typeface="Calibri"/>
                <a:cs typeface="Calibri"/>
              </a:rPr>
              <a:t>control system </a:t>
            </a:r>
            <a:r>
              <a:rPr sz="2800" spc="15" dirty="0">
                <a:latin typeface="Calibri"/>
                <a:cs typeface="Calibri"/>
              </a:rPr>
              <a:t>design </a:t>
            </a:r>
            <a:r>
              <a:rPr sz="2800" spc="10" dirty="0">
                <a:latin typeface="Calibri"/>
                <a:cs typeface="Calibri"/>
              </a:rPr>
              <a:t>specifications </a:t>
            </a:r>
            <a:r>
              <a:rPr sz="2800" spc="5" dirty="0">
                <a:latin typeface="Calibri"/>
                <a:cs typeface="Calibri"/>
              </a:rPr>
              <a:t>are also </a:t>
            </a:r>
            <a:r>
              <a:rPr sz="2800" spc="10" dirty="0">
                <a:latin typeface="Calibri"/>
                <a:cs typeface="Calibri"/>
              </a:rPr>
              <a:t>based </a:t>
            </a:r>
            <a:r>
              <a:rPr sz="2800" spc="60" dirty="0">
                <a:latin typeface="Calibri"/>
                <a:cs typeface="Calibri"/>
              </a:rPr>
              <a:t>on </a:t>
            </a:r>
            <a:r>
              <a:rPr sz="2800" spc="605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response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10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system </a:t>
            </a:r>
            <a:r>
              <a:rPr sz="2800" spc="20" dirty="0">
                <a:latin typeface="Calibri"/>
                <a:cs typeface="Calibri"/>
              </a:rPr>
              <a:t>to </a:t>
            </a:r>
            <a:r>
              <a:rPr sz="2800" spc="-10" dirty="0">
                <a:latin typeface="Calibri"/>
                <a:cs typeface="Calibri"/>
              </a:rPr>
              <a:t>such </a:t>
            </a:r>
            <a:r>
              <a:rPr sz="2800" spc="-5" dirty="0">
                <a:latin typeface="Calibri"/>
                <a:cs typeface="Calibri"/>
              </a:rPr>
              <a:t>test</a:t>
            </a:r>
            <a:r>
              <a:rPr sz="2800" spc="-280" dirty="0">
                <a:latin typeface="Calibri"/>
                <a:cs typeface="Calibri"/>
              </a:rPr>
              <a:t> </a:t>
            </a:r>
            <a:r>
              <a:rPr sz="2800" spc="10" dirty="0" smtClean="0">
                <a:latin typeface="Calibri"/>
                <a:cs typeface="Calibri"/>
              </a:rPr>
              <a:t>signals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7158" y="153987"/>
            <a:ext cx="380174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25" dirty="0">
                <a:solidFill>
                  <a:srgbClr val="FF0000"/>
                </a:solidFill>
              </a:rPr>
              <a:t>Standard </a:t>
            </a:r>
            <a:r>
              <a:rPr sz="2800" spc="-95" dirty="0">
                <a:solidFill>
                  <a:srgbClr val="FF0000"/>
                </a:solidFill>
              </a:rPr>
              <a:t>Test</a:t>
            </a:r>
            <a:r>
              <a:rPr sz="2800" spc="60" dirty="0">
                <a:solidFill>
                  <a:srgbClr val="FF0000"/>
                </a:solidFill>
              </a:rPr>
              <a:t> </a:t>
            </a:r>
            <a:r>
              <a:rPr sz="2800" spc="-10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7242"/>
            <a:ext cx="213360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fld id="{81D60167-4931-47E6-BA6A-407CBD079E47}" type="slidenum">
              <a:rPr dirty="0"/>
              <a:pPr/>
              <a:t>12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19126" y="666750"/>
            <a:ext cx="8064500" cy="3985702"/>
          </a:xfrm>
          <a:prstGeom prst="rect">
            <a:avLst/>
          </a:prstGeom>
        </p:spPr>
        <p:txBody>
          <a:bodyPr vert="horz" wrap="square" lIns="0" tIns="45716" rIns="0" bIns="0" rtlCol="0">
            <a:spAutoFit/>
          </a:bodyPr>
          <a:lstStyle/>
          <a:p>
            <a:pPr marL="355564" indent="-343499">
              <a:spcBef>
                <a:spcPts val="315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3200" dirty="0" smtClean="0">
                <a:latin typeface="Calibri"/>
                <a:cs typeface="Calibri"/>
              </a:rPr>
              <a:t>Standard </a:t>
            </a:r>
            <a:r>
              <a:rPr sz="3200" spc="-5" dirty="0">
                <a:latin typeface="Calibri"/>
                <a:cs typeface="Calibri"/>
              </a:rPr>
              <a:t>test </a:t>
            </a:r>
            <a:r>
              <a:rPr sz="3200" spc="10" dirty="0">
                <a:latin typeface="Calibri"/>
                <a:cs typeface="Calibri"/>
              </a:rPr>
              <a:t>signals</a:t>
            </a:r>
            <a:r>
              <a:rPr sz="3200" spc="1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include:</a:t>
            </a:r>
          </a:p>
          <a:p>
            <a:pPr marL="756209" marR="18415" lvl="1" indent="-286357">
              <a:buFont typeface="Arial"/>
              <a:buChar char="–"/>
              <a:tabLst>
                <a:tab pos="755574" algn="l"/>
                <a:tab pos="756209" algn="l"/>
              </a:tabLst>
            </a:pPr>
            <a:r>
              <a:rPr sz="2800" spc="-5" dirty="0">
                <a:latin typeface="Calibri"/>
                <a:cs typeface="Calibri"/>
              </a:rPr>
              <a:t>Unit </a:t>
            </a:r>
            <a:r>
              <a:rPr sz="2800" spc="5" dirty="0">
                <a:latin typeface="Calibri"/>
                <a:cs typeface="Calibri"/>
              </a:rPr>
              <a:t>impulse, </a:t>
            </a:r>
            <a:endParaRPr lang="en-US" sz="2800" spc="5" dirty="0" smtClean="0">
              <a:latin typeface="Calibri"/>
              <a:cs typeface="Calibri"/>
            </a:endParaRPr>
          </a:p>
          <a:p>
            <a:pPr marL="756209" marR="18415" lvl="1" indent="-286357">
              <a:buFont typeface="Arial"/>
              <a:buChar char="–"/>
              <a:tabLst>
                <a:tab pos="755574" algn="l"/>
                <a:tab pos="756209" algn="l"/>
              </a:tabLst>
            </a:pPr>
            <a:r>
              <a:rPr sz="2800" spc="-5" dirty="0" smtClean="0">
                <a:solidFill>
                  <a:srgbClr val="0036A2"/>
                </a:solidFill>
                <a:latin typeface="Calibri"/>
                <a:cs typeface="Calibri"/>
              </a:rPr>
              <a:t>unit </a:t>
            </a:r>
            <a:r>
              <a:rPr sz="2800" spc="5" dirty="0">
                <a:solidFill>
                  <a:srgbClr val="0036A2"/>
                </a:solidFill>
                <a:latin typeface="Calibri"/>
                <a:cs typeface="Calibri"/>
              </a:rPr>
              <a:t>step </a:t>
            </a:r>
            <a:r>
              <a:rPr sz="2800" dirty="0">
                <a:solidFill>
                  <a:srgbClr val="0036A2"/>
                </a:solidFill>
                <a:latin typeface="Calibri"/>
                <a:cs typeface="Calibri"/>
              </a:rPr>
              <a:t>(sudden </a:t>
            </a:r>
            <a:r>
              <a:rPr sz="2800" spc="-5" dirty="0">
                <a:solidFill>
                  <a:srgbClr val="0036A2"/>
                </a:solidFill>
                <a:latin typeface="Calibri"/>
                <a:cs typeface="Calibri"/>
              </a:rPr>
              <a:t>change), </a:t>
            </a:r>
            <a:endParaRPr lang="en-US" sz="2800" spc="-5" dirty="0" smtClean="0">
              <a:solidFill>
                <a:srgbClr val="0036A2"/>
              </a:solidFill>
              <a:latin typeface="Calibri"/>
              <a:cs typeface="Calibri"/>
            </a:endParaRPr>
          </a:p>
          <a:p>
            <a:pPr marL="756209" marR="18415" lvl="1" indent="-286357">
              <a:buFont typeface="Arial"/>
              <a:buChar char="–"/>
              <a:tabLst>
                <a:tab pos="755574" algn="l"/>
                <a:tab pos="756209" algn="l"/>
              </a:tabLst>
            </a:pPr>
            <a:r>
              <a:rPr sz="2800" spc="-10" dirty="0" smtClean="0">
                <a:latin typeface="Calibri"/>
                <a:cs typeface="Calibri"/>
              </a:rPr>
              <a:t>ramp </a:t>
            </a:r>
            <a:r>
              <a:rPr sz="2800" dirty="0">
                <a:latin typeface="Calibri"/>
                <a:cs typeface="Calibri"/>
              </a:rPr>
              <a:t>(constant </a:t>
            </a:r>
            <a:r>
              <a:rPr sz="2800" spc="-10" dirty="0">
                <a:latin typeface="Calibri"/>
                <a:cs typeface="Calibri"/>
              </a:rPr>
              <a:t>velocity), </a:t>
            </a:r>
            <a:endParaRPr lang="en-US" sz="2800" spc="-10" dirty="0" smtClean="0">
              <a:latin typeface="Calibri"/>
              <a:cs typeface="Calibri"/>
            </a:endParaRPr>
          </a:p>
          <a:p>
            <a:pPr marL="756209" marR="18415" lvl="1" indent="-286357">
              <a:buFont typeface="Arial"/>
              <a:buChar char="–"/>
              <a:tabLst>
                <a:tab pos="755574" algn="l"/>
                <a:tab pos="756209" algn="l"/>
              </a:tabLst>
            </a:pPr>
            <a:r>
              <a:rPr sz="2800" spc="-10" dirty="0" smtClean="0"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parabolic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(constant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acceleration) </a:t>
            </a:r>
            <a:r>
              <a:rPr lang="en-US" sz="2800" spc="5" dirty="0" smtClean="0">
                <a:solidFill>
                  <a:srgbClr val="FF0000"/>
                </a:solidFill>
                <a:cs typeface="Calibri"/>
              </a:rPr>
              <a:t>and</a:t>
            </a:r>
            <a:r>
              <a:rPr lang="en-US" sz="2800" spc="-310" dirty="0" smtClean="0">
                <a:solidFill>
                  <a:srgbClr val="FF0000"/>
                </a:solidFill>
                <a:cs typeface="Calibri"/>
              </a:rPr>
              <a:t> </a:t>
            </a:r>
            <a:endParaRPr lang="en-US" sz="2800" spc="-15" dirty="0" smtClean="0">
              <a:solidFill>
                <a:srgbClr val="FF0000"/>
              </a:solidFill>
              <a:latin typeface="Calibri"/>
              <a:cs typeface="Calibri"/>
            </a:endParaRPr>
          </a:p>
          <a:p>
            <a:pPr marL="756209" marR="18415" lvl="1" indent="-286357">
              <a:buFont typeface="Arial"/>
              <a:buChar char="–"/>
              <a:tabLst>
                <a:tab pos="755574" algn="l"/>
                <a:tab pos="756209" algn="l"/>
              </a:tabLst>
            </a:pPr>
            <a:r>
              <a:rPr sz="2800" spc="5" dirty="0" smtClean="0">
                <a:latin typeface="Calibri"/>
                <a:cs typeface="Calibri"/>
              </a:rPr>
              <a:t>sinusoidal</a:t>
            </a:r>
            <a:endParaRPr sz="2800" dirty="0">
              <a:latin typeface="Calibri"/>
              <a:cs typeface="Calibri"/>
            </a:endParaRPr>
          </a:p>
          <a:p>
            <a:pPr marL="756209" lvl="1" indent="-286357">
              <a:buFont typeface="Arial"/>
              <a:buChar char="–"/>
              <a:tabLst>
                <a:tab pos="755574" algn="l"/>
                <a:tab pos="756209" algn="l"/>
              </a:tabLst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These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inputs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are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chosen 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because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they capture </a:t>
            </a:r>
            <a:r>
              <a:rPr sz="2800" spc="15" dirty="0">
                <a:solidFill>
                  <a:srgbClr val="FF0000"/>
                </a:solidFill>
                <a:latin typeface="Calibri"/>
                <a:cs typeface="Calibri"/>
              </a:rPr>
              <a:t>many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of 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800" spc="3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5" dirty="0" smtClean="0">
                <a:solidFill>
                  <a:srgbClr val="FF0000"/>
                </a:solidFill>
                <a:latin typeface="Calibri"/>
                <a:cs typeface="Calibri"/>
              </a:rPr>
              <a:t>possible</a:t>
            </a:r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 smtClean="0">
                <a:solidFill>
                  <a:srgbClr val="FF0000"/>
                </a:solidFill>
                <a:latin typeface="Calibri"/>
                <a:cs typeface="Calibri"/>
              </a:rPr>
              <a:t>variations 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that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can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occur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in 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an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arbitrary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input</a:t>
            </a:r>
            <a:r>
              <a:rPr sz="2800"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signal</a:t>
            </a:r>
            <a:endParaRPr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05980"/>
            <a:ext cx="822960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25" dirty="0" smtClean="0">
                <a:solidFill>
                  <a:srgbClr val="FF0000"/>
                </a:solidFill>
              </a:rPr>
              <a:t>Standard </a:t>
            </a:r>
            <a:r>
              <a:rPr sz="2800" spc="-95" dirty="0">
                <a:solidFill>
                  <a:srgbClr val="FF0000"/>
                </a:solidFill>
              </a:rPr>
              <a:t>Test</a:t>
            </a:r>
            <a:r>
              <a:rPr sz="2800" spc="30" dirty="0">
                <a:solidFill>
                  <a:srgbClr val="FF0000"/>
                </a:solidFill>
              </a:rPr>
              <a:t> </a:t>
            </a:r>
            <a:r>
              <a:rPr sz="2800" spc="-10" dirty="0" smtClean="0">
                <a:solidFill>
                  <a:srgbClr val="FF0000"/>
                </a:solidFill>
              </a:rPr>
              <a:t>Inpu</a:t>
            </a:r>
            <a:r>
              <a:rPr lang="en-US" sz="2800" spc="-10" dirty="0" smtClean="0">
                <a:solidFill>
                  <a:srgbClr val="FF0000"/>
                </a:solidFill>
              </a:rPr>
              <a:t>ts</a:t>
            </a:r>
            <a:endParaRPr spc="-10" dirty="0">
              <a:solidFill>
                <a:srgbClr val="FF0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89581" y="1959736"/>
            <a:ext cx="280670" cy="238760"/>
          </a:xfrm>
          <a:custGeom>
            <a:avLst/>
            <a:gdLst/>
            <a:ahLst/>
            <a:cxnLst/>
            <a:rect l="l" t="t" r="r" b="b"/>
            <a:pathLst>
              <a:path w="280669" h="238760">
                <a:moveTo>
                  <a:pt x="204724" y="0"/>
                </a:moveTo>
                <a:lnTo>
                  <a:pt x="201294" y="9779"/>
                </a:lnTo>
                <a:lnTo>
                  <a:pt x="215084" y="15708"/>
                </a:lnTo>
                <a:lnTo>
                  <a:pt x="226933" y="23971"/>
                </a:lnTo>
                <a:lnTo>
                  <a:pt x="251023" y="62404"/>
                </a:lnTo>
                <a:lnTo>
                  <a:pt x="258952" y="117982"/>
                </a:lnTo>
                <a:lnTo>
                  <a:pt x="258071" y="139009"/>
                </a:lnTo>
                <a:lnTo>
                  <a:pt x="244856" y="190373"/>
                </a:lnTo>
                <a:lnTo>
                  <a:pt x="215227" y="222573"/>
                </a:lnTo>
                <a:lnTo>
                  <a:pt x="201675" y="228600"/>
                </a:lnTo>
                <a:lnTo>
                  <a:pt x="204724" y="238251"/>
                </a:lnTo>
                <a:lnTo>
                  <a:pt x="250229" y="211195"/>
                </a:lnTo>
                <a:lnTo>
                  <a:pt x="275796" y="161305"/>
                </a:lnTo>
                <a:lnTo>
                  <a:pt x="280669" y="119252"/>
                </a:lnTo>
                <a:lnTo>
                  <a:pt x="279433" y="97414"/>
                </a:lnTo>
                <a:lnTo>
                  <a:pt x="269579" y="58691"/>
                </a:lnTo>
                <a:lnTo>
                  <a:pt x="237093" y="15319"/>
                </a:lnTo>
                <a:lnTo>
                  <a:pt x="221962" y="6260"/>
                </a:lnTo>
                <a:lnTo>
                  <a:pt x="204724" y="0"/>
                </a:lnTo>
                <a:close/>
              </a:path>
              <a:path w="280669" h="238760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2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92" y="222996"/>
                </a:lnTo>
                <a:lnTo>
                  <a:pt x="76073" y="238251"/>
                </a:lnTo>
                <a:lnTo>
                  <a:pt x="78993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73" y="175204"/>
                </a:lnTo>
                <a:lnTo>
                  <a:pt x="21843" y="117982"/>
                </a:lnTo>
                <a:lnTo>
                  <a:pt x="22725" y="97647"/>
                </a:lnTo>
                <a:lnTo>
                  <a:pt x="35941" y="47498"/>
                </a:lnTo>
                <a:lnTo>
                  <a:pt x="65659" y="15708"/>
                </a:lnTo>
                <a:lnTo>
                  <a:pt x="79375" y="9779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0517" y="725499"/>
            <a:ext cx="4964430" cy="1503613"/>
          </a:xfrm>
          <a:prstGeom prst="rect">
            <a:avLst/>
          </a:prstGeom>
        </p:spPr>
        <p:txBody>
          <a:bodyPr vert="horz" wrap="square" lIns="0" tIns="48891" rIns="0" bIns="0" rtlCol="0">
            <a:spAutoFit/>
          </a:bodyPr>
          <a:lstStyle/>
          <a:p>
            <a:pPr marL="355564" indent="-343499">
              <a:spcBef>
                <a:spcPts val="385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2200" b="1" spc="15" dirty="0">
                <a:solidFill>
                  <a:srgbClr val="006FC0"/>
                </a:solidFill>
                <a:latin typeface="Calibri"/>
                <a:cs typeface="Calibri"/>
              </a:rPr>
              <a:t>Unit </a:t>
            </a:r>
            <a:r>
              <a:rPr sz="2200" b="1" spc="25" dirty="0">
                <a:solidFill>
                  <a:srgbClr val="006FC0"/>
                </a:solidFill>
                <a:latin typeface="Calibri"/>
                <a:cs typeface="Calibri"/>
              </a:rPr>
              <a:t>impulse</a:t>
            </a:r>
            <a:r>
              <a:rPr sz="2200" b="1"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b="1" spc="10" dirty="0">
                <a:solidFill>
                  <a:srgbClr val="006FC0"/>
                </a:solidFill>
                <a:latin typeface="Calibri"/>
                <a:cs typeface="Calibri"/>
              </a:rPr>
              <a:t>signal:</a:t>
            </a:r>
            <a:endParaRPr sz="2200" dirty="0">
              <a:latin typeface="Calibri"/>
              <a:cs typeface="Calibri"/>
            </a:endParaRPr>
          </a:p>
          <a:p>
            <a:pPr marL="470486">
              <a:lnSpc>
                <a:spcPts val="2290"/>
              </a:lnSpc>
              <a:spcBef>
                <a:spcPts val="275"/>
              </a:spcBef>
              <a:tabLst>
                <a:tab pos="756209" algn="l"/>
              </a:tabLst>
            </a:pPr>
            <a:r>
              <a:rPr sz="2000" spc="15" dirty="0">
                <a:latin typeface="Arial"/>
                <a:cs typeface="Arial"/>
              </a:rPr>
              <a:t>–	</a:t>
            </a:r>
            <a:r>
              <a:rPr sz="2000" spc="15" dirty="0">
                <a:latin typeface="Calibri"/>
                <a:cs typeface="Calibri"/>
              </a:rPr>
              <a:t>A</a:t>
            </a:r>
            <a:r>
              <a:rPr sz="2000" spc="2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signal </a:t>
            </a:r>
            <a:r>
              <a:rPr sz="2000" spc="-5" dirty="0">
                <a:latin typeface="Calibri"/>
                <a:cs typeface="Calibri"/>
              </a:rPr>
              <a:t>which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15" dirty="0">
                <a:latin typeface="Calibri"/>
                <a:cs typeface="Calibri"/>
              </a:rPr>
              <a:t>non-zero </a:t>
            </a:r>
            <a:r>
              <a:rPr sz="2000" spc="-5" dirty="0">
                <a:latin typeface="Calibri"/>
                <a:cs typeface="Calibri"/>
              </a:rPr>
              <a:t>only </a:t>
            </a:r>
            <a:r>
              <a:rPr sz="2000" spc="10" dirty="0">
                <a:latin typeface="Calibri"/>
                <a:cs typeface="Calibri"/>
              </a:rPr>
              <a:t>at </a:t>
            </a:r>
            <a:r>
              <a:rPr sz="2000" spc="10" dirty="0">
                <a:latin typeface="Cambria Math"/>
                <a:cs typeface="Cambria Math"/>
              </a:rPr>
              <a:t>𝑡 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15" dirty="0">
                <a:latin typeface="Cambria Math"/>
                <a:cs typeface="Cambria Math"/>
              </a:rPr>
              <a:t>0</a:t>
            </a:r>
            <a:endParaRPr sz="2000" dirty="0">
              <a:latin typeface="Cambria Math"/>
              <a:cs typeface="Cambria Math"/>
            </a:endParaRPr>
          </a:p>
          <a:p>
            <a:pPr marL="756209">
              <a:lnSpc>
                <a:spcPts val="2090"/>
              </a:lnSpc>
            </a:pPr>
            <a:r>
              <a:rPr sz="2000" spc="10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integrates </a:t>
            </a:r>
            <a:r>
              <a:rPr sz="2000" spc="10" dirty="0">
                <a:latin typeface="Calibri"/>
                <a:cs typeface="Calibri"/>
              </a:rPr>
              <a:t>to</a:t>
            </a:r>
            <a:r>
              <a:rPr sz="2000" spc="-1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one</a:t>
            </a:r>
          </a:p>
          <a:p>
            <a:pPr marR="1207015" algn="ctr">
              <a:lnSpc>
                <a:spcPts val="1600"/>
              </a:lnSpc>
            </a:pPr>
            <a:r>
              <a:rPr sz="1500" spc="110" dirty="0">
                <a:latin typeface="Cambria Math"/>
                <a:cs typeface="Cambria Math"/>
              </a:rPr>
              <a:t>∞</a:t>
            </a:r>
            <a:endParaRPr sz="1500" dirty="0">
              <a:latin typeface="Cambria Math"/>
              <a:cs typeface="Cambria Math"/>
            </a:endParaRPr>
          </a:p>
          <a:p>
            <a:pPr marR="448901" algn="ctr">
              <a:spcBef>
                <a:spcPts val="30"/>
              </a:spcBef>
              <a:tabLst>
                <a:tab pos="419059" algn="l"/>
                <a:tab pos="953039" algn="l"/>
              </a:tabLst>
            </a:pPr>
            <a:r>
              <a:rPr sz="2000" spc="1195" dirty="0">
                <a:latin typeface="Cambria Math"/>
                <a:cs typeface="Cambria Math"/>
              </a:rPr>
              <a:t> 	</a:t>
            </a:r>
            <a:r>
              <a:rPr sz="2000" spc="10" dirty="0">
                <a:latin typeface="Cambria Math"/>
                <a:cs typeface="Cambria Math"/>
              </a:rPr>
              <a:t>𝛿</a:t>
            </a:r>
            <a:r>
              <a:rPr sz="2000" spc="42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	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65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1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07439" y="2435482"/>
            <a:ext cx="638175" cy="240029"/>
          </a:xfrm>
          <a:custGeom>
            <a:avLst/>
            <a:gdLst/>
            <a:ahLst/>
            <a:cxnLst/>
            <a:rect l="l" t="t" r="r" b="b"/>
            <a:pathLst>
              <a:path w="638175" h="240030">
                <a:moveTo>
                  <a:pt x="80137" y="0"/>
                </a:moveTo>
                <a:lnTo>
                  <a:pt x="76962" y="0"/>
                </a:lnTo>
                <a:lnTo>
                  <a:pt x="63119" y="1079"/>
                </a:lnTo>
                <a:lnTo>
                  <a:pt x="26352" y="20878"/>
                </a:lnTo>
                <a:lnTo>
                  <a:pt x="18161" y="52578"/>
                </a:lnTo>
                <a:lnTo>
                  <a:pt x="18161" y="59436"/>
                </a:lnTo>
                <a:lnTo>
                  <a:pt x="19177" y="67437"/>
                </a:lnTo>
                <a:lnTo>
                  <a:pt x="21082" y="76327"/>
                </a:lnTo>
                <a:lnTo>
                  <a:pt x="23114" y="85217"/>
                </a:lnTo>
                <a:lnTo>
                  <a:pt x="24003" y="91059"/>
                </a:lnTo>
                <a:lnTo>
                  <a:pt x="24003" y="99949"/>
                </a:lnTo>
                <a:lnTo>
                  <a:pt x="22098" y="104648"/>
                </a:lnTo>
                <a:lnTo>
                  <a:pt x="18034" y="108204"/>
                </a:lnTo>
                <a:lnTo>
                  <a:pt x="14097" y="111887"/>
                </a:lnTo>
                <a:lnTo>
                  <a:pt x="8128" y="113792"/>
                </a:lnTo>
                <a:lnTo>
                  <a:pt x="0" y="114046"/>
                </a:lnTo>
                <a:lnTo>
                  <a:pt x="0" y="124333"/>
                </a:lnTo>
                <a:lnTo>
                  <a:pt x="8128" y="124587"/>
                </a:lnTo>
                <a:lnTo>
                  <a:pt x="14097" y="126619"/>
                </a:lnTo>
                <a:lnTo>
                  <a:pt x="22098" y="133858"/>
                </a:lnTo>
                <a:lnTo>
                  <a:pt x="24003" y="138557"/>
                </a:lnTo>
                <a:lnTo>
                  <a:pt x="24003" y="147320"/>
                </a:lnTo>
                <a:lnTo>
                  <a:pt x="23114" y="153289"/>
                </a:lnTo>
                <a:lnTo>
                  <a:pt x="21082" y="162179"/>
                </a:lnTo>
                <a:lnTo>
                  <a:pt x="19177" y="171069"/>
                </a:lnTo>
                <a:lnTo>
                  <a:pt x="18161" y="178943"/>
                </a:lnTo>
                <a:lnTo>
                  <a:pt x="18161" y="185928"/>
                </a:lnTo>
                <a:lnTo>
                  <a:pt x="32766" y="226060"/>
                </a:lnTo>
                <a:lnTo>
                  <a:pt x="76962" y="239522"/>
                </a:lnTo>
                <a:lnTo>
                  <a:pt x="80137" y="239522"/>
                </a:lnTo>
                <a:lnTo>
                  <a:pt x="80137" y="229997"/>
                </a:lnTo>
                <a:lnTo>
                  <a:pt x="78232" y="229997"/>
                </a:lnTo>
                <a:lnTo>
                  <a:pt x="69659" y="229412"/>
                </a:lnTo>
                <a:lnTo>
                  <a:pt x="40132" y="198793"/>
                </a:lnTo>
                <a:lnTo>
                  <a:pt x="39497" y="188214"/>
                </a:lnTo>
                <a:lnTo>
                  <a:pt x="39497" y="182372"/>
                </a:lnTo>
                <a:lnTo>
                  <a:pt x="40259" y="175006"/>
                </a:lnTo>
                <a:lnTo>
                  <a:pt x="42037" y="166497"/>
                </a:lnTo>
                <a:lnTo>
                  <a:pt x="43688" y="157861"/>
                </a:lnTo>
                <a:lnTo>
                  <a:pt x="44450" y="151638"/>
                </a:lnTo>
                <a:lnTo>
                  <a:pt x="44450" y="140843"/>
                </a:lnTo>
                <a:lnTo>
                  <a:pt x="42418" y="135001"/>
                </a:lnTo>
                <a:lnTo>
                  <a:pt x="34036" y="125857"/>
                </a:lnTo>
                <a:lnTo>
                  <a:pt x="29083" y="122555"/>
                </a:lnTo>
                <a:lnTo>
                  <a:pt x="23241" y="120396"/>
                </a:lnTo>
                <a:lnTo>
                  <a:pt x="23241" y="118110"/>
                </a:lnTo>
                <a:lnTo>
                  <a:pt x="29083" y="115951"/>
                </a:lnTo>
                <a:lnTo>
                  <a:pt x="34036" y="112522"/>
                </a:lnTo>
                <a:lnTo>
                  <a:pt x="42418" y="103378"/>
                </a:lnTo>
                <a:lnTo>
                  <a:pt x="44450" y="97536"/>
                </a:lnTo>
                <a:lnTo>
                  <a:pt x="44450" y="86741"/>
                </a:lnTo>
                <a:lnTo>
                  <a:pt x="43688" y="80645"/>
                </a:lnTo>
                <a:lnTo>
                  <a:pt x="42037" y="72009"/>
                </a:lnTo>
                <a:lnTo>
                  <a:pt x="40259" y="63373"/>
                </a:lnTo>
                <a:lnTo>
                  <a:pt x="39497" y="56134"/>
                </a:lnTo>
                <a:lnTo>
                  <a:pt x="39497" y="50292"/>
                </a:lnTo>
                <a:lnTo>
                  <a:pt x="40132" y="40195"/>
                </a:lnTo>
                <a:lnTo>
                  <a:pt x="69659" y="10236"/>
                </a:lnTo>
                <a:lnTo>
                  <a:pt x="78232" y="9652"/>
                </a:lnTo>
                <a:lnTo>
                  <a:pt x="80137" y="9652"/>
                </a:lnTo>
                <a:lnTo>
                  <a:pt x="80137" y="0"/>
                </a:lnTo>
                <a:close/>
              </a:path>
              <a:path w="638175" h="240030">
                <a:moveTo>
                  <a:pt x="328168" y="10287"/>
                </a:moveTo>
                <a:lnTo>
                  <a:pt x="324866" y="508"/>
                </a:lnTo>
                <a:lnTo>
                  <a:pt x="307543" y="6769"/>
                </a:lnTo>
                <a:lnTo>
                  <a:pt x="292379" y="15836"/>
                </a:lnTo>
                <a:lnTo>
                  <a:pt x="259880" y="59207"/>
                </a:lnTo>
                <a:lnTo>
                  <a:pt x="250024" y="97929"/>
                </a:lnTo>
                <a:lnTo>
                  <a:pt x="248793" y="119761"/>
                </a:lnTo>
                <a:lnTo>
                  <a:pt x="250024" y="141617"/>
                </a:lnTo>
                <a:lnTo>
                  <a:pt x="259880" y="180327"/>
                </a:lnTo>
                <a:lnTo>
                  <a:pt x="292379" y="223507"/>
                </a:lnTo>
                <a:lnTo>
                  <a:pt x="324866" y="238760"/>
                </a:lnTo>
                <a:lnTo>
                  <a:pt x="327787" y="229108"/>
                </a:lnTo>
                <a:lnTo>
                  <a:pt x="314236" y="223088"/>
                </a:lnTo>
                <a:lnTo>
                  <a:pt x="302539" y="214718"/>
                </a:lnTo>
                <a:lnTo>
                  <a:pt x="278561" y="175717"/>
                </a:lnTo>
                <a:lnTo>
                  <a:pt x="270637" y="118491"/>
                </a:lnTo>
                <a:lnTo>
                  <a:pt x="271513" y="98158"/>
                </a:lnTo>
                <a:lnTo>
                  <a:pt x="284734" y="48006"/>
                </a:lnTo>
                <a:lnTo>
                  <a:pt x="314452" y="16217"/>
                </a:lnTo>
                <a:lnTo>
                  <a:pt x="328168" y="10287"/>
                </a:lnTo>
                <a:close/>
              </a:path>
              <a:path w="638175" h="240030">
                <a:moveTo>
                  <a:pt x="529463" y="119761"/>
                </a:moveTo>
                <a:lnTo>
                  <a:pt x="524522" y="77749"/>
                </a:lnTo>
                <a:lnTo>
                  <a:pt x="509778" y="42291"/>
                </a:lnTo>
                <a:lnTo>
                  <a:pt x="470750" y="6769"/>
                </a:lnTo>
                <a:lnTo>
                  <a:pt x="453517" y="508"/>
                </a:lnTo>
                <a:lnTo>
                  <a:pt x="450088" y="10287"/>
                </a:lnTo>
                <a:lnTo>
                  <a:pt x="463867" y="16217"/>
                </a:lnTo>
                <a:lnTo>
                  <a:pt x="475716" y="24485"/>
                </a:lnTo>
                <a:lnTo>
                  <a:pt x="499808" y="62915"/>
                </a:lnTo>
                <a:lnTo>
                  <a:pt x="507746" y="118491"/>
                </a:lnTo>
                <a:lnTo>
                  <a:pt x="506857" y="139522"/>
                </a:lnTo>
                <a:lnTo>
                  <a:pt x="493649" y="190881"/>
                </a:lnTo>
                <a:lnTo>
                  <a:pt x="464019" y="223088"/>
                </a:lnTo>
                <a:lnTo>
                  <a:pt x="450469" y="229108"/>
                </a:lnTo>
                <a:lnTo>
                  <a:pt x="453517" y="238760"/>
                </a:lnTo>
                <a:lnTo>
                  <a:pt x="499021" y="211709"/>
                </a:lnTo>
                <a:lnTo>
                  <a:pt x="524586" y="161823"/>
                </a:lnTo>
                <a:lnTo>
                  <a:pt x="528243" y="141617"/>
                </a:lnTo>
                <a:lnTo>
                  <a:pt x="529463" y="119761"/>
                </a:lnTo>
                <a:close/>
              </a:path>
              <a:path w="638175" h="240030">
                <a:moveTo>
                  <a:pt x="637794" y="114173"/>
                </a:moveTo>
                <a:lnTo>
                  <a:pt x="629666" y="113919"/>
                </a:lnTo>
                <a:lnTo>
                  <a:pt x="623697" y="112014"/>
                </a:lnTo>
                <a:lnTo>
                  <a:pt x="619760" y="108331"/>
                </a:lnTo>
                <a:lnTo>
                  <a:pt x="615696" y="104775"/>
                </a:lnTo>
                <a:lnTo>
                  <a:pt x="613791" y="100076"/>
                </a:lnTo>
                <a:lnTo>
                  <a:pt x="613791" y="91186"/>
                </a:lnTo>
                <a:lnTo>
                  <a:pt x="614807" y="85344"/>
                </a:lnTo>
                <a:lnTo>
                  <a:pt x="616712" y="76454"/>
                </a:lnTo>
                <a:lnTo>
                  <a:pt x="618744" y="67564"/>
                </a:lnTo>
                <a:lnTo>
                  <a:pt x="619633" y="59563"/>
                </a:lnTo>
                <a:lnTo>
                  <a:pt x="619633" y="52705"/>
                </a:lnTo>
                <a:lnTo>
                  <a:pt x="618718" y="40474"/>
                </a:lnTo>
                <a:lnTo>
                  <a:pt x="596760" y="7886"/>
                </a:lnTo>
                <a:lnTo>
                  <a:pt x="560959" y="0"/>
                </a:lnTo>
                <a:lnTo>
                  <a:pt x="557657" y="0"/>
                </a:lnTo>
                <a:lnTo>
                  <a:pt x="557657" y="9652"/>
                </a:lnTo>
                <a:lnTo>
                  <a:pt x="559562" y="9652"/>
                </a:lnTo>
                <a:lnTo>
                  <a:pt x="568121" y="10236"/>
                </a:lnTo>
                <a:lnTo>
                  <a:pt x="597649" y="40259"/>
                </a:lnTo>
                <a:lnTo>
                  <a:pt x="598297" y="50419"/>
                </a:lnTo>
                <a:lnTo>
                  <a:pt x="598297" y="56261"/>
                </a:lnTo>
                <a:lnTo>
                  <a:pt x="597535" y="63500"/>
                </a:lnTo>
                <a:lnTo>
                  <a:pt x="595757" y="72136"/>
                </a:lnTo>
                <a:lnTo>
                  <a:pt x="594106" y="80772"/>
                </a:lnTo>
                <a:lnTo>
                  <a:pt x="593344" y="86868"/>
                </a:lnTo>
                <a:lnTo>
                  <a:pt x="593344" y="97663"/>
                </a:lnTo>
                <a:lnTo>
                  <a:pt x="595376" y="103505"/>
                </a:lnTo>
                <a:lnTo>
                  <a:pt x="603758" y="112649"/>
                </a:lnTo>
                <a:lnTo>
                  <a:pt x="608711" y="116078"/>
                </a:lnTo>
                <a:lnTo>
                  <a:pt x="614553" y="118237"/>
                </a:lnTo>
                <a:lnTo>
                  <a:pt x="614553" y="120523"/>
                </a:lnTo>
                <a:lnTo>
                  <a:pt x="608711" y="122682"/>
                </a:lnTo>
                <a:lnTo>
                  <a:pt x="603758" y="125984"/>
                </a:lnTo>
                <a:lnTo>
                  <a:pt x="595376" y="135128"/>
                </a:lnTo>
                <a:lnTo>
                  <a:pt x="593344" y="140970"/>
                </a:lnTo>
                <a:lnTo>
                  <a:pt x="593344" y="151765"/>
                </a:lnTo>
                <a:lnTo>
                  <a:pt x="594106" y="157988"/>
                </a:lnTo>
                <a:lnTo>
                  <a:pt x="595757" y="166624"/>
                </a:lnTo>
                <a:lnTo>
                  <a:pt x="597535" y="175133"/>
                </a:lnTo>
                <a:lnTo>
                  <a:pt x="598297" y="182372"/>
                </a:lnTo>
                <a:lnTo>
                  <a:pt x="598297" y="188341"/>
                </a:lnTo>
                <a:lnTo>
                  <a:pt x="597649" y="198856"/>
                </a:lnTo>
                <a:lnTo>
                  <a:pt x="568121" y="229412"/>
                </a:lnTo>
                <a:lnTo>
                  <a:pt x="559562" y="229997"/>
                </a:lnTo>
                <a:lnTo>
                  <a:pt x="557657" y="229997"/>
                </a:lnTo>
                <a:lnTo>
                  <a:pt x="557657" y="239522"/>
                </a:lnTo>
                <a:lnTo>
                  <a:pt x="560959" y="239522"/>
                </a:lnTo>
                <a:lnTo>
                  <a:pt x="574713" y="238480"/>
                </a:lnTo>
                <a:lnTo>
                  <a:pt x="611428" y="218706"/>
                </a:lnTo>
                <a:lnTo>
                  <a:pt x="619633" y="186055"/>
                </a:lnTo>
                <a:lnTo>
                  <a:pt x="619633" y="179070"/>
                </a:lnTo>
                <a:lnTo>
                  <a:pt x="618744" y="171196"/>
                </a:lnTo>
                <a:lnTo>
                  <a:pt x="616712" y="162306"/>
                </a:lnTo>
                <a:lnTo>
                  <a:pt x="614807" y="153416"/>
                </a:lnTo>
                <a:lnTo>
                  <a:pt x="613791" y="147447"/>
                </a:lnTo>
                <a:lnTo>
                  <a:pt x="613791" y="138684"/>
                </a:lnTo>
                <a:lnTo>
                  <a:pt x="615696" y="133985"/>
                </a:lnTo>
                <a:lnTo>
                  <a:pt x="623697" y="126746"/>
                </a:lnTo>
                <a:lnTo>
                  <a:pt x="629666" y="124714"/>
                </a:lnTo>
                <a:lnTo>
                  <a:pt x="637794" y="124460"/>
                </a:lnTo>
                <a:lnTo>
                  <a:pt x="637794" y="1141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0517" y="2189800"/>
            <a:ext cx="2914650" cy="8899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90837">
              <a:lnSpc>
                <a:spcPts val="1590"/>
              </a:lnSpc>
              <a:spcBef>
                <a:spcPts val="100"/>
              </a:spcBef>
            </a:pPr>
            <a:r>
              <a:rPr sz="1500" spc="55" dirty="0">
                <a:latin typeface="Cambria Math"/>
                <a:cs typeface="Cambria Math"/>
              </a:rPr>
              <a:t>−∞</a:t>
            </a:r>
            <a:endParaRPr sz="1500" dirty="0">
              <a:latin typeface="Cambria Math"/>
              <a:cs typeface="Cambria Math"/>
            </a:endParaRPr>
          </a:p>
          <a:p>
            <a:pPr marL="1605120">
              <a:lnSpc>
                <a:spcPts val="2190"/>
              </a:lnSpc>
              <a:tabLst>
                <a:tab pos="2491492" algn="l"/>
              </a:tabLst>
            </a:pPr>
            <a:r>
              <a:rPr sz="2000" spc="15" dirty="0">
                <a:latin typeface="Cambria Math"/>
                <a:cs typeface="Cambria Math"/>
              </a:rPr>
              <a:t>ℒ</a:t>
            </a:r>
            <a:r>
              <a:rPr sz="2000" spc="38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𝛿</a:t>
            </a:r>
            <a:r>
              <a:rPr sz="2000" spc="42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	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60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1</a:t>
            </a:r>
            <a:endParaRPr sz="2000" dirty="0">
              <a:latin typeface="Cambria Math"/>
              <a:cs typeface="Cambria Math"/>
            </a:endParaRPr>
          </a:p>
          <a:p>
            <a:pPr marL="355564" indent="-343499">
              <a:spcBef>
                <a:spcPts val="305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2200" b="1" spc="15" dirty="0">
                <a:solidFill>
                  <a:srgbClr val="006FC0"/>
                </a:solidFill>
                <a:latin typeface="Calibri"/>
                <a:cs typeface="Calibri"/>
              </a:rPr>
              <a:t>Unit </a:t>
            </a:r>
            <a:r>
              <a:rPr sz="2200" b="1" spc="25" dirty="0">
                <a:solidFill>
                  <a:srgbClr val="006FC0"/>
                </a:solidFill>
                <a:latin typeface="Calibri"/>
                <a:cs typeface="Calibri"/>
              </a:rPr>
              <a:t>step</a:t>
            </a:r>
            <a:r>
              <a:rPr sz="2200" b="1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b="1" spc="10" dirty="0">
                <a:solidFill>
                  <a:srgbClr val="006FC0"/>
                </a:solidFill>
                <a:latin typeface="Calibri"/>
                <a:cs typeface="Calibri"/>
              </a:rPr>
              <a:t>signal: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46631" y="3826636"/>
            <a:ext cx="280670" cy="238760"/>
          </a:xfrm>
          <a:custGeom>
            <a:avLst/>
            <a:gdLst/>
            <a:ahLst/>
            <a:cxnLst/>
            <a:rect l="l" t="t" r="r" b="b"/>
            <a:pathLst>
              <a:path w="280669" h="238760">
                <a:moveTo>
                  <a:pt x="204724" y="0"/>
                </a:moveTo>
                <a:lnTo>
                  <a:pt x="201294" y="9778"/>
                </a:lnTo>
                <a:lnTo>
                  <a:pt x="215084" y="15707"/>
                </a:lnTo>
                <a:lnTo>
                  <a:pt x="226933" y="23966"/>
                </a:lnTo>
                <a:lnTo>
                  <a:pt x="251023" y="62390"/>
                </a:lnTo>
                <a:lnTo>
                  <a:pt x="258952" y="117970"/>
                </a:lnTo>
                <a:lnTo>
                  <a:pt x="258071" y="138979"/>
                </a:lnTo>
                <a:lnTo>
                  <a:pt x="244856" y="190423"/>
                </a:lnTo>
                <a:lnTo>
                  <a:pt x="215227" y="222584"/>
                </a:lnTo>
                <a:lnTo>
                  <a:pt x="201675" y="228600"/>
                </a:lnTo>
                <a:lnTo>
                  <a:pt x="204724" y="238264"/>
                </a:lnTo>
                <a:lnTo>
                  <a:pt x="250229" y="211223"/>
                </a:lnTo>
                <a:lnTo>
                  <a:pt x="275796" y="161307"/>
                </a:lnTo>
                <a:lnTo>
                  <a:pt x="280669" y="119227"/>
                </a:lnTo>
                <a:lnTo>
                  <a:pt x="279433" y="97386"/>
                </a:lnTo>
                <a:lnTo>
                  <a:pt x="269579" y="58666"/>
                </a:lnTo>
                <a:lnTo>
                  <a:pt x="237093" y="15319"/>
                </a:lnTo>
                <a:lnTo>
                  <a:pt x="221962" y="6260"/>
                </a:lnTo>
                <a:lnTo>
                  <a:pt x="204724" y="0"/>
                </a:lnTo>
                <a:close/>
              </a:path>
              <a:path w="280669" h="238760">
                <a:moveTo>
                  <a:pt x="76073" y="0"/>
                </a:moveTo>
                <a:lnTo>
                  <a:pt x="30567" y="27164"/>
                </a:lnTo>
                <a:lnTo>
                  <a:pt x="4937" y="77200"/>
                </a:lnTo>
                <a:lnTo>
                  <a:pt x="0" y="119227"/>
                </a:lnTo>
                <a:lnTo>
                  <a:pt x="1236" y="141111"/>
                </a:lnTo>
                <a:lnTo>
                  <a:pt x="11090" y="179815"/>
                </a:lnTo>
                <a:lnTo>
                  <a:pt x="43592" y="223026"/>
                </a:lnTo>
                <a:lnTo>
                  <a:pt x="76073" y="238264"/>
                </a:lnTo>
                <a:lnTo>
                  <a:pt x="78993" y="228600"/>
                </a:lnTo>
                <a:lnTo>
                  <a:pt x="65444" y="222584"/>
                </a:lnTo>
                <a:lnTo>
                  <a:pt x="53752" y="214217"/>
                </a:lnTo>
                <a:lnTo>
                  <a:pt x="29773" y="175207"/>
                </a:lnTo>
                <a:lnTo>
                  <a:pt x="21843" y="117970"/>
                </a:lnTo>
                <a:lnTo>
                  <a:pt x="22725" y="97646"/>
                </a:lnTo>
                <a:lnTo>
                  <a:pt x="35941" y="47459"/>
                </a:lnTo>
                <a:lnTo>
                  <a:pt x="65659" y="15707"/>
                </a:lnTo>
                <a:lnTo>
                  <a:pt x="79375" y="9778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69974" y="3754437"/>
            <a:ext cx="75247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  <a:tabLst>
                <a:tab pos="546681" algn="l"/>
              </a:tabLst>
            </a:pPr>
            <a:r>
              <a:rPr sz="2000" spc="30" dirty="0">
                <a:latin typeface="Cambria Math"/>
                <a:cs typeface="Cambria Math"/>
              </a:rPr>
              <a:t>𝑥 </a:t>
            </a:r>
            <a:r>
              <a:rPr sz="2000" spc="-10" dirty="0">
                <a:latin typeface="Cambria Math"/>
                <a:cs typeface="Cambria Math"/>
              </a:rPr>
              <a:t> </a:t>
            </a:r>
            <a:r>
              <a:rPr sz="2000" spc="30" dirty="0">
                <a:latin typeface="Cambria Math"/>
                <a:cs typeface="Cambria Math"/>
              </a:rPr>
              <a:t>𝑡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20" dirty="0">
                <a:latin typeface="Cambria Math"/>
                <a:cs typeface="Cambria Math"/>
              </a:rPr>
              <a:t>=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83917" y="3733546"/>
            <a:ext cx="1189990" cy="421640"/>
          </a:xfrm>
          <a:custGeom>
            <a:avLst/>
            <a:gdLst/>
            <a:ahLst/>
            <a:cxnLst/>
            <a:rect l="l" t="t" r="r" b="b"/>
            <a:pathLst>
              <a:path w="1189989" h="421639">
                <a:moveTo>
                  <a:pt x="1100582" y="0"/>
                </a:moveTo>
                <a:lnTo>
                  <a:pt x="1100582" y="10032"/>
                </a:lnTo>
                <a:lnTo>
                  <a:pt x="1107567" y="10540"/>
                </a:lnTo>
                <a:lnTo>
                  <a:pt x="1113917" y="12191"/>
                </a:lnTo>
                <a:lnTo>
                  <a:pt x="1119632" y="15239"/>
                </a:lnTo>
                <a:lnTo>
                  <a:pt x="1125220" y="18160"/>
                </a:lnTo>
                <a:lnTo>
                  <a:pt x="1130045" y="22732"/>
                </a:lnTo>
                <a:lnTo>
                  <a:pt x="1144680" y="59297"/>
                </a:lnTo>
                <a:lnTo>
                  <a:pt x="1146556" y="85978"/>
                </a:lnTo>
                <a:lnTo>
                  <a:pt x="1146341" y="93622"/>
                </a:lnTo>
                <a:lnTo>
                  <a:pt x="1145698" y="102647"/>
                </a:lnTo>
                <a:lnTo>
                  <a:pt x="1144627" y="113053"/>
                </a:lnTo>
                <a:lnTo>
                  <a:pt x="1143127" y="124840"/>
                </a:lnTo>
                <a:lnTo>
                  <a:pt x="1141626" y="136338"/>
                </a:lnTo>
                <a:lnTo>
                  <a:pt x="1140516" y="146370"/>
                </a:lnTo>
                <a:lnTo>
                  <a:pt x="1139912" y="153569"/>
                </a:lnTo>
                <a:lnTo>
                  <a:pt x="1139697" y="159308"/>
                </a:lnTo>
                <a:lnTo>
                  <a:pt x="1140269" y="169505"/>
                </a:lnTo>
                <a:lnTo>
                  <a:pt x="1160653" y="207441"/>
                </a:lnTo>
                <a:lnTo>
                  <a:pt x="1165733" y="209283"/>
                </a:lnTo>
                <a:lnTo>
                  <a:pt x="1165733" y="211797"/>
                </a:lnTo>
                <a:lnTo>
                  <a:pt x="1141983" y="242181"/>
                </a:lnTo>
                <a:lnTo>
                  <a:pt x="1139697" y="261518"/>
                </a:lnTo>
                <a:lnTo>
                  <a:pt x="1139912" y="266069"/>
                </a:lnTo>
                <a:lnTo>
                  <a:pt x="1140555" y="273435"/>
                </a:lnTo>
                <a:lnTo>
                  <a:pt x="1141626" y="283619"/>
                </a:lnTo>
                <a:lnTo>
                  <a:pt x="1144627" y="309787"/>
                </a:lnTo>
                <a:lnTo>
                  <a:pt x="1145698" y="320463"/>
                </a:lnTo>
                <a:lnTo>
                  <a:pt x="1146341" y="328651"/>
                </a:lnTo>
                <a:lnTo>
                  <a:pt x="1146556" y="334352"/>
                </a:lnTo>
                <a:lnTo>
                  <a:pt x="1146367" y="344039"/>
                </a:lnTo>
                <a:lnTo>
                  <a:pt x="1138682" y="386092"/>
                </a:lnTo>
                <a:lnTo>
                  <a:pt x="1107947" y="410832"/>
                </a:lnTo>
                <a:lnTo>
                  <a:pt x="1100582" y="411327"/>
                </a:lnTo>
                <a:lnTo>
                  <a:pt x="1100582" y="421373"/>
                </a:lnTo>
                <a:lnTo>
                  <a:pt x="1142712" y="407225"/>
                </a:lnTo>
                <a:lnTo>
                  <a:pt x="1164605" y="368319"/>
                </a:lnTo>
                <a:lnTo>
                  <a:pt x="1168781" y="329577"/>
                </a:lnTo>
                <a:lnTo>
                  <a:pt x="1168542" y="321550"/>
                </a:lnTo>
                <a:lnTo>
                  <a:pt x="1167828" y="311907"/>
                </a:lnTo>
                <a:lnTo>
                  <a:pt x="1166637" y="300647"/>
                </a:lnTo>
                <a:lnTo>
                  <a:pt x="1164970" y="287769"/>
                </a:lnTo>
                <a:lnTo>
                  <a:pt x="1163230" y="275360"/>
                </a:lnTo>
                <a:lnTo>
                  <a:pt x="1162002" y="265509"/>
                </a:lnTo>
                <a:lnTo>
                  <a:pt x="1161274" y="258215"/>
                </a:lnTo>
                <a:lnTo>
                  <a:pt x="1161155" y="251283"/>
                </a:lnTo>
                <a:lnTo>
                  <a:pt x="1161486" y="245330"/>
                </a:lnTo>
                <a:lnTo>
                  <a:pt x="1189608" y="215938"/>
                </a:lnTo>
                <a:lnTo>
                  <a:pt x="1189608" y="205143"/>
                </a:lnTo>
                <a:lnTo>
                  <a:pt x="1161488" y="175775"/>
                </a:lnTo>
                <a:lnTo>
                  <a:pt x="1161033" y="167462"/>
                </a:lnTo>
                <a:lnTo>
                  <a:pt x="1161274" y="162608"/>
                </a:lnTo>
                <a:lnTo>
                  <a:pt x="1162002" y="155574"/>
                </a:lnTo>
                <a:lnTo>
                  <a:pt x="1163300" y="145913"/>
                </a:lnTo>
                <a:lnTo>
                  <a:pt x="1164970" y="135000"/>
                </a:lnTo>
                <a:lnTo>
                  <a:pt x="1166637" y="122969"/>
                </a:lnTo>
                <a:lnTo>
                  <a:pt x="1167828" y="111998"/>
                </a:lnTo>
                <a:lnTo>
                  <a:pt x="1168542" y="102050"/>
                </a:lnTo>
                <a:lnTo>
                  <a:pt x="1168781" y="93090"/>
                </a:lnTo>
                <a:lnTo>
                  <a:pt x="1167685" y="71203"/>
                </a:lnTo>
                <a:lnTo>
                  <a:pt x="1151255" y="23875"/>
                </a:lnTo>
                <a:lnTo>
                  <a:pt x="1116179" y="2069"/>
                </a:lnTo>
                <a:lnTo>
                  <a:pt x="1100582" y="0"/>
                </a:lnTo>
                <a:close/>
              </a:path>
              <a:path w="1189989" h="421639">
                <a:moveTo>
                  <a:pt x="89026" y="0"/>
                </a:moveTo>
                <a:lnTo>
                  <a:pt x="48093" y="14019"/>
                </a:lnTo>
                <a:lnTo>
                  <a:pt x="25273" y="52387"/>
                </a:lnTo>
                <a:lnTo>
                  <a:pt x="20955" y="93090"/>
                </a:lnTo>
                <a:lnTo>
                  <a:pt x="21193" y="102050"/>
                </a:lnTo>
                <a:lnTo>
                  <a:pt x="21907" y="111998"/>
                </a:lnTo>
                <a:lnTo>
                  <a:pt x="23098" y="122969"/>
                </a:lnTo>
                <a:lnTo>
                  <a:pt x="24764" y="135000"/>
                </a:lnTo>
                <a:lnTo>
                  <a:pt x="26431" y="146370"/>
                </a:lnTo>
                <a:lnTo>
                  <a:pt x="27622" y="155574"/>
                </a:lnTo>
                <a:lnTo>
                  <a:pt x="28336" y="162608"/>
                </a:lnTo>
                <a:lnTo>
                  <a:pt x="28463" y="169505"/>
                </a:lnTo>
                <a:lnTo>
                  <a:pt x="28120" y="175775"/>
                </a:lnTo>
                <a:lnTo>
                  <a:pt x="0" y="205143"/>
                </a:lnTo>
                <a:lnTo>
                  <a:pt x="0" y="215938"/>
                </a:lnTo>
                <a:lnTo>
                  <a:pt x="28122" y="245330"/>
                </a:lnTo>
                <a:lnTo>
                  <a:pt x="28575" y="253479"/>
                </a:lnTo>
                <a:lnTo>
                  <a:pt x="28336" y="258215"/>
                </a:lnTo>
                <a:lnTo>
                  <a:pt x="27554" y="266069"/>
                </a:lnTo>
                <a:lnTo>
                  <a:pt x="26431" y="275360"/>
                </a:lnTo>
                <a:lnTo>
                  <a:pt x="24764" y="287769"/>
                </a:lnTo>
                <a:lnTo>
                  <a:pt x="23098" y="300647"/>
                </a:lnTo>
                <a:lnTo>
                  <a:pt x="21907" y="311907"/>
                </a:lnTo>
                <a:lnTo>
                  <a:pt x="21193" y="321550"/>
                </a:lnTo>
                <a:lnTo>
                  <a:pt x="20955" y="329577"/>
                </a:lnTo>
                <a:lnTo>
                  <a:pt x="21980" y="350221"/>
                </a:lnTo>
                <a:lnTo>
                  <a:pt x="37464" y="396887"/>
                </a:lnTo>
                <a:lnTo>
                  <a:pt x="72647" y="419465"/>
                </a:lnTo>
                <a:lnTo>
                  <a:pt x="89026" y="421373"/>
                </a:lnTo>
                <a:lnTo>
                  <a:pt x="89026" y="411327"/>
                </a:lnTo>
                <a:lnTo>
                  <a:pt x="81660" y="410832"/>
                </a:lnTo>
                <a:lnTo>
                  <a:pt x="75183" y="409054"/>
                </a:lnTo>
                <a:lnTo>
                  <a:pt x="47878" y="378307"/>
                </a:lnTo>
                <a:lnTo>
                  <a:pt x="43180" y="334352"/>
                </a:lnTo>
                <a:lnTo>
                  <a:pt x="43374" y="328651"/>
                </a:lnTo>
                <a:lnTo>
                  <a:pt x="43973" y="320463"/>
                </a:lnTo>
                <a:lnTo>
                  <a:pt x="45001" y="309787"/>
                </a:lnTo>
                <a:lnTo>
                  <a:pt x="46481" y="296621"/>
                </a:lnTo>
                <a:lnTo>
                  <a:pt x="47982" y="283619"/>
                </a:lnTo>
                <a:lnTo>
                  <a:pt x="49053" y="273435"/>
                </a:lnTo>
                <a:lnTo>
                  <a:pt x="49696" y="266069"/>
                </a:lnTo>
                <a:lnTo>
                  <a:pt x="49910" y="261518"/>
                </a:lnTo>
                <a:lnTo>
                  <a:pt x="49337" y="251283"/>
                </a:lnTo>
                <a:lnTo>
                  <a:pt x="28956" y="213804"/>
                </a:lnTo>
                <a:lnTo>
                  <a:pt x="23875" y="211797"/>
                </a:lnTo>
                <a:lnTo>
                  <a:pt x="23875" y="209283"/>
                </a:lnTo>
                <a:lnTo>
                  <a:pt x="47609" y="178627"/>
                </a:lnTo>
                <a:lnTo>
                  <a:pt x="49910" y="159308"/>
                </a:lnTo>
                <a:lnTo>
                  <a:pt x="49696" y="153574"/>
                </a:lnTo>
                <a:lnTo>
                  <a:pt x="49053" y="145918"/>
                </a:lnTo>
                <a:lnTo>
                  <a:pt x="47982" y="136339"/>
                </a:lnTo>
                <a:lnTo>
                  <a:pt x="46481" y="124840"/>
                </a:lnTo>
                <a:lnTo>
                  <a:pt x="45001" y="113053"/>
                </a:lnTo>
                <a:lnTo>
                  <a:pt x="43973" y="102647"/>
                </a:lnTo>
                <a:lnTo>
                  <a:pt x="43374" y="93622"/>
                </a:lnTo>
                <a:lnTo>
                  <a:pt x="43180" y="85978"/>
                </a:lnTo>
                <a:lnTo>
                  <a:pt x="43372" y="76354"/>
                </a:lnTo>
                <a:lnTo>
                  <a:pt x="51562" y="34670"/>
                </a:lnTo>
                <a:lnTo>
                  <a:pt x="69976" y="15239"/>
                </a:lnTo>
                <a:lnTo>
                  <a:pt x="75691" y="12191"/>
                </a:lnTo>
                <a:lnTo>
                  <a:pt x="82041" y="10540"/>
                </a:lnTo>
                <a:lnTo>
                  <a:pt x="89026" y="10032"/>
                </a:lnTo>
                <a:lnTo>
                  <a:pt x="89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8353" y="3067752"/>
            <a:ext cx="4502150" cy="877798"/>
          </a:xfrm>
          <a:prstGeom prst="rect">
            <a:avLst/>
          </a:prstGeom>
        </p:spPr>
        <p:txBody>
          <a:bodyPr vert="horz" wrap="square" lIns="0" tIns="56509" rIns="0" bIns="0" rtlCol="0">
            <a:spAutoFit/>
          </a:bodyPr>
          <a:lstStyle/>
          <a:p>
            <a:pPr marL="298420" marR="5080" indent="-286357">
              <a:lnSpc>
                <a:spcPts val="2100"/>
              </a:lnSpc>
              <a:spcBef>
                <a:spcPts val="445"/>
              </a:spcBef>
              <a:tabLst>
                <a:tab pos="298420" algn="l"/>
              </a:tabLst>
            </a:pPr>
            <a:r>
              <a:rPr sz="2000" spc="15" dirty="0">
                <a:latin typeface="Arial"/>
                <a:cs typeface="Arial"/>
              </a:rPr>
              <a:t>–	</a:t>
            </a:r>
            <a:r>
              <a:rPr sz="2000" spc="15" dirty="0">
                <a:latin typeface="Calibri"/>
                <a:cs typeface="Calibri"/>
              </a:rPr>
              <a:t>A </a:t>
            </a:r>
            <a:r>
              <a:rPr sz="2000" spc="10" dirty="0">
                <a:latin typeface="Calibri"/>
                <a:cs typeface="Calibri"/>
              </a:rPr>
              <a:t>signal </a:t>
            </a:r>
            <a:r>
              <a:rPr sz="2000" spc="5" dirty="0">
                <a:latin typeface="Calibri"/>
                <a:cs typeface="Calibri"/>
              </a:rPr>
              <a:t>that </a:t>
            </a:r>
            <a:r>
              <a:rPr sz="2000" dirty="0">
                <a:latin typeface="Calibri"/>
                <a:cs typeface="Calibri"/>
              </a:rPr>
              <a:t>switches </a:t>
            </a:r>
            <a:r>
              <a:rPr sz="2000" spc="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one </a:t>
            </a:r>
            <a:r>
              <a:rPr sz="2000" spc="10" dirty="0">
                <a:latin typeface="Calibri"/>
                <a:cs typeface="Calibri"/>
              </a:rPr>
              <a:t>at a </a:t>
            </a:r>
            <a:r>
              <a:rPr sz="2000" spc="15" dirty="0">
                <a:latin typeface="Calibri"/>
                <a:cs typeface="Calibri"/>
              </a:rPr>
              <a:t>time  </a:t>
            </a:r>
            <a:r>
              <a:rPr sz="2000" spc="5" dirty="0">
                <a:latin typeface="Calibri"/>
                <a:cs typeface="Calibri"/>
              </a:rPr>
              <a:t>instant and </a:t>
            </a:r>
            <a:r>
              <a:rPr sz="2000" spc="10" dirty="0">
                <a:latin typeface="Calibri"/>
                <a:cs typeface="Calibri"/>
              </a:rPr>
              <a:t>stays </a:t>
            </a:r>
            <a:r>
              <a:rPr sz="2000" spc="-5" dirty="0">
                <a:latin typeface="Calibri"/>
                <a:cs typeface="Calibri"/>
              </a:rPr>
              <a:t>there</a:t>
            </a:r>
            <a:r>
              <a:rPr sz="2000" spc="-29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indefinitely</a:t>
            </a:r>
            <a:endParaRPr sz="2000" dirty="0">
              <a:latin typeface="Calibri"/>
              <a:cs typeface="Calibri"/>
            </a:endParaRPr>
          </a:p>
          <a:p>
            <a:pPr marR="111113" algn="ctr">
              <a:lnSpc>
                <a:spcPts val="2235"/>
              </a:lnSpc>
            </a:pPr>
            <a:r>
              <a:rPr sz="2000" spc="15" dirty="0">
                <a:latin typeface="Cambria Math"/>
                <a:cs typeface="Cambria Math"/>
              </a:rPr>
              <a:t>1 </a:t>
            </a:r>
            <a:r>
              <a:rPr lang="en-US" sz="2000" spc="15" dirty="0" smtClean="0">
                <a:latin typeface="Cambria Math"/>
                <a:cs typeface="Cambria Math"/>
              </a:rPr>
              <a:t>;</a:t>
            </a:r>
            <a:r>
              <a:rPr sz="2000" spc="15" dirty="0" smtClean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 </a:t>
            </a:r>
            <a:r>
              <a:rPr sz="2000" spc="20" dirty="0">
                <a:latin typeface="Cambria Math"/>
                <a:cs typeface="Cambria Math"/>
              </a:rPr>
              <a:t>&gt;</a:t>
            </a:r>
            <a:r>
              <a:rPr sz="2000" spc="210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0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66340" y="3916679"/>
            <a:ext cx="1026794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000" spc="15" dirty="0">
                <a:latin typeface="Cambria Math"/>
                <a:cs typeface="Cambria Math"/>
              </a:rPr>
              <a:t>0 </a:t>
            </a:r>
            <a:r>
              <a:rPr lang="en-US" sz="2000" spc="15" dirty="0" smtClean="0">
                <a:latin typeface="Cambria Math"/>
                <a:cs typeface="Cambria Math"/>
              </a:rPr>
              <a:t>;</a:t>
            </a:r>
            <a:r>
              <a:rPr sz="2000" spc="15" dirty="0" smtClean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 </a:t>
            </a:r>
            <a:r>
              <a:rPr sz="2000" spc="20" dirty="0">
                <a:latin typeface="Cambria Math"/>
                <a:cs typeface="Cambria Math"/>
              </a:rPr>
              <a:t>&lt;</a:t>
            </a:r>
            <a:r>
              <a:rPr sz="2000" spc="140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0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07439" y="4388171"/>
            <a:ext cx="638175" cy="240029"/>
          </a:xfrm>
          <a:custGeom>
            <a:avLst/>
            <a:gdLst/>
            <a:ahLst/>
            <a:cxnLst/>
            <a:rect l="l" t="t" r="r" b="b"/>
            <a:pathLst>
              <a:path w="638175" h="240029">
                <a:moveTo>
                  <a:pt x="80137" y="0"/>
                </a:moveTo>
                <a:lnTo>
                  <a:pt x="76962" y="0"/>
                </a:lnTo>
                <a:lnTo>
                  <a:pt x="63119" y="1041"/>
                </a:lnTo>
                <a:lnTo>
                  <a:pt x="26352" y="20815"/>
                </a:lnTo>
                <a:lnTo>
                  <a:pt x="18161" y="52489"/>
                </a:lnTo>
                <a:lnTo>
                  <a:pt x="18161" y="59436"/>
                </a:lnTo>
                <a:lnTo>
                  <a:pt x="19177" y="67348"/>
                </a:lnTo>
                <a:lnTo>
                  <a:pt x="21082" y="76225"/>
                </a:lnTo>
                <a:lnTo>
                  <a:pt x="23114" y="85090"/>
                </a:lnTo>
                <a:lnTo>
                  <a:pt x="24003" y="91033"/>
                </a:lnTo>
                <a:lnTo>
                  <a:pt x="24003" y="99822"/>
                </a:lnTo>
                <a:lnTo>
                  <a:pt x="22098" y="104533"/>
                </a:lnTo>
                <a:lnTo>
                  <a:pt x="18034" y="108178"/>
                </a:lnTo>
                <a:lnTo>
                  <a:pt x="14097" y="111823"/>
                </a:lnTo>
                <a:lnTo>
                  <a:pt x="8128" y="113766"/>
                </a:lnTo>
                <a:lnTo>
                  <a:pt x="0" y="114020"/>
                </a:lnTo>
                <a:lnTo>
                  <a:pt x="0" y="124320"/>
                </a:lnTo>
                <a:lnTo>
                  <a:pt x="8128" y="124561"/>
                </a:lnTo>
                <a:lnTo>
                  <a:pt x="14097" y="126517"/>
                </a:lnTo>
                <a:lnTo>
                  <a:pt x="18034" y="130149"/>
                </a:lnTo>
                <a:lnTo>
                  <a:pt x="22098" y="133794"/>
                </a:lnTo>
                <a:lnTo>
                  <a:pt x="24003" y="138506"/>
                </a:lnTo>
                <a:lnTo>
                  <a:pt x="24003" y="147294"/>
                </a:lnTo>
                <a:lnTo>
                  <a:pt x="23114" y="153238"/>
                </a:lnTo>
                <a:lnTo>
                  <a:pt x="21082" y="162115"/>
                </a:lnTo>
                <a:lnTo>
                  <a:pt x="19177" y="170980"/>
                </a:lnTo>
                <a:lnTo>
                  <a:pt x="18161" y="178892"/>
                </a:lnTo>
                <a:lnTo>
                  <a:pt x="18161" y="185839"/>
                </a:lnTo>
                <a:lnTo>
                  <a:pt x="32766" y="225971"/>
                </a:lnTo>
                <a:lnTo>
                  <a:pt x="76962" y="239471"/>
                </a:lnTo>
                <a:lnTo>
                  <a:pt x="80137" y="239471"/>
                </a:lnTo>
                <a:lnTo>
                  <a:pt x="80137" y="229920"/>
                </a:lnTo>
                <a:lnTo>
                  <a:pt x="78232" y="229920"/>
                </a:lnTo>
                <a:lnTo>
                  <a:pt x="69659" y="229336"/>
                </a:lnTo>
                <a:lnTo>
                  <a:pt x="40132" y="198704"/>
                </a:lnTo>
                <a:lnTo>
                  <a:pt x="39497" y="188099"/>
                </a:lnTo>
                <a:lnTo>
                  <a:pt x="39497" y="182245"/>
                </a:lnTo>
                <a:lnTo>
                  <a:pt x="40259" y="175006"/>
                </a:lnTo>
                <a:lnTo>
                  <a:pt x="42037" y="166382"/>
                </a:lnTo>
                <a:lnTo>
                  <a:pt x="43688" y="157759"/>
                </a:lnTo>
                <a:lnTo>
                  <a:pt x="44450" y="151599"/>
                </a:lnTo>
                <a:lnTo>
                  <a:pt x="44450" y="140804"/>
                </a:lnTo>
                <a:lnTo>
                  <a:pt x="42418" y="134962"/>
                </a:lnTo>
                <a:lnTo>
                  <a:pt x="34036" y="125844"/>
                </a:lnTo>
                <a:lnTo>
                  <a:pt x="29083" y="122466"/>
                </a:lnTo>
                <a:lnTo>
                  <a:pt x="23241" y="120294"/>
                </a:lnTo>
                <a:lnTo>
                  <a:pt x="23241" y="118033"/>
                </a:lnTo>
                <a:lnTo>
                  <a:pt x="29083" y="115862"/>
                </a:lnTo>
                <a:lnTo>
                  <a:pt x="34036" y="112483"/>
                </a:lnTo>
                <a:lnTo>
                  <a:pt x="42418" y="103365"/>
                </a:lnTo>
                <a:lnTo>
                  <a:pt x="44450" y="97523"/>
                </a:lnTo>
                <a:lnTo>
                  <a:pt x="44450" y="86728"/>
                </a:lnTo>
                <a:lnTo>
                  <a:pt x="43688" y="80568"/>
                </a:lnTo>
                <a:lnTo>
                  <a:pt x="42037" y="71945"/>
                </a:lnTo>
                <a:lnTo>
                  <a:pt x="40259" y="63322"/>
                </a:lnTo>
                <a:lnTo>
                  <a:pt x="39497" y="56083"/>
                </a:lnTo>
                <a:lnTo>
                  <a:pt x="39497" y="50228"/>
                </a:lnTo>
                <a:lnTo>
                  <a:pt x="40132" y="40132"/>
                </a:lnTo>
                <a:lnTo>
                  <a:pt x="69659" y="10134"/>
                </a:lnTo>
                <a:lnTo>
                  <a:pt x="78232" y="9537"/>
                </a:lnTo>
                <a:lnTo>
                  <a:pt x="80137" y="9537"/>
                </a:lnTo>
                <a:lnTo>
                  <a:pt x="80137" y="0"/>
                </a:lnTo>
                <a:close/>
              </a:path>
              <a:path w="638175" h="240029">
                <a:moveTo>
                  <a:pt x="328168" y="10172"/>
                </a:moveTo>
                <a:lnTo>
                  <a:pt x="324866" y="495"/>
                </a:lnTo>
                <a:lnTo>
                  <a:pt x="307543" y="6743"/>
                </a:lnTo>
                <a:lnTo>
                  <a:pt x="292379" y="15773"/>
                </a:lnTo>
                <a:lnTo>
                  <a:pt x="259880" y="59131"/>
                </a:lnTo>
                <a:lnTo>
                  <a:pt x="250024" y="97840"/>
                </a:lnTo>
                <a:lnTo>
                  <a:pt x="248793" y="119672"/>
                </a:lnTo>
                <a:lnTo>
                  <a:pt x="250024" y="141566"/>
                </a:lnTo>
                <a:lnTo>
                  <a:pt x="259880" y="180263"/>
                </a:lnTo>
                <a:lnTo>
                  <a:pt x="292379" y="223481"/>
                </a:lnTo>
                <a:lnTo>
                  <a:pt x="324866" y="238709"/>
                </a:lnTo>
                <a:lnTo>
                  <a:pt x="327787" y="229044"/>
                </a:lnTo>
                <a:lnTo>
                  <a:pt x="314236" y="223037"/>
                </a:lnTo>
                <a:lnTo>
                  <a:pt x="302539" y="214668"/>
                </a:lnTo>
                <a:lnTo>
                  <a:pt x="278561" y="175653"/>
                </a:lnTo>
                <a:lnTo>
                  <a:pt x="270637" y="118414"/>
                </a:lnTo>
                <a:lnTo>
                  <a:pt x="271513" y="98094"/>
                </a:lnTo>
                <a:lnTo>
                  <a:pt x="284734" y="47904"/>
                </a:lnTo>
                <a:lnTo>
                  <a:pt x="314452" y="16154"/>
                </a:lnTo>
                <a:lnTo>
                  <a:pt x="328168" y="10172"/>
                </a:lnTo>
                <a:close/>
              </a:path>
              <a:path w="638175" h="240029">
                <a:moveTo>
                  <a:pt x="529463" y="119672"/>
                </a:moveTo>
                <a:lnTo>
                  <a:pt x="524522" y="77647"/>
                </a:lnTo>
                <a:lnTo>
                  <a:pt x="509778" y="42252"/>
                </a:lnTo>
                <a:lnTo>
                  <a:pt x="470750" y="6743"/>
                </a:lnTo>
                <a:lnTo>
                  <a:pt x="453517" y="495"/>
                </a:lnTo>
                <a:lnTo>
                  <a:pt x="450088" y="10172"/>
                </a:lnTo>
                <a:lnTo>
                  <a:pt x="463867" y="16154"/>
                </a:lnTo>
                <a:lnTo>
                  <a:pt x="475716" y="24447"/>
                </a:lnTo>
                <a:lnTo>
                  <a:pt x="499808" y="62839"/>
                </a:lnTo>
                <a:lnTo>
                  <a:pt x="507746" y="118414"/>
                </a:lnTo>
                <a:lnTo>
                  <a:pt x="506857" y="139433"/>
                </a:lnTo>
                <a:lnTo>
                  <a:pt x="493649" y="190868"/>
                </a:lnTo>
                <a:lnTo>
                  <a:pt x="464019" y="223037"/>
                </a:lnTo>
                <a:lnTo>
                  <a:pt x="450469" y="229044"/>
                </a:lnTo>
                <a:lnTo>
                  <a:pt x="453517" y="238709"/>
                </a:lnTo>
                <a:lnTo>
                  <a:pt x="499021" y="211670"/>
                </a:lnTo>
                <a:lnTo>
                  <a:pt x="524586" y="161759"/>
                </a:lnTo>
                <a:lnTo>
                  <a:pt x="528243" y="141566"/>
                </a:lnTo>
                <a:lnTo>
                  <a:pt x="529463" y="119672"/>
                </a:lnTo>
                <a:close/>
              </a:path>
              <a:path w="638175" h="240029">
                <a:moveTo>
                  <a:pt x="637794" y="114147"/>
                </a:moveTo>
                <a:lnTo>
                  <a:pt x="629666" y="113893"/>
                </a:lnTo>
                <a:lnTo>
                  <a:pt x="623697" y="111950"/>
                </a:lnTo>
                <a:lnTo>
                  <a:pt x="619760" y="108305"/>
                </a:lnTo>
                <a:lnTo>
                  <a:pt x="615696" y="104660"/>
                </a:lnTo>
                <a:lnTo>
                  <a:pt x="613791" y="99949"/>
                </a:lnTo>
                <a:lnTo>
                  <a:pt x="613791" y="91160"/>
                </a:lnTo>
                <a:lnTo>
                  <a:pt x="614807" y="85217"/>
                </a:lnTo>
                <a:lnTo>
                  <a:pt x="616712" y="76339"/>
                </a:lnTo>
                <a:lnTo>
                  <a:pt x="618744" y="67475"/>
                </a:lnTo>
                <a:lnTo>
                  <a:pt x="619633" y="59563"/>
                </a:lnTo>
                <a:lnTo>
                  <a:pt x="619633" y="52616"/>
                </a:lnTo>
                <a:lnTo>
                  <a:pt x="618718" y="40386"/>
                </a:lnTo>
                <a:lnTo>
                  <a:pt x="596760" y="7785"/>
                </a:lnTo>
                <a:lnTo>
                  <a:pt x="560959" y="0"/>
                </a:lnTo>
                <a:lnTo>
                  <a:pt x="557657" y="0"/>
                </a:lnTo>
                <a:lnTo>
                  <a:pt x="557657" y="9537"/>
                </a:lnTo>
                <a:lnTo>
                  <a:pt x="559562" y="9537"/>
                </a:lnTo>
                <a:lnTo>
                  <a:pt x="568121" y="10134"/>
                </a:lnTo>
                <a:lnTo>
                  <a:pt x="597649" y="40208"/>
                </a:lnTo>
                <a:lnTo>
                  <a:pt x="598297" y="50355"/>
                </a:lnTo>
                <a:lnTo>
                  <a:pt x="598297" y="56210"/>
                </a:lnTo>
                <a:lnTo>
                  <a:pt x="597535" y="63449"/>
                </a:lnTo>
                <a:lnTo>
                  <a:pt x="595757" y="72072"/>
                </a:lnTo>
                <a:lnTo>
                  <a:pt x="594106" y="80695"/>
                </a:lnTo>
                <a:lnTo>
                  <a:pt x="593344" y="86855"/>
                </a:lnTo>
                <a:lnTo>
                  <a:pt x="593344" y="97650"/>
                </a:lnTo>
                <a:lnTo>
                  <a:pt x="595376" y="103492"/>
                </a:lnTo>
                <a:lnTo>
                  <a:pt x="603758" y="112610"/>
                </a:lnTo>
                <a:lnTo>
                  <a:pt x="608711" y="115989"/>
                </a:lnTo>
                <a:lnTo>
                  <a:pt x="614553" y="118160"/>
                </a:lnTo>
                <a:lnTo>
                  <a:pt x="614553" y="120421"/>
                </a:lnTo>
                <a:lnTo>
                  <a:pt x="608711" y="122593"/>
                </a:lnTo>
                <a:lnTo>
                  <a:pt x="603758" y="125971"/>
                </a:lnTo>
                <a:lnTo>
                  <a:pt x="595376" y="135089"/>
                </a:lnTo>
                <a:lnTo>
                  <a:pt x="593344" y="140931"/>
                </a:lnTo>
                <a:lnTo>
                  <a:pt x="593344" y="151726"/>
                </a:lnTo>
                <a:lnTo>
                  <a:pt x="594106" y="157886"/>
                </a:lnTo>
                <a:lnTo>
                  <a:pt x="595757" y="166509"/>
                </a:lnTo>
                <a:lnTo>
                  <a:pt x="597535" y="175133"/>
                </a:lnTo>
                <a:lnTo>
                  <a:pt x="598297" y="182372"/>
                </a:lnTo>
                <a:lnTo>
                  <a:pt x="598297" y="188226"/>
                </a:lnTo>
                <a:lnTo>
                  <a:pt x="597649" y="198767"/>
                </a:lnTo>
                <a:lnTo>
                  <a:pt x="568121" y="229336"/>
                </a:lnTo>
                <a:lnTo>
                  <a:pt x="559562" y="229920"/>
                </a:lnTo>
                <a:lnTo>
                  <a:pt x="557657" y="229920"/>
                </a:lnTo>
                <a:lnTo>
                  <a:pt x="557657" y="239471"/>
                </a:lnTo>
                <a:lnTo>
                  <a:pt x="560959" y="239471"/>
                </a:lnTo>
                <a:lnTo>
                  <a:pt x="574713" y="238442"/>
                </a:lnTo>
                <a:lnTo>
                  <a:pt x="611428" y="218605"/>
                </a:lnTo>
                <a:lnTo>
                  <a:pt x="619633" y="185966"/>
                </a:lnTo>
                <a:lnTo>
                  <a:pt x="619633" y="179019"/>
                </a:lnTo>
                <a:lnTo>
                  <a:pt x="618744" y="171107"/>
                </a:lnTo>
                <a:lnTo>
                  <a:pt x="616712" y="162242"/>
                </a:lnTo>
                <a:lnTo>
                  <a:pt x="614807" y="153365"/>
                </a:lnTo>
                <a:lnTo>
                  <a:pt x="613791" y="147421"/>
                </a:lnTo>
                <a:lnTo>
                  <a:pt x="613791" y="138633"/>
                </a:lnTo>
                <a:lnTo>
                  <a:pt x="615696" y="133921"/>
                </a:lnTo>
                <a:lnTo>
                  <a:pt x="619760" y="130276"/>
                </a:lnTo>
                <a:lnTo>
                  <a:pt x="623697" y="126631"/>
                </a:lnTo>
                <a:lnTo>
                  <a:pt x="629666" y="124688"/>
                </a:lnTo>
                <a:lnTo>
                  <a:pt x="637794" y="124434"/>
                </a:lnTo>
                <a:lnTo>
                  <a:pt x="637794" y="1141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97760" y="4126867"/>
            <a:ext cx="1375410" cy="52899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43176" algn="r">
              <a:lnSpc>
                <a:spcPts val="1950"/>
              </a:lnSpc>
              <a:spcBef>
                <a:spcPts val="125"/>
              </a:spcBef>
            </a:pPr>
            <a:r>
              <a:rPr sz="2000" spc="15" dirty="0">
                <a:latin typeface="Cambria Math"/>
                <a:cs typeface="Cambria Math"/>
              </a:rPr>
              <a:t>1</a:t>
            </a:r>
            <a:endParaRPr sz="2000" dirty="0">
              <a:latin typeface="Cambria Math"/>
              <a:cs typeface="Cambria Math"/>
            </a:endParaRPr>
          </a:p>
          <a:p>
            <a:pPr marL="38096">
              <a:lnSpc>
                <a:spcPts val="1950"/>
              </a:lnSpc>
              <a:tabLst>
                <a:tab pos="924468" algn="l"/>
              </a:tabLst>
            </a:pPr>
            <a:r>
              <a:rPr sz="2000" spc="15" dirty="0">
                <a:latin typeface="Cambria Math"/>
                <a:cs typeface="Cambria Math"/>
              </a:rPr>
              <a:t>ℒ</a:t>
            </a:r>
            <a:r>
              <a:rPr sz="2000" spc="38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𝑥</a:t>
            </a:r>
            <a:r>
              <a:rPr sz="2000" spc="43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	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90" dirty="0">
                <a:latin typeface="Cambria Math"/>
                <a:cs typeface="Cambria Math"/>
              </a:rPr>
              <a:t> </a:t>
            </a:r>
            <a:r>
              <a:rPr sz="3000" spc="15" baseline="-37500" dirty="0">
                <a:latin typeface="Cambria Math"/>
                <a:cs typeface="Cambria Math"/>
              </a:rPr>
              <a:t>𝑠</a:t>
            </a:r>
            <a:endParaRPr sz="3000" baseline="-375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76577" y="4493920"/>
            <a:ext cx="142875" cy="19050"/>
          </a:xfrm>
          <a:custGeom>
            <a:avLst/>
            <a:gdLst/>
            <a:ahLst/>
            <a:cxnLst/>
            <a:rect l="l" t="t" r="r" b="b"/>
            <a:pathLst>
              <a:path w="142875" h="19050">
                <a:moveTo>
                  <a:pt x="142875" y="0"/>
                </a:moveTo>
                <a:lnTo>
                  <a:pt x="0" y="0"/>
                </a:lnTo>
                <a:lnTo>
                  <a:pt x="0" y="19050"/>
                </a:lnTo>
                <a:lnTo>
                  <a:pt x="142875" y="19050"/>
                </a:lnTo>
                <a:lnTo>
                  <a:pt x="1428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70272" y="3075787"/>
            <a:ext cx="3059937" cy="1728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5940175" y="843533"/>
            <a:ext cx="3060065" cy="1994535"/>
            <a:chOff x="5940171" y="843533"/>
            <a:chExt cx="3060065" cy="1994535"/>
          </a:xfrm>
        </p:grpSpPr>
        <p:sp>
          <p:nvSpPr>
            <p:cNvPr id="18" name="object 18"/>
            <p:cNvSpPr/>
            <p:nvPr/>
          </p:nvSpPr>
          <p:spPr>
            <a:xfrm>
              <a:off x="5940171" y="843533"/>
              <a:ext cx="3059938" cy="187223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12557" y="2727070"/>
              <a:ext cx="648335" cy="111125"/>
            </a:xfrm>
            <a:custGeom>
              <a:avLst/>
              <a:gdLst/>
              <a:ahLst/>
              <a:cxnLst/>
              <a:rect l="l" t="t" r="r" b="b"/>
              <a:pathLst>
                <a:path w="648334" h="111125">
                  <a:moveTo>
                    <a:pt x="610307" y="55372"/>
                  </a:moveTo>
                  <a:lnTo>
                    <a:pt x="543687" y="94234"/>
                  </a:lnTo>
                  <a:lnTo>
                    <a:pt x="542163" y="100076"/>
                  </a:lnTo>
                  <a:lnTo>
                    <a:pt x="544829" y="104648"/>
                  </a:lnTo>
                  <a:lnTo>
                    <a:pt x="547370" y="109220"/>
                  </a:lnTo>
                  <a:lnTo>
                    <a:pt x="553212" y="110743"/>
                  </a:lnTo>
                  <a:lnTo>
                    <a:pt x="631761" y="64897"/>
                  </a:lnTo>
                  <a:lnTo>
                    <a:pt x="629158" y="64897"/>
                  </a:lnTo>
                  <a:lnTo>
                    <a:pt x="629158" y="63627"/>
                  </a:lnTo>
                  <a:lnTo>
                    <a:pt x="624459" y="63627"/>
                  </a:lnTo>
                  <a:lnTo>
                    <a:pt x="610307" y="55372"/>
                  </a:lnTo>
                  <a:close/>
                </a:path>
                <a:path w="648334" h="111125">
                  <a:moveTo>
                    <a:pt x="593979" y="45847"/>
                  </a:moveTo>
                  <a:lnTo>
                    <a:pt x="0" y="45847"/>
                  </a:lnTo>
                  <a:lnTo>
                    <a:pt x="0" y="64897"/>
                  </a:lnTo>
                  <a:lnTo>
                    <a:pt x="593979" y="64897"/>
                  </a:lnTo>
                  <a:lnTo>
                    <a:pt x="610307" y="55372"/>
                  </a:lnTo>
                  <a:lnTo>
                    <a:pt x="593979" y="45847"/>
                  </a:lnTo>
                  <a:close/>
                </a:path>
                <a:path w="648334" h="111125">
                  <a:moveTo>
                    <a:pt x="631762" y="45847"/>
                  </a:moveTo>
                  <a:lnTo>
                    <a:pt x="629158" y="45847"/>
                  </a:lnTo>
                  <a:lnTo>
                    <a:pt x="629158" y="64897"/>
                  </a:lnTo>
                  <a:lnTo>
                    <a:pt x="631761" y="64897"/>
                  </a:lnTo>
                  <a:lnTo>
                    <a:pt x="648081" y="55372"/>
                  </a:lnTo>
                  <a:lnTo>
                    <a:pt x="631762" y="45847"/>
                  </a:lnTo>
                  <a:close/>
                </a:path>
                <a:path w="648334" h="111125">
                  <a:moveTo>
                    <a:pt x="624459" y="47117"/>
                  </a:moveTo>
                  <a:lnTo>
                    <a:pt x="610307" y="55372"/>
                  </a:lnTo>
                  <a:lnTo>
                    <a:pt x="624459" y="63627"/>
                  </a:lnTo>
                  <a:lnTo>
                    <a:pt x="624459" y="47117"/>
                  </a:lnTo>
                  <a:close/>
                </a:path>
                <a:path w="648334" h="111125">
                  <a:moveTo>
                    <a:pt x="629158" y="47117"/>
                  </a:moveTo>
                  <a:lnTo>
                    <a:pt x="624459" y="47117"/>
                  </a:lnTo>
                  <a:lnTo>
                    <a:pt x="624459" y="63627"/>
                  </a:lnTo>
                  <a:lnTo>
                    <a:pt x="629158" y="63627"/>
                  </a:lnTo>
                  <a:lnTo>
                    <a:pt x="629158" y="47117"/>
                  </a:lnTo>
                  <a:close/>
                </a:path>
                <a:path w="648334" h="111125">
                  <a:moveTo>
                    <a:pt x="553212" y="0"/>
                  </a:moveTo>
                  <a:lnTo>
                    <a:pt x="547370" y="1524"/>
                  </a:lnTo>
                  <a:lnTo>
                    <a:pt x="544829" y="6096"/>
                  </a:lnTo>
                  <a:lnTo>
                    <a:pt x="542163" y="10668"/>
                  </a:lnTo>
                  <a:lnTo>
                    <a:pt x="543687" y="16510"/>
                  </a:lnTo>
                  <a:lnTo>
                    <a:pt x="610307" y="55372"/>
                  </a:lnTo>
                  <a:lnTo>
                    <a:pt x="624459" y="47117"/>
                  </a:lnTo>
                  <a:lnTo>
                    <a:pt x="629158" y="47117"/>
                  </a:lnTo>
                  <a:lnTo>
                    <a:pt x="629158" y="45847"/>
                  </a:lnTo>
                  <a:lnTo>
                    <a:pt x="631762" y="45847"/>
                  </a:lnTo>
                  <a:lnTo>
                    <a:pt x="5532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777351" y="2626046"/>
            <a:ext cx="1162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ambria Math"/>
                <a:cs typeface="Cambria Math"/>
              </a:rPr>
              <a:t>𝑡</a:t>
            </a:r>
          </a:p>
        </p:txBody>
      </p:sp>
      <p:sp>
        <p:nvSpPr>
          <p:cNvPr id="21" name="object 21"/>
          <p:cNvSpPr/>
          <p:nvPr/>
        </p:nvSpPr>
        <p:spPr>
          <a:xfrm>
            <a:off x="8012560" y="4907017"/>
            <a:ext cx="648335" cy="111125"/>
          </a:xfrm>
          <a:custGeom>
            <a:avLst/>
            <a:gdLst/>
            <a:ahLst/>
            <a:cxnLst/>
            <a:rect l="l" t="t" r="r" b="b"/>
            <a:pathLst>
              <a:path w="648334" h="111125">
                <a:moveTo>
                  <a:pt x="610347" y="55333"/>
                </a:moveTo>
                <a:lnTo>
                  <a:pt x="543687" y="94208"/>
                </a:lnTo>
                <a:lnTo>
                  <a:pt x="542163" y="100037"/>
                </a:lnTo>
                <a:lnTo>
                  <a:pt x="544829" y="104584"/>
                </a:lnTo>
                <a:lnTo>
                  <a:pt x="547370" y="109131"/>
                </a:lnTo>
                <a:lnTo>
                  <a:pt x="553212" y="110660"/>
                </a:lnTo>
                <a:lnTo>
                  <a:pt x="631754" y="64858"/>
                </a:lnTo>
                <a:lnTo>
                  <a:pt x="629158" y="64858"/>
                </a:lnTo>
                <a:lnTo>
                  <a:pt x="629158" y="63563"/>
                </a:lnTo>
                <a:lnTo>
                  <a:pt x="624459" y="63563"/>
                </a:lnTo>
                <a:lnTo>
                  <a:pt x="610347" y="55333"/>
                </a:lnTo>
                <a:close/>
              </a:path>
              <a:path w="648334" h="111125">
                <a:moveTo>
                  <a:pt x="594014" y="45808"/>
                </a:moveTo>
                <a:lnTo>
                  <a:pt x="0" y="45808"/>
                </a:lnTo>
                <a:lnTo>
                  <a:pt x="0" y="64858"/>
                </a:lnTo>
                <a:lnTo>
                  <a:pt x="594014" y="64858"/>
                </a:lnTo>
                <a:lnTo>
                  <a:pt x="610347" y="55333"/>
                </a:lnTo>
                <a:lnTo>
                  <a:pt x="594014" y="45808"/>
                </a:lnTo>
                <a:close/>
              </a:path>
              <a:path w="648334" h="111125">
                <a:moveTo>
                  <a:pt x="631754" y="45808"/>
                </a:moveTo>
                <a:lnTo>
                  <a:pt x="629158" y="45808"/>
                </a:lnTo>
                <a:lnTo>
                  <a:pt x="629158" y="64858"/>
                </a:lnTo>
                <a:lnTo>
                  <a:pt x="631754" y="64858"/>
                </a:lnTo>
                <a:lnTo>
                  <a:pt x="648081" y="55333"/>
                </a:lnTo>
                <a:lnTo>
                  <a:pt x="631754" y="45808"/>
                </a:lnTo>
                <a:close/>
              </a:path>
              <a:path w="648334" h="111125">
                <a:moveTo>
                  <a:pt x="624459" y="47104"/>
                </a:moveTo>
                <a:lnTo>
                  <a:pt x="610347" y="55333"/>
                </a:lnTo>
                <a:lnTo>
                  <a:pt x="624459" y="63563"/>
                </a:lnTo>
                <a:lnTo>
                  <a:pt x="624459" y="47104"/>
                </a:lnTo>
                <a:close/>
              </a:path>
              <a:path w="648334" h="111125">
                <a:moveTo>
                  <a:pt x="629158" y="47104"/>
                </a:moveTo>
                <a:lnTo>
                  <a:pt x="624459" y="47104"/>
                </a:lnTo>
                <a:lnTo>
                  <a:pt x="624459" y="63563"/>
                </a:lnTo>
                <a:lnTo>
                  <a:pt x="629158" y="63563"/>
                </a:lnTo>
                <a:lnTo>
                  <a:pt x="629158" y="47104"/>
                </a:lnTo>
                <a:close/>
              </a:path>
              <a:path w="648334" h="111125">
                <a:moveTo>
                  <a:pt x="553212" y="0"/>
                </a:moveTo>
                <a:lnTo>
                  <a:pt x="547370" y="1536"/>
                </a:lnTo>
                <a:lnTo>
                  <a:pt x="544829" y="6083"/>
                </a:lnTo>
                <a:lnTo>
                  <a:pt x="542163" y="10629"/>
                </a:lnTo>
                <a:lnTo>
                  <a:pt x="543687" y="16459"/>
                </a:lnTo>
                <a:lnTo>
                  <a:pt x="610347" y="55333"/>
                </a:lnTo>
                <a:lnTo>
                  <a:pt x="624459" y="47104"/>
                </a:lnTo>
                <a:lnTo>
                  <a:pt x="629158" y="47104"/>
                </a:lnTo>
                <a:lnTo>
                  <a:pt x="629158" y="45808"/>
                </a:lnTo>
                <a:lnTo>
                  <a:pt x="631754" y="45808"/>
                </a:lnTo>
                <a:lnTo>
                  <a:pt x="5532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777351" y="4809807"/>
            <a:ext cx="11620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pc="5" dirty="0">
                <a:latin typeface="Cambria Math"/>
                <a:cs typeface="Cambria Math"/>
              </a:rPr>
              <a:t>𝑡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734181" y="1563879"/>
            <a:ext cx="111125" cy="873760"/>
          </a:xfrm>
          <a:custGeom>
            <a:avLst/>
            <a:gdLst/>
            <a:ahLst/>
            <a:cxnLst/>
            <a:rect l="l" t="t" r="r" b="b"/>
            <a:pathLst>
              <a:path w="111125" h="873760">
                <a:moveTo>
                  <a:pt x="55308" y="37791"/>
                </a:moveTo>
                <a:lnTo>
                  <a:pt x="45847" y="54011"/>
                </a:lnTo>
                <a:lnTo>
                  <a:pt x="45847" y="873633"/>
                </a:lnTo>
                <a:lnTo>
                  <a:pt x="64897" y="873633"/>
                </a:lnTo>
                <a:lnTo>
                  <a:pt x="64770" y="54011"/>
                </a:lnTo>
                <a:lnTo>
                  <a:pt x="55308" y="37791"/>
                </a:lnTo>
                <a:close/>
              </a:path>
              <a:path w="111125" h="873760">
                <a:moveTo>
                  <a:pt x="55372" y="0"/>
                </a:moveTo>
                <a:lnTo>
                  <a:pt x="0" y="94869"/>
                </a:lnTo>
                <a:lnTo>
                  <a:pt x="1524" y="100711"/>
                </a:lnTo>
                <a:lnTo>
                  <a:pt x="10668" y="106045"/>
                </a:lnTo>
                <a:lnTo>
                  <a:pt x="16510" y="104521"/>
                </a:lnTo>
                <a:lnTo>
                  <a:pt x="19050" y="99949"/>
                </a:lnTo>
                <a:lnTo>
                  <a:pt x="45720" y="54228"/>
                </a:lnTo>
                <a:lnTo>
                  <a:pt x="45847" y="18923"/>
                </a:lnTo>
                <a:lnTo>
                  <a:pt x="66391" y="18923"/>
                </a:lnTo>
                <a:lnTo>
                  <a:pt x="55372" y="0"/>
                </a:lnTo>
                <a:close/>
              </a:path>
              <a:path w="111125" h="873760">
                <a:moveTo>
                  <a:pt x="66391" y="18923"/>
                </a:moveTo>
                <a:lnTo>
                  <a:pt x="64897" y="18923"/>
                </a:lnTo>
                <a:lnTo>
                  <a:pt x="64897" y="54228"/>
                </a:lnTo>
                <a:lnTo>
                  <a:pt x="94234" y="104521"/>
                </a:lnTo>
                <a:lnTo>
                  <a:pt x="100075" y="106045"/>
                </a:lnTo>
                <a:lnTo>
                  <a:pt x="104521" y="103377"/>
                </a:lnTo>
                <a:lnTo>
                  <a:pt x="109093" y="100711"/>
                </a:lnTo>
                <a:lnTo>
                  <a:pt x="110617" y="94869"/>
                </a:lnTo>
                <a:lnTo>
                  <a:pt x="66391" y="18923"/>
                </a:lnTo>
                <a:close/>
              </a:path>
              <a:path w="111125" h="873760">
                <a:moveTo>
                  <a:pt x="64897" y="23749"/>
                </a:moveTo>
                <a:lnTo>
                  <a:pt x="63500" y="23749"/>
                </a:lnTo>
                <a:lnTo>
                  <a:pt x="55308" y="37791"/>
                </a:lnTo>
                <a:lnTo>
                  <a:pt x="64897" y="54228"/>
                </a:lnTo>
                <a:lnTo>
                  <a:pt x="64897" y="23749"/>
                </a:lnTo>
                <a:close/>
              </a:path>
              <a:path w="111125" h="873760">
                <a:moveTo>
                  <a:pt x="64897" y="18923"/>
                </a:moveTo>
                <a:lnTo>
                  <a:pt x="45847" y="18923"/>
                </a:lnTo>
                <a:lnTo>
                  <a:pt x="45847" y="54011"/>
                </a:lnTo>
                <a:lnTo>
                  <a:pt x="55308" y="37791"/>
                </a:lnTo>
                <a:lnTo>
                  <a:pt x="47117" y="23749"/>
                </a:lnTo>
                <a:lnTo>
                  <a:pt x="64897" y="23749"/>
                </a:lnTo>
                <a:lnTo>
                  <a:pt x="64897" y="18923"/>
                </a:lnTo>
                <a:close/>
              </a:path>
              <a:path w="111125" h="873760">
                <a:moveTo>
                  <a:pt x="63500" y="23749"/>
                </a:moveTo>
                <a:lnTo>
                  <a:pt x="47117" y="23749"/>
                </a:lnTo>
                <a:lnTo>
                  <a:pt x="55308" y="37791"/>
                </a:lnTo>
                <a:lnTo>
                  <a:pt x="63500" y="23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98872" y="994921"/>
            <a:ext cx="211708" cy="2452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684927" y="1064114"/>
            <a:ext cx="320601" cy="3448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>
                <a:latin typeface="Cambria Math"/>
                <a:cs typeface="Cambria Math"/>
              </a:rPr>
              <a:t>𝛿</a:t>
            </a:r>
            <a:r>
              <a:rPr spc="345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𝑡</a:t>
            </a:r>
          </a:p>
        </p:txBody>
      </p:sp>
      <p:sp>
        <p:nvSpPr>
          <p:cNvPr id="26" name="object 26"/>
          <p:cNvSpPr/>
          <p:nvPr/>
        </p:nvSpPr>
        <p:spPr>
          <a:xfrm>
            <a:off x="5700144" y="3784728"/>
            <a:ext cx="111125" cy="873760"/>
          </a:xfrm>
          <a:custGeom>
            <a:avLst/>
            <a:gdLst/>
            <a:ahLst/>
            <a:cxnLst/>
            <a:rect l="l" t="t" r="r" b="b"/>
            <a:pathLst>
              <a:path w="111125" h="873760">
                <a:moveTo>
                  <a:pt x="55309" y="37787"/>
                </a:moveTo>
                <a:lnTo>
                  <a:pt x="45847" y="54006"/>
                </a:lnTo>
                <a:lnTo>
                  <a:pt x="45847" y="873633"/>
                </a:lnTo>
                <a:lnTo>
                  <a:pt x="64897" y="873633"/>
                </a:lnTo>
                <a:lnTo>
                  <a:pt x="64775" y="54006"/>
                </a:lnTo>
                <a:lnTo>
                  <a:pt x="55309" y="37787"/>
                </a:lnTo>
                <a:close/>
              </a:path>
              <a:path w="111125" h="873760">
                <a:moveTo>
                  <a:pt x="55372" y="0"/>
                </a:moveTo>
                <a:lnTo>
                  <a:pt x="0" y="94881"/>
                </a:lnTo>
                <a:lnTo>
                  <a:pt x="1524" y="100711"/>
                </a:lnTo>
                <a:lnTo>
                  <a:pt x="10668" y="106019"/>
                </a:lnTo>
                <a:lnTo>
                  <a:pt x="16510" y="104482"/>
                </a:lnTo>
                <a:lnTo>
                  <a:pt x="19050" y="99936"/>
                </a:lnTo>
                <a:lnTo>
                  <a:pt x="45725" y="54214"/>
                </a:lnTo>
                <a:lnTo>
                  <a:pt x="45847" y="18923"/>
                </a:lnTo>
                <a:lnTo>
                  <a:pt x="66385" y="18923"/>
                </a:lnTo>
                <a:lnTo>
                  <a:pt x="55372" y="0"/>
                </a:lnTo>
                <a:close/>
              </a:path>
              <a:path w="111125" h="873760">
                <a:moveTo>
                  <a:pt x="66385" y="18923"/>
                </a:moveTo>
                <a:lnTo>
                  <a:pt x="64897" y="18923"/>
                </a:lnTo>
                <a:lnTo>
                  <a:pt x="64897" y="54214"/>
                </a:lnTo>
                <a:lnTo>
                  <a:pt x="94234" y="104482"/>
                </a:lnTo>
                <a:lnTo>
                  <a:pt x="100075" y="106019"/>
                </a:lnTo>
                <a:lnTo>
                  <a:pt x="104521" y="103365"/>
                </a:lnTo>
                <a:lnTo>
                  <a:pt x="109093" y="100711"/>
                </a:lnTo>
                <a:lnTo>
                  <a:pt x="110617" y="94881"/>
                </a:lnTo>
                <a:lnTo>
                  <a:pt x="107950" y="90335"/>
                </a:lnTo>
                <a:lnTo>
                  <a:pt x="66385" y="18923"/>
                </a:lnTo>
                <a:close/>
              </a:path>
              <a:path w="111125" h="873760">
                <a:moveTo>
                  <a:pt x="64897" y="23749"/>
                </a:moveTo>
                <a:lnTo>
                  <a:pt x="63500" y="23749"/>
                </a:lnTo>
                <a:lnTo>
                  <a:pt x="55309" y="37787"/>
                </a:lnTo>
                <a:lnTo>
                  <a:pt x="64897" y="54214"/>
                </a:lnTo>
                <a:lnTo>
                  <a:pt x="64897" y="23749"/>
                </a:lnTo>
                <a:close/>
              </a:path>
              <a:path w="111125" h="873760">
                <a:moveTo>
                  <a:pt x="64897" y="18923"/>
                </a:moveTo>
                <a:lnTo>
                  <a:pt x="45847" y="18923"/>
                </a:lnTo>
                <a:lnTo>
                  <a:pt x="45847" y="54006"/>
                </a:lnTo>
                <a:lnTo>
                  <a:pt x="55309" y="37787"/>
                </a:lnTo>
                <a:lnTo>
                  <a:pt x="47117" y="23749"/>
                </a:lnTo>
                <a:lnTo>
                  <a:pt x="64897" y="23749"/>
                </a:lnTo>
                <a:lnTo>
                  <a:pt x="64897" y="18923"/>
                </a:lnTo>
                <a:close/>
              </a:path>
              <a:path w="111125" h="873760">
                <a:moveTo>
                  <a:pt x="63500" y="23749"/>
                </a:moveTo>
                <a:lnTo>
                  <a:pt x="47117" y="23749"/>
                </a:lnTo>
                <a:lnTo>
                  <a:pt x="55309" y="37787"/>
                </a:lnTo>
                <a:lnTo>
                  <a:pt x="63500" y="23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64838" y="3214755"/>
            <a:ext cx="211709" cy="2452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651011" y="3288010"/>
            <a:ext cx="243656" cy="3454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60"/>
              </a:lnSpc>
            </a:pPr>
            <a:r>
              <a:rPr dirty="0">
                <a:latin typeface="Cambria Math"/>
                <a:cs typeface="Cambria Math"/>
              </a:rPr>
              <a:t>𝑥</a:t>
            </a:r>
            <a:r>
              <a:rPr spc="355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𝑡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517255" y="4799330"/>
            <a:ext cx="1028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8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13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05980"/>
            <a:ext cx="822960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25" dirty="0" smtClean="0">
                <a:solidFill>
                  <a:srgbClr val="FF0000"/>
                </a:solidFill>
              </a:rPr>
              <a:t>Standard </a:t>
            </a:r>
            <a:r>
              <a:rPr sz="2800" spc="-95" dirty="0">
                <a:solidFill>
                  <a:srgbClr val="FF0000"/>
                </a:solidFill>
              </a:rPr>
              <a:t>Test</a:t>
            </a:r>
            <a:r>
              <a:rPr sz="2800" spc="30" dirty="0">
                <a:solidFill>
                  <a:srgbClr val="FF0000"/>
                </a:solidFill>
              </a:rPr>
              <a:t> </a:t>
            </a:r>
            <a:r>
              <a:rPr sz="2800" spc="-10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6152"/>
            <a:ext cx="2133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/>
            <a:fld id="{81D60167-4931-47E6-BA6A-407CBD079E47}" type="slidenum">
              <a:rPr dirty="0"/>
              <a:pPr marL="38096"/>
              <a:t>14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34109" y="2037462"/>
            <a:ext cx="294640" cy="255904"/>
          </a:xfrm>
          <a:custGeom>
            <a:avLst/>
            <a:gdLst/>
            <a:ahLst/>
            <a:cxnLst/>
            <a:rect l="l" t="t" r="r" b="b"/>
            <a:pathLst>
              <a:path w="294639" h="255905">
                <a:moveTo>
                  <a:pt x="213106" y="0"/>
                </a:moveTo>
                <a:lnTo>
                  <a:pt x="209423" y="10287"/>
                </a:lnTo>
                <a:lnTo>
                  <a:pt x="224208" y="16742"/>
                </a:lnTo>
                <a:lnTo>
                  <a:pt x="236934" y="25638"/>
                </a:lnTo>
                <a:lnTo>
                  <a:pt x="262806" y="66897"/>
                </a:lnTo>
                <a:lnTo>
                  <a:pt x="270339" y="104806"/>
                </a:lnTo>
                <a:lnTo>
                  <a:pt x="271272" y="126618"/>
                </a:lnTo>
                <a:lnTo>
                  <a:pt x="270321" y="149195"/>
                </a:lnTo>
                <a:lnTo>
                  <a:pt x="262753" y="188108"/>
                </a:lnTo>
                <a:lnTo>
                  <a:pt x="236981" y="229965"/>
                </a:lnTo>
                <a:lnTo>
                  <a:pt x="209804" y="245363"/>
                </a:lnTo>
                <a:lnTo>
                  <a:pt x="213106" y="255777"/>
                </a:lnTo>
                <a:lnTo>
                  <a:pt x="247951" y="239426"/>
                </a:lnTo>
                <a:lnTo>
                  <a:pt x="273558" y="211074"/>
                </a:lnTo>
                <a:lnTo>
                  <a:pt x="289385" y="173148"/>
                </a:lnTo>
                <a:lnTo>
                  <a:pt x="294640" y="127888"/>
                </a:lnTo>
                <a:lnTo>
                  <a:pt x="293328" y="104481"/>
                </a:lnTo>
                <a:lnTo>
                  <a:pt x="282799" y="62952"/>
                </a:lnTo>
                <a:lnTo>
                  <a:pt x="261844" y="29092"/>
                </a:lnTo>
                <a:lnTo>
                  <a:pt x="231606" y="6665"/>
                </a:lnTo>
                <a:lnTo>
                  <a:pt x="213106" y="0"/>
                </a:lnTo>
                <a:close/>
              </a:path>
              <a:path w="294639" h="255905">
                <a:moveTo>
                  <a:pt x="81534" y="0"/>
                </a:moveTo>
                <a:lnTo>
                  <a:pt x="46736" y="16367"/>
                </a:lnTo>
                <a:lnTo>
                  <a:pt x="21082" y="44831"/>
                </a:lnTo>
                <a:lnTo>
                  <a:pt x="5254" y="82835"/>
                </a:lnTo>
                <a:lnTo>
                  <a:pt x="0" y="127888"/>
                </a:lnTo>
                <a:lnTo>
                  <a:pt x="1309" y="151441"/>
                </a:lnTo>
                <a:lnTo>
                  <a:pt x="11787" y="193022"/>
                </a:lnTo>
                <a:lnTo>
                  <a:pt x="32670" y="226738"/>
                </a:lnTo>
                <a:lnTo>
                  <a:pt x="81534" y="255777"/>
                </a:lnTo>
                <a:lnTo>
                  <a:pt x="84836" y="245363"/>
                </a:lnTo>
                <a:lnTo>
                  <a:pt x="70217" y="238938"/>
                </a:lnTo>
                <a:lnTo>
                  <a:pt x="57610" y="229965"/>
                </a:lnTo>
                <a:lnTo>
                  <a:pt x="31813" y="188108"/>
                </a:lnTo>
                <a:lnTo>
                  <a:pt x="24193" y="149195"/>
                </a:lnTo>
                <a:lnTo>
                  <a:pt x="23241" y="126618"/>
                </a:lnTo>
                <a:lnTo>
                  <a:pt x="24193" y="104806"/>
                </a:lnTo>
                <a:lnTo>
                  <a:pt x="31813" y="66897"/>
                </a:lnTo>
                <a:lnTo>
                  <a:pt x="57705" y="25638"/>
                </a:lnTo>
                <a:lnTo>
                  <a:pt x="85217" y="10287"/>
                </a:lnTo>
                <a:lnTo>
                  <a:pt x="815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36628" y="1956754"/>
            <a:ext cx="814069" cy="3545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288897" algn="l"/>
                <a:tab pos="594300" algn="l"/>
              </a:tabLst>
            </a:pPr>
            <a:r>
              <a:rPr sz="2200" spc="25" dirty="0">
                <a:latin typeface="Cambria Math"/>
                <a:cs typeface="Cambria Math"/>
              </a:rPr>
              <a:t>𝑥	𝑡	</a:t>
            </a:r>
            <a:r>
              <a:rPr sz="2200" spc="20" dirty="0">
                <a:latin typeface="Cambria Math"/>
                <a:cs typeface="Cambria Math"/>
              </a:rPr>
              <a:t>=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27655" y="1946152"/>
            <a:ext cx="1443990" cy="452755"/>
          </a:xfrm>
          <a:custGeom>
            <a:avLst/>
            <a:gdLst/>
            <a:ahLst/>
            <a:cxnLst/>
            <a:rect l="l" t="t" r="r" b="b"/>
            <a:pathLst>
              <a:path w="1443989" h="452755">
                <a:moveTo>
                  <a:pt x="1347851" y="0"/>
                </a:moveTo>
                <a:lnTo>
                  <a:pt x="1347851" y="10794"/>
                </a:lnTo>
                <a:lnTo>
                  <a:pt x="1355470" y="11302"/>
                </a:lnTo>
                <a:lnTo>
                  <a:pt x="1362202" y="13207"/>
                </a:lnTo>
                <a:lnTo>
                  <a:pt x="1389633" y="41925"/>
                </a:lnTo>
                <a:lnTo>
                  <a:pt x="1397039" y="82041"/>
                </a:lnTo>
                <a:lnTo>
                  <a:pt x="1397254" y="92328"/>
                </a:lnTo>
                <a:lnTo>
                  <a:pt x="1397017" y="100572"/>
                </a:lnTo>
                <a:lnTo>
                  <a:pt x="1396317" y="110267"/>
                </a:lnTo>
                <a:lnTo>
                  <a:pt x="1395164" y="121439"/>
                </a:lnTo>
                <a:lnTo>
                  <a:pt x="1391997" y="146496"/>
                </a:lnTo>
                <a:lnTo>
                  <a:pt x="1390854" y="157224"/>
                </a:lnTo>
                <a:lnTo>
                  <a:pt x="1390231" y="165026"/>
                </a:lnTo>
                <a:lnTo>
                  <a:pt x="1390015" y="171195"/>
                </a:lnTo>
                <a:lnTo>
                  <a:pt x="1390632" y="182129"/>
                </a:lnTo>
                <a:lnTo>
                  <a:pt x="1406397" y="217296"/>
                </a:lnTo>
                <a:lnTo>
                  <a:pt x="1417955" y="224789"/>
                </a:lnTo>
                <a:lnTo>
                  <a:pt x="1417955" y="227456"/>
                </a:lnTo>
                <a:lnTo>
                  <a:pt x="1392475" y="260143"/>
                </a:lnTo>
                <a:lnTo>
                  <a:pt x="1390015" y="280924"/>
                </a:lnTo>
                <a:lnTo>
                  <a:pt x="1390231" y="285781"/>
                </a:lnTo>
                <a:lnTo>
                  <a:pt x="1390888" y="293687"/>
                </a:lnTo>
                <a:lnTo>
                  <a:pt x="1391997" y="304641"/>
                </a:lnTo>
                <a:lnTo>
                  <a:pt x="1395164" y="332759"/>
                </a:lnTo>
                <a:lnTo>
                  <a:pt x="1396317" y="344233"/>
                </a:lnTo>
                <a:lnTo>
                  <a:pt x="1397017" y="353040"/>
                </a:lnTo>
                <a:lnTo>
                  <a:pt x="1397254" y="359156"/>
                </a:lnTo>
                <a:lnTo>
                  <a:pt x="1397063" y="369538"/>
                </a:lnTo>
                <a:lnTo>
                  <a:pt x="1390173" y="410114"/>
                </a:lnTo>
                <a:lnTo>
                  <a:pt x="1362709" y="439419"/>
                </a:lnTo>
                <a:lnTo>
                  <a:pt x="1347851" y="441832"/>
                </a:lnTo>
                <a:lnTo>
                  <a:pt x="1347851" y="452627"/>
                </a:lnTo>
                <a:lnTo>
                  <a:pt x="1393178" y="437411"/>
                </a:lnTo>
                <a:lnTo>
                  <a:pt x="1416669" y="395636"/>
                </a:lnTo>
                <a:lnTo>
                  <a:pt x="1421130" y="354075"/>
                </a:lnTo>
                <a:lnTo>
                  <a:pt x="1420870" y="345408"/>
                </a:lnTo>
                <a:lnTo>
                  <a:pt x="1420098" y="335025"/>
                </a:lnTo>
                <a:lnTo>
                  <a:pt x="1418826" y="322929"/>
                </a:lnTo>
                <a:lnTo>
                  <a:pt x="1417066" y="309118"/>
                </a:lnTo>
                <a:lnTo>
                  <a:pt x="1415232" y="295808"/>
                </a:lnTo>
                <a:lnTo>
                  <a:pt x="1413922" y="285226"/>
                </a:lnTo>
                <a:lnTo>
                  <a:pt x="1413136" y="277381"/>
                </a:lnTo>
                <a:lnTo>
                  <a:pt x="1412874" y="272288"/>
                </a:lnTo>
                <a:lnTo>
                  <a:pt x="1413371" y="263526"/>
                </a:lnTo>
                <a:lnTo>
                  <a:pt x="1443482" y="232028"/>
                </a:lnTo>
                <a:lnTo>
                  <a:pt x="1443482" y="220344"/>
                </a:lnTo>
                <a:lnTo>
                  <a:pt x="1413373" y="188866"/>
                </a:lnTo>
                <a:lnTo>
                  <a:pt x="1412874" y="179958"/>
                </a:lnTo>
                <a:lnTo>
                  <a:pt x="1413136" y="174698"/>
                </a:lnTo>
                <a:lnTo>
                  <a:pt x="1413922" y="167116"/>
                </a:lnTo>
                <a:lnTo>
                  <a:pt x="1415296" y="156797"/>
                </a:lnTo>
                <a:lnTo>
                  <a:pt x="1417066" y="145033"/>
                </a:lnTo>
                <a:lnTo>
                  <a:pt x="1418826" y="132151"/>
                </a:lnTo>
                <a:lnTo>
                  <a:pt x="1420098" y="120364"/>
                </a:lnTo>
                <a:lnTo>
                  <a:pt x="1420870" y="109672"/>
                </a:lnTo>
                <a:lnTo>
                  <a:pt x="1421130" y="100075"/>
                </a:lnTo>
                <a:lnTo>
                  <a:pt x="1419961" y="76573"/>
                </a:lnTo>
                <a:lnTo>
                  <a:pt x="1410575" y="39425"/>
                </a:lnTo>
                <a:lnTo>
                  <a:pt x="1379283" y="7318"/>
                </a:lnTo>
                <a:lnTo>
                  <a:pt x="1364615" y="2260"/>
                </a:lnTo>
                <a:lnTo>
                  <a:pt x="1347851" y="0"/>
                </a:lnTo>
                <a:close/>
              </a:path>
              <a:path w="1443989" h="452755">
                <a:moveTo>
                  <a:pt x="95631" y="0"/>
                </a:moveTo>
                <a:lnTo>
                  <a:pt x="51625" y="15162"/>
                </a:lnTo>
                <a:lnTo>
                  <a:pt x="27146" y="56356"/>
                </a:lnTo>
                <a:lnTo>
                  <a:pt x="22479" y="100075"/>
                </a:lnTo>
                <a:lnTo>
                  <a:pt x="22738" y="109672"/>
                </a:lnTo>
                <a:lnTo>
                  <a:pt x="23510" y="120364"/>
                </a:lnTo>
                <a:lnTo>
                  <a:pt x="24782" y="132151"/>
                </a:lnTo>
                <a:lnTo>
                  <a:pt x="26543" y="145033"/>
                </a:lnTo>
                <a:lnTo>
                  <a:pt x="28376" y="157224"/>
                </a:lnTo>
                <a:lnTo>
                  <a:pt x="29686" y="167116"/>
                </a:lnTo>
                <a:lnTo>
                  <a:pt x="30472" y="174698"/>
                </a:lnTo>
                <a:lnTo>
                  <a:pt x="30733" y="179958"/>
                </a:lnTo>
                <a:lnTo>
                  <a:pt x="30235" y="188866"/>
                </a:lnTo>
                <a:lnTo>
                  <a:pt x="0" y="220344"/>
                </a:lnTo>
                <a:lnTo>
                  <a:pt x="0" y="232028"/>
                </a:lnTo>
                <a:lnTo>
                  <a:pt x="30235" y="263526"/>
                </a:lnTo>
                <a:lnTo>
                  <a:pt x="30733" y="272288"/>
                </a:lnTo>
                <a:lnTo>
                  <a:pt x="30472" y="277381"/>
                </a:lnTo>
                <a:lnTo>
                  <a:pt x="29617" y="285781"/>
                </a:lnTo>
                <a:lnTo>
                  <a:pt x="28376" y="295808"/>
                </a:lnTo>
                <a:lnTo>
                  <a:pt x="26543" y="309118"/>
                </a:lnTo>
                <a:lnTo>
                  <a:pt x="24782" y="322929"/>
                </a:lnTo>
                <a:lnTo>
                  <a:pt x="23510" y="335025"/>
                </a:lnTo>
                <a:lnTo>
                  <a:pt x="22738" y="345408"/>
                </a:lnTo>
                <a:lnTo>
                  <a:pt x="22479" y="354075"/>
                </a:lnTo>
                <a:lnTo>
                  <a:pt x="23576" y="376225"/>
                </a:lnTo>
                <a:lnTo>
                  <a:pt x="40131" y="426338"/>
                </a:lnTo>
                <a:lnTo>
                  <a:pt x="78029" y="450556"/>
                </a:lnTo>
                <a:lnTo>
                  <a:pt x="95631" y="452627"/>
                </a:lnTo>
                <a:lnTo>
                  <a:pt x="95631" y="441832"/>
                </a:lnTo>
                <a:lnTo>
                  <a:pt x="87756" y="441325"/>
                </a:lnTo>
                <a:lnTo>
                  <a:pt x="80771" y="439419"/>
                </a:lnTo>
                <a:lnTo>
                  <a:pt x="74802" y="436118"/>
                </a:lnTo>
                <a:lnTo>
                  <a:pt x="68706" y="432815"/>
                </a:lnTo>
                <a:lnTo>
                  <a:pt x="63500" y="427863"/>
                </a:lnTo>
                <a:lnTo>
                  <a:pt x="48069" y="388016"/>
                </a:lnTo>
                <a:lnTo>
                  <a:pt x="46355" y="359156"/>
                </a:lnTo>
                <a:lnTo>
                  <a:pt x="46571" y="353040"/>
                </a:lnTo>
                <a:lnTo>
                  <a:pt x="47228" y="344233"/>
                </a:lnTo>
                <a:lnTo>
                  <a:pt x="48337" y="332759"/>
                </a:lnTo>
                <a:lnTo>
                  <a:pt x="49911" y="318643"/>
                </a:lnTo>
                <a:lnTo>
                  <a:pt x="51558" y="304641"/>
                </a:lnTo>
                <a:lnTo>
                  <a:pt x="52705" y="293687"/>
                </a:lnTo>
                <a:lnTo>
                  <a:pt x="53375" y="285781"/>
                </a:lnTo>
                <a:lnTo>
                  <a:pt x="53593" y="280924"/>
                </a:lnTo>
                <a:lnTo>
                  <a:pt x="52974" y="269920"/>
                </a:lnTo>
                <a:lnTo>
                  <a:pt x="37083" y="235203"/>
                </a:lnTo>
                <a:lnTo>
                  <a:pt x="25654" y="227456"/>
                </a:lnTo>
                <a:lnTo>
                  <a:pt x="25654" y="224789"/>
                </a:lnTo>
                <a:lnTo>
                  <a:pt x="51117" y="191896"/>
                </a:lnTo>
                <a:lnTo>
                  <a:pt x="53593" y="171195"/>
                </a:lnTo>
                <a:lnTo>
                  <a:pt x="53375" y="165026"/>
                </a:lnTo>
                <a:lnTo>
                  <a:pt x="52705" y="156797"/>
                </a:lnTo>
                <a:lnTo>
                  <a:pt x="51558" y="146496"/>
                </a:lnTo>
                <a:lnTo>
                  <a:pt x="49911" y="134112"/>
                </a:lnTo>
                <a:lnTo>
                  <a:pt x="48337" y="121439"/>
                </a:lnTo>
                <a:lnTo>
                  <a:pt x="47228" y="110267"/>
                </a:lnTo>
                <a:lnTo>
                  <a:pt x="46571" y="100572"/>
                </a:lnTo>
                <a:lnTo>
                  <a:pt x="46355" y="92328"/>
                </a:lnTo>
                <a:lnTo>
                  <a:pt x="46569" y="82041"/>
                </a:lnTo>
                <a:lnTo>
                  <a:pt x="53959" y="41925"/>
                </a:lnTo>
                <a:lnTo>
                  <a:pt x="81280" y="13207"/>
                </a:lnTo>
                <a:lnTo>
                  <a:pt x="95631" y="10794"/>
                </a:lnTo>
                <a:lnTo>
                  <a:pt x="956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0517" y="789833"/>
            <a:ext cx="5024120" cy="1370241"/>
          </a:xfrm>
          <a:prstGeom prst="rect">
            <a:avLst/>
          </a:prstGeom>
        </p:spPr>
        <p:txBody>
          <a:bodyPr vert="horz" wrap="square" lIns="0" tIns="56509" rIns="0" bIns="0" rtlCol="0">
            <a:spAutoFit/>
          </a:bodyPr>
          <a:lstStyle/>
          <a:p>
            <a:pPr marL="355564" indent="-343499">
              <a:spcBef>
                <a:spcPts val="445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2200" b="1" spc="10" dirty="0">
                <a:solidFill>
                  <a:srgbClr val="006FC0"/>
                </a:solidFill>
                <a:latin typeface="Calibri"/>
                <a:cs typeface="Calibri"/>
              </a:rPr>
              <a:t>Ramp</a:t>
            </a:r>
            <a:r>
              <a:rPr sz="2200" b="1" spc="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b="1" spc="15" dirty="0">
                <a:solidFill>
                  <a:srgbClr val="006FC0"/>
                </a:solidFill>
                <a:latin typeface="Calibri"/>
                <a:cs typeface="Calibri"/>
              </a:rPr>
              <a:t>signal:</a:t>
            </a:r>
            <a:endParaRPr sz="2200" dirty="0">
              <a:latin typeface="Calibri"/>
              <a:cs typeface="Calibri"/>
            </a:endParaRPr>
          </a:p>
          <a:p>
            <a:pPr marL="756209" marR="5080" indent="-286357">
              <a:lnSpc>
                <a:spcPts val="2330"/>
              </a:lnSpc>
              <a:spcBef>
                <a:spcPts val="640"/>
              </a:spcBef>
              <a:tabLst>
                <a:tab pos="756209" algn="l"/>
              </a:tabLst>
            </a:pPr>
            <a:r>
              <a:rPr sz="2200" spc="15" dirty="0">
                <a:latin typeface="Arial"/>
                <a:cs typeface="Arial"/>
              </a:rPr>
              <a:t>–	</a:t>
            </a:r>
            <a:r>
              <a:rPr sz="2200" spc="15" dirty="0">
                <a:latin typeface="Calibri"/>
                <a:cs typeface="Calibri"/>
              </a:rPr>
              <a:t>A </a:t>
            </a:r>
            <a:r>
              <a:rPr sz="2200" spc="10" dirty="0">
                <a:latin typeface="Calibri"/>
                <a:cs typeface="Calibri"/>
              </a:rPr>
              <a:t>signal which increases linearly </a:t>
            </a:r>
            <a:r>
              <a:rPr sz="2200" spc="25" dirty="0">
                <a:latin typeface="Calibri"/>
                <a:cs typeface="Calibri"/>
              </a:rPr>
              <a:t>with  </a:t>
            </a:r>
            <a:r>
              <a:rPr sz="2200" spc="20" dirty="0">
                <a:latin typeface="Calibri"/>
                <a:cs typeface="Calibri"/>
              </a:rPr>
              <a:t>time</a:t>
            </a:r>
            <a:endParaRPr sz="2200" dirty="0">
              <a:latin typeface="Calibri"/>
              <a:cs typeface="Calibri"/>
            </a:endParaRPr>
          </a:p>
          <a:p>
            <a:pPr marL="417788" algn="ctr">
              <a:lnSpc>
                <a:spcPts val="2370"/>
              </a:lnSpc>
            </a:pPr>
            <a:r>
              <a:rPr sz="2200" spc="-5" dirty="0">
                <a:latin typeface="Cambria Math"/>
                <a:cs typeface="Cambria Math"/>
              </a:rPr>
              <a:t>𝐴𝑡 </a:t>
            </a:r>
            <a:r>
              <a:rPr lang="en-US" sz="2200" spc="15" dirty="0" smtClean="0">
                <a:latin typeface="Cambria Math"/>
                <a:cs typeface="Cambria Math"/>
              </a:rPr>
              <a:t> ;</a:t>
            </a:r>
            <a:r>
              <a:rPr sz="2200" spc="10" dirty="0" smtClean="0">
                <a:latin typeface="Cambria Math"/>
                <a:cs typeface="Cambria Math"/>
              </a:rPr>
              <a:t>𝑡 </a:t>
            </a:r>
            <a:r>
              <a:rPr sz="2200" spc="20" dirty="0">
                <a:latin typeface="Cambria Math"/>
                <a:cs typeface="Cambria Math"/>
              </a:rPr>
              <a:t>≥</a:t>
            </a:r>
            <a:r>
              <a:rPr sz="2200" spc="400" dirty="0">
                <a:latin typeface="Cambria Math"/>
                <a:cs typeface="Cambria Math"/>
              </a:rPr>
              <a:t> </a:t>
            </a:r>
            <a:r>
              <a:rPr sz="2200" spc="15" dirty="0">
                <a:latin typeface="Cambria Math"/>
                <a:cs typeface="Cambria Math"/>
              </a:rPr>
              <a:t>0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03552" y="2656585"/>
            <a:ext cx="701040" cy="266700"/>
          </a:xfrm>
          <a:custGeom>
            <a:avLst/>
            <a:gdLst/>
            <a:ahLst/>
            <a:cxnLst/>
            <a:rect l="l" t="t" r="r" b="b"/>
            <a:pathLst>
              <a:path w="701039" h="266700">
                <a:moveTo>
                  <a:pt x="86106" y="8890"/>
                </a:moveTo>
                <a:lnTo>
                  <a:pt x="82550" y="8890"/>
                </a:lnTo>
                <a:lnTo>
                  <a:pt x="67729" y="10020"/>
                </a:lnTo>
                <a:lnTo>
                  <a:pt x="28321" y="31280"/>
                </a:lnTo>
                <a:lnTo>
                  <a:pt x="19431" y="65278"/>
                </a:lnTo>
                <a:lnTo>
                  <a:pt x="19634" y="71094"/>
                </a:lnTo>
                <a:lnTo>
                  <a:pt x="20256" y="77279"/>
                </a:lnTo>
                <a:lnTo>
                  <a:pt x="21247" y="83858"/>
                </a:lnTo>
                <a:lnTo>
                  <a:pt x="22606" y="90805"/>
                </a:lnTo>
                <a:lnTo>
                  <a:pt x="24765" y="100330"/>
                </a:lnTo>
                <a:lnTo>
                  <a:pt x="25781" y="106680"/>
                </a:lnTo>
                <a:lnTo>
                  <a:pt x="25781" y="116205"/>
                </a:lnTo>
                <a:lnTo>
                  <a:pt x="23622" y="121158"/>
                </a:lnTo>
                <a:lnTo>
                  <a:pt x="19431" y="125095"/>
                </a:lnTo>
                <a:lnTo>
                  <a:pt x="15113" y="129032"/>
                </a:lnTo>
                <a:lnTo>
                  <a:pt x="8636" y="131191"/>
                </a:lnTo>
                <a:lnTo>
                  <a:pt x="0" y="131445"/>
                </a:lnTo>
                <a:lnTo>
                  <a:pt x="0" y="142494"/>
                </a:lnTo>
                <a:lnTo>
                  <a:pt x="25781" y="157734"/>
                </a:lnTo>
                <a:lnTo>
                  <a:pt x="25781" y="167132"/>
                </a:lnTo>
                <a:lnTo>
                  <a:pt x="24765" y="173482"/>
                </a:lnTo>
                <a:lnTo>
                  <a:pt x="22606" y="183007"/>
                </a:lnTo>
                <a:lnTo>
                  <a:pt x="21247" y="189966"/>
                </a:lnTo>
                <a:lnTo>
                  <a:pt x="20256" y="196532"/>
                </a:lnTo>
                <a:lnTo>
                  <a:pt x="19634" y="202730"/>
                </a:lnTo>
                <a:lnTo>
                  <a:pt x="19431" y="208534"/>
                </a:lnTo>
                <a:lnTo>
                  <a:pt x="20421" y="222161"/>
                </a:lnTo>
                <a:lnTo>
                  <a:pt x="44056" y="257784"/>
                </a:lnTo>
                <a:lnTo>
                  <a:pt x="82550" y="266192"/>
                </a:lnTo>
                <a:lnTo>
                  <a:pt x="86106" y="266192"/>
                </a:lnTo>
                <a:lnTo>
                  <a:pt x="86106" y="255905"/>
                </a:lnTo>
                <a:lnTo>
                  <a:pt x="84074" y="255905"/>
                </a:lnTo>
                <a:lnTo>
                  <a:pt x="74803" y="255270"/>
                </a:lnTo>
                <a:lnTo>
                  <a:pt x="43103" y="222338"/>
                </a:lnTo>
                <a:lnTo>
                  <a:pt x="42418" y="210947"/>
                </a:lnTo>
                <a:lnTo>
                  <a:pt x="42418" y="204724"/>
                </a:lnTo>
                <a:lnTo>
                  <a:pt x="43307" y="196850"/>
                </a:lnTo>
                <a:lnTo>
                  <a:pt x="46863" y="178435"/>
                </a:lnTo>
                <a:lnTo>
                  <a:pt x="47752" y="171831"/>
                </a:lnTo>
                <a:lnTo>
                  <a:pt x="47752" y="160147"/>
                </a:lnTo>
                <a:lnTo>
                  <a:pt x="45593" y="153924"/>
                </a:lnTo>
                <a:lnTo>
                  <a:pt x="36576" y="144145"/>
                </a:lnTo>
                <a:lnTo>
                  <a:pt x="31242" y="140462"/>
                </a:lnTo>
                <a:lnTo>
                  <a:pt x="25019" y="138176"/>
                </a:lnTo>
                <a:lnTo>
                  <a:pt x="25019" y="135763"/>
                </a:lnTo>
                <a:lnTo>
                  <a:pt x="31242" y="133350"/>
                </a:lnTo>
                <a:lnTo>
                  <a:pt x="36576" y="129794"/>
                </a:lnTo>
                <a:lnTo>
                  <a:pt x="41021" y="124841"/>
                </a:lnTo>
                <a:lnTo>
                  <a:pt x="45593" y="120015"/>
                </a:lnTo>
                <a:lnTo>
                  <a:pt x="47752" y="113665"/>
                </a:lnTo>
                <a:lnTo>
                  <a:pt x="47752" y="102108"/>
                </a:lnTo>
                <a:lnTo>
                  <a:pt x="46863" y="95504"/>
                </a:lnTo>
                <a:lnTo>
                  <a:pt x="43307" y="76962"/>
                </a:lnTo>
                <a:lnTo>
                  <a:pt x="42418" y="69215"/>
                </a:lnTo>
                <a:lnTo>
                  <a:pt x="42418" y="62865"/>
                </a:lnTo>
                <a:lnTo>
                  <a:pt x="43103" y="52057"/>
                </a:lnTo>
                <a:lnTo>
                  <a:pt x="66624" y="21742"/>
                </a:lnTo>
                <a:lnTo>
                  <a:pt x="84074" y="19177"/>
                </a:lnTo>
                <a:lnTo>
                  <a:pt x="86106" y="19177"/>
                </a:lnTo>
                <a:lnTo>
                  <a:pt x="86106" y="8890"/>
                </a:lnTo>
                <a:close/>
              </a:path>
              <a:path w="701039" h="266700">
                <a:moveTo>
                  <a:pt x="363474" y="10287"/>
                </a:moveTo>
                <a:lnTo>
                  <a:pt x="359791" y="0"/>
                </a:lnTo>
                <a:lnTo>
                  <a:pt x="341236" y="6667"/>
                </a:lnTo>
                <a:lnTo>
                  <a:pt x="324993" y="16370"/>
                </a:lnTo>
                <a:lnTo>
                  <a:pt x="299339" y="44831"/>
                </a:lnTo>
                <a:lnTo>
                  <a:pt x="283502" y="82842"/>
                </a:lnTo>
                <a:lnTo>
                  <a:pt x="278257" y="127889"/>
                </a:lnTo>
                <a:lnTo>
                  <a:pt x="279565" y="151447"/>
                </a:lnTo>
                <a:lnTo>
                  <a:pt x="290042" y="193027"/>
                </a:lnTo>
                <a:lnTo>
                  <a:pt x="310921" y="226745"/>
                </a:lnTo>
                <a:lnTo>
                  <a:pt x="359791" y="255778"/>
                </a:lnTo>
                <a:lnTo>
                  <a:pt x="363093" y="245364"/>
                </a:lnTo>
                <a:lnTo>
                  <a:pt x="348462" y="238950"/>
                </a:lnTo>
                <a:lnTo>
                  <a:pt x="335864" y="229971"/>
                </a:lnTo>
                <a:lnTo>
                  <a:pt x="310057" y="188112"/>
                </a:lnTo>
                <a:lnTo>
                  <a:pt x="302450" y="149199"/>
                </a:lnTo>
                <a:lnTo>
                  <a:pt x="301498" y="126619"/>
                </a:lnTo>
                <a:lnTo>
                  <a:pt x="302450" y="104813"/>
                </a:lnTo>
                <a:lnTo>
                  <a:pt x="310070" y="66903"/>
                </a:lnTo>
                <a:lnTo>
                  <a:pt x="335953" y="25641"/>
                </a:lnTo>
                <a:lnTo>
                  <a:pt x="348678" y="16751"/>
                </a:lnTo>
                <a:lnTo>
                  <a:pt x="363474" y="10287"/>
                </a:lnTo>
                <a:close/>
              </a:path>
              <a:path w="701039" h="266700">
                <a:moveTo>
                  <a:pt x="572897" y="127889"/>
                </a:moveTo>
                <a:lnTo>
                  <a:pt x="567639" y="82842"/>
                </a:lnTo>
                <a:lnTo>
                  <a:pt x="551815" y="44831"/>
                </a:lnTo>
                <a:lnTo>
                  <a:pt x="526110" y="16370"/>
                </a:lnTo>
                <a:lnTo>
                  <a:pt x="491363" y="0"/>
                </a:lnTo>
                <a:lnTo>
                  <a:pt x="487680" y="10287"/>
                </a:lnTo>
                <a:lnTo>
                  <a:pt x="502462" y="16751"/>
                </a:lnTo>
                <a:lnTo>
                  <a:pt x="515188" y="25641"/>
                </a:lnTo>
                <a:lnTo>
                  <a:pt x="541058" y="66903"/>
                </a:lnTo>
                <a:lnTo>
                  <a:pt x="548589" y="104813"/>
                </a:lnTo>
                <a:lnTo>
                  <a:pt x="549529" y="126619"/>
                </a:lnTo>
                <a:lnTo>
                  <a:pt x="548576" y="149199"/>
                </a:lnTo>
                <a:lnTo>
                  <a:pt x="541007" y="188112"/>
                </a:lnTo>
                <a:lnTo>
                  <a:pt x="515226" y="229971"/>
                </a:lnTo>
                <a:lnTo>
                  <a:pt x="488061" y="245364"/>
                </a:lnTo>
                <a:lnTo>
                  <a:pt x="491363" y="255778"/>
                </a:lnTo>
                <a:lnTo>
                  <a:pt x="526199" y="239433"/>
                </a:lnTo>
                <a:lnTo>
                  <a:pt x="551815" y="211074"/>
                </a:lnTo>
                <a:lnTo>
                  <a:pt x="567639" y="173151"/>
                </a:lnTo>
                <a:lnTo>
                  <a:pt x="571576" y="151447"/>
                </a:lnTo>
                <a:lnTo>
                  <a:pt x="572897" y="127889"/>
                </a:lnTo>
                <a:close/>
              </a:path>
              <a:path w="701039" h="266700">
                <a:moveTo>
                  <a:pt x="700532" y="131572"/>
                </a:moveTo>
                <a:lnTo>
                  <a:pt x="691896" y="131318"/>
                </a:lnTo>
                <a:lnTo>
                  <a:pt x="685419" y="129159"/>
                </a:lnTo>
                <a:lnTo>
                  <a:pt x="676910" y="121412"/>
                </a:lnTo>
                <a:lnTo>
                  <a:pt x="674751" y="116332"/>
                </a:lnTo>
                <a:lnTo>
                  <a:pt x="674751" y="106807"/>
                </a:lnTo>
                <a:lnTo>
                  <a:pt x="675767" y="100457"/>
                </a:lnTo>
                <a:lnTo>
                  <a:pt x="677926" y="90932"/>
                </a:lnTo>
                <a:lnTo>
                  <a:pt x="679323" y="83985"/>
                </a:lnTo>
                <a:lnTo>
                  <a:pt x="680313" y="77406"/>
                </a:lnTo>
                <a:lnTo>
                  <a:pt x="680897" y="71221"/>
                </a:lnTo>
                <a:lnTo>
                  <a:pt x="681101" y="65405"/>
                </a:lnTo>
                <a:lnTo>
                  <a:pt x="680110" y="52285"/>
                </a:lnTo>
                <a:lnTo>
                  <a:pt x="656513" y="17259"/>
                </a:lnTo>
                <a:lnTo>
                  <a:pt x="617982" y="8890"/>
                </a:lnTo>
                <a:lnTo>
                  <a:pt x="614426" y="8890"/>
                </a:lnTo>
                <a:lnTo>
                  <a:pt x="614426" y="19177"/>
                </a:lnTo>
                <a:lnTo>
                  <a:pt x="616458" y="19177"/>
                </a:lnTo>
                <a:lnTo>
                  <a:pt x="625716" y="19824"/>
                </a:lnTo>
                <a:lnTo>
                  <a:pt x="657415" y="52108"/>
                </a:lnTo>
                <a:lnTo>
                  <a:pt x="658114" y="62992"/>
                </a:lnTo>
                <a:lnTo>
                  <a:pt x="658114" y="69342"/>
                </a:lnTo>
                <a:lnTo>
                  <a:pt x="657225" y="77089"/>
                </a:lnTo>
                <a:lnTo>
                  <a:pt x="653669" y="95631"/>
                </a:lnTo>
                <a:lnTo>
                  <a:pt x="652780" y="102235"/>
                </a:lnTo>
                <a:lnTo>
                  <a:pt x="652780" y="113792"/>
                </a:lnTo>
                <a:lnTo>
                  <a:pt x="655066" y="120142"/>
                </a:lnTo>
                <a:lnTo>
                  <a:pt x="659511" y="124968"/>
                </a:lnTo>
                <a:lnTo>
                  <a:pt x="663956" y="129921"/>
                </a:lnTo>
                <a:lnTo>
                  <a:pt x="669290" y="133477"/>
                </a:lnTo>
                <a:lnTo>
                  <a:pt x="675513" y="135890"/>
                </a:lnTo>
                <a:lnTo>
                  <a:pt x="675513" y="138303"/>
                </a:lnTo>
                <a:lnTo>
                  <a:pt x="652780" y="160274"/>
                </a:lnTo>
                <a:lnTo>
                  <a:pt x="652780" y="171958"/>
                </a:lnTo>
                <a:lnTo>
                  <a:pt x="653669" y="178562"/>
                </a:lnTo>
                <a:lnTo>
                  <a:pt x="657225" y="196977"/>
                </a:lnTo>
                <a:lnTo>
                  <a:pt x="658114" y="204851"/>
                </a:lnTo>
                <a:lnTo>
                  <a:pt x="658114" y="211074"/>
                </a:lnTo>
                <a:lnTo>
                  <a:pt x="657415" y="222389"/>
                </a:lnTo>
                <a:lnTo>
                  <a:pt x="633895" y="253352"/>
                </a:lnTo>
                <a:lnTo>
                  <a:pt x="616458" y="255905"/>
                </a:lnTo>
                <a:lnTo>
                  <a:pt x="614426" y="255905"/>
                </a:lnTo>
                <a:lnTo>
                  <a:pt x="614426" y="266192"/>
                </a:lnTo>
                <a:lnTo>
                  <a:pt x="617982" y="266192"/>
                </a:lnTo>
                <a:lnTo>
                  <a:pt x="632802" y="265074"/>
                </a:lnTo>
                <a:lnTo>
                  <a:pt x="672249" y="243687"/>
                </a:lnTo>
                <a:lnTo>
                  <a:pt x="681101" y="208661"/>
                </a:lnTo>
                <a:lnTo>
                  <a:pt x="680897" y="202869"/>
                </a:lnTo>
                <a:lnTo>
                  <a:pt x="680313" y="196710"/>
                </a:lnTo>
                <a:lnTo>
                  <a:pt x="679323" y="190144"/>
                </a:lnTo>
                <a:lnTo>
                  <a:pt x="677926" y="183134"/>
                </a:lnTo>
                <a:lnTo>
                  <a:pt x="675767" y="173609"/>
                </a:lnTo>
                <a:lnTo>
                  <a:pt x="674751" y="167259"/>
                </a:lnTo>
                <a:lnTo>
                  <a:pt x="674751" y="157861"/>
                </a:lnTo>
                <a:lnTo>
                  <a:pt x="676910" y="152781"/>
                </a:lnTo>
                <a:lnTo>
                  <a:pt x="681101" y="148844"/>
                </a:lnTo>
                <a:lnTo>
                  <a:pt x="685419" y="144907"/>
                </a:lnTo>
                <a:lnTo>
                  <a:pt x="691896" y="142875"/>
                </a:lnTo>
                <a:lnTo>
                  <a:pt x="700532" y="142621"/>
                </a:lnTo>
                <a:lnTo>
                  <a:pt x="700532" y="131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08480" y="2576767"/>
            <a:ext cx="687705" cy="3545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565094" algn="l"/>
              </a:tabLst>
            </a:pPr>
            <a:r>
              <a:rPr sz="2200" spc="15" dirty="0">
                <a:latin typeface="Cambria Math"/>
                <a:cs typeface="Cambria Math"/>
              </a:rPr>
              <a:t>ℒ </a:t>
            </a:r>
            <a:r>
              <a:rPr sz="2200" spc="-55" dirty="0">
                <a:latin typeface="Cambria Math"/>
                <a:cs typeface="Cambria Math"/>
              </a:rPr>
              <a:t> </a:t>
            </a:r>
            <a:r>
              <a:rPr sz="2200" spc="25" dirty="0">
                <a:latin typeface="Cambria Math"/>
                <a:cs typeface="Cambria Math"/>
              </a:rPr>
              <a:t>𝑥</a:t>
            </a:r>
            <a:r>
              <a:rPr sz="2200" dirty="0">
                <a:latin typeface="Cambria Math"/>
                <a:cs typeface="Cambria Math"/>
              </a:rPr>
              <a:t>	</a:t>
            </a:r>
            <a:r>
              <a:rPr sz="2200" spc="25" dirty="0">
                <a:latin typeface="Cambria Math"/>
                <a:cs typeface="Cambria Math"/>
              </a:rPr>
              <a:t>𝑡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69896" y="2128462"/>
            <a:ext cx="1163955" cy="7982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2230"/>
              </a:lnSpc>
              <a:spcBef>
                <a:spcPts val="125"/>
              </a:spcBef>
            </a:pPr>
            <a:r>
              <a:rPr sz="2200" spc="15" dirty="0">
                <a:latin typeface="Cambria Math"/>
                <a:cs typeface="Cambria Math"/>
              </a:rPr>
              <a:t>0 </a:t>
            </a:r>
            <a:r>
              <a:rPr lang="en-US" sz="2200" spc="15" dirty="0" smtClean="0">
                <a:latin typeface="Cambria Math"/>
                <a:cs typeface="Cambria Math"/>
              </a:rPr>
              <a:t>;</a:t>
            </a:r>
            <a:r>
              <a:rPr sz="2200" spc="15" dirty="0" smtClean="0">
                <a:latin typeface="Cambria Math"/>
                <a:cs typeface="Cambria Math"/>
              </a:rPr>
              <a:t> </a:t>
            </a:r>
            <a:r>
              <a:rPr sz="2200" spc="10" dirty="0">
                <a:latin typeface="Cambria Math"/>
                <a:cs typeface="Cambria Math"/>
              </a:rPr>
              <a:t>𝑡 </a:t>
            </a:r>
            <a:r>
              <a:rPr sz="2200" spc="20" dirty="0">
                <a:latin typeface="Cambria Math"/>
                <a:cs typeface="Cambria Math"/>
              </a:rPr>
              <a:t>&lt;</a:t>
            </a:r>
            <a:r>
              <a:rPr sz="2200" spc="265" dirty="0">
                <a:latin typeface="Cambria Math"/>
                <a:cs typeface="Cambria Math"/>
              </a:rPr>
              <a:t> </a:t>
            </a:r>
            <a:r>
              <a:rPr sz="2200" spc="15" dirty="0">
                <a:latin typeface="Cambria Math"/>
                <a:cs typeface="Cambria Math"/>
              </a:rPr>
              <a:t>0</a:t>
            </a:r>
            <a:endParaRPr sz="2200" dirty="0">
              <a:latin typeface="Cambria Math"/>
              <a:cs typeface="Cambria Math"/>
            </a:endParaRPr>
          </a:p>
          <a:p>
            <a:pPr marL="647636">
              <a:lnSpc>
                <a:spcPts val="1764"/>
              </a:lnSpc>
            </a:pPr>
            <a:r>
              <a:rPr sz="2200" spc="15" dirty="0">
                <a:latin typeface="Cambria Math"/>
                <a:cs typeface="Cambria Math"/>
              </a:rPr>
              <a:t>𝐴</a:t>
            </a:r>
            <a:endParaRPr sz="2200" dirty="0">
              <a:latin typeface="Cambria Math"/>
              <a:cs typeface="Cambria Math"/>
            </a:endParaRPr>
          </a:p>
          <a:p>
            <a:pPr marL="28574" algn="ctr">
              <a:lnSpc>
                <a:spcPts val="2115"/>
              </a:lnSpc>
            </a:pPr>
            <a:r>
              <a:rPr sz="2200" spc="20" dirty="0">
                <a:latin typeface="Cambria Math"/>
                <a:cs typeface="Cambria Math"/>
              </a:rPr>
              <a:t>=</a:t>
            </a:r>
            <a:r>
              <a:rPr sz="2200" spc="55" dirty="0">
                <a:latin typeface="Cambria Math"/>
                <a:cs typeface="Cambria Math"/>
              </a:rPr>
              <a:t> </a:t>
            </a:r>
            <a:r>
              <a:rPr sz="3200" spc="135" baseline="-37467" dirty="0">
                <a:latin typeface="Cambria Math"/>
                <a:cs typeface="Cambria Math"/>
              </a:rPr>
              <a:t>𝑠</a:t>
            </a:r>
            <a:r>
              <a:rPr sz="2300" spc="135" baseline="-26881" dirty="0">
                <a:latin typeface="Cambria Math"/>
                <a:cs typeface="Cambria Math"/>
              </a:rPr>
              <a:t>2</a:t>
            </a:r>
            <a:endParaRPr sz="2300" baseline="-26881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76575" y="2775204"/>
            <a:ext cx="266700" cy="19050"/>
          </a:xfrm>
          <a:custGeom>
            <a:avLst/>
            <a:gdLst/>
            <a:ahLst/>
            <a:cxnLst/>
            <a:rect l="l" t="t" r="r" b="b"/>
            <a:pathLst>
              <a:path w="266700" h="19050">
                <a:moveTo>
                  <a:pt x="266700" y="0"/>
                </a:moveTo>
                <a:lnTo>
                  <a:pt x="0" y="0"/>
                </a:lnTo>
                <a:lnTo>
                  <a:pt x="0" y="19050"/>
                </a:lnTo>
                <a:lnTo>
                  <a:pt x="266700" y="19050"/>
                </a:lnTo>
                <a:lnTo>
                  <a:pt x="266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41856" y="3755773"/>
            <a:ext cx="280670" cy="238760"/>
          </a:xfrm>
          <a:custGeom>
            <a:avLst/>
            <a:gdLst/>
            <a:ahLst/>
            <a:cxnLst/>
            <a:rect l="l" t="t" r="r" b="b"/>
            <a:pathLst>
              <a:path w="280669" h="238760">
                <a:moveTo>
                  <a:pt x="204724" y="0"/>
                </a:moveTo>
                <a:lnTo>
                  <a:pt x="201294" y="9778"/>
                </a:lnTo>
                <a:lnTo>
                  <a:pt x="215084" y="15708"/>
                </a:lnTo>
                <a:lnTo>
                  <a:pt x="226933" y="23971"/>
                </a:lnTo>
                <a:lnTo>
                  <a:pt x="251023" y="62404"/>
                </a:lnTo>
                <a:lnTo>
                  <a:pt x="258952" y="117970"/>
                </a:lnTo>
                <a:lnTo>
                  <a:pt x="258071" y="138979"/>
                </a:lnTo>
                <a:lnTo>
                  <a:pt x="244856" y="190423"/>
                </a:lnTo>
                <a:lnTo>
                  <a:pt x="215227" y="222584"/>
                </a:lnTo>
                <a:lnTo>
                  <a:pt x="201675" y="228599"/>
                </a:lnTo>
                <a:lnTo>
                  <a:pt x="204724" y="238264"/>
                </a:lnTo>
                <a:lnTo>
                  <a:pt x="250229" y="211223"/>
                </a:lnTo>
                <a:lnTo>
                  <a:pt x="275796" y="161307"/>
                </a:lnTo>
                <a:lnTo>
                  <a:pt x="280669" y="119227"/>
                </a:lnTo>
                <a:lnTo>
                  <a:pt x="279433" y="97404"/>
                </a:lnTo>
                <a:lnTo>
                  <a:pt x="269579" y="58691"/>
                </a:lnTo>
                <a:lnTo>
                  <a:pt x="237093" y="15319"/>
                </a:lnTo>
                <a:lnTo>
                  <a:pt x="221962" y="6260"/>
                </a:lnTo>
                <a:lnTo>
                  <a:pt x="204724" y="0"/>
                </a:lnTo>
                <a:close/>
              </a:path>
              <a:path w="280669" h="238760">
                <a:moveTo>
                  <a:pt x="76073" y="0"/>
                </a:moveTo>
                <a:lnTo>
                  <a:pt x="30567" y="27164"/>
                </a:lnTo>
                <a:lnTo>
                  <a:pt x="4937" y="77228"/>
                </a:lnTo>
                <a:lnTo>
                  <a:pt x="0" y="119227"/>
                </a:lnTo>
                <a:lnTo>
                  <a:pt x="1236" y="141111"/>
                </a:lnTo>
                <a:lnTo>
                  <a:pt x="11090" y="179815"/>
                </a:lnTo>
                <a:lnTo>
                  <a:pt x="43592" y="223026"/>
                </a:lnTo>
                <a:lnTo>
                  <a:pt x="76073" y="238264"/>
                </a:lnTo>
                <a:lnTo>
                  <a:pt x="78993" y="228599"/>
                </a:lnTo>
                <a:lnTo>
                  <a:pt x="65444" y="222584"/>
                </a:lnTo>
                <a:lnTo>
                  <a:pt x="53752" y="214217"/>
                </a:lnTo>
                <a:lnTo>
                  <a:pt x="29773" y="175207"/>
                </a:lnTo>
                <a:lnTo>
                  <a:pt x="21843" y="117970"/>
                </a:lnTo>
                <a:lnTo>
                  <a:pt x="22725" y="97641"/>
                </a:lnTo>
                <a:lnTo>
                  <a:pt x="35941" y="47497"/>
                </a:lnTo>
                <a:lnTo>
                  <a:pt x="65659" y="15708"/>
                </a:lnTo>
                <a:lnTo>
                  <a:pt x="79375" y="9778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65199" y="3683317"/>
            <a:ext cx="74295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  <a:tabLst>
                <a:tab pos="537157" algn="l"/>
              </a:tabLst>
            </a:pPr>
            <a:r>
              <a:rPr sz="2000" spc="30" dirty="0">
                <a:latin typeface="Cambria Math"/>
                <a:cs typeface="Cambria Math"/>
              </a:rPr>
              <a:t>𝑥 </a:t>
            </a:r>
            <a:r>
              <a:rPr sz="2000" spc="-10" dirty="0">
                <a:latin typeface="Cambria Math"/>
                <a:cs typeface="Cambria Math"/>
              </a:rPr>
              <a:t> </a:t>
            </a:r>
            <a:r>
              <a:rPr sz="2000" spc="30" dirty="0">
                <a:latin typeface="Cambria Math"/>
                <a:cs typeface="Cambria Math"/>
              </a:rPr>
              <a:t>𝑡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20" dirty="0">
                <a:latin typeface="Cambria Math"/>
                <a:cs typeface="Cambria Math"/>
              </a:rPr>
              <a:t>=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76479" y="3491357"/>
            <a:ext cx="1473835" cy="763905"/>
          </a:xfrm>
          <a:custGeom>
            <a:avLst/>
            <a:gdLst/>
            <a:ahLst/>
            <a:cxnLst/>
            <a:rect l="l" t="t" r="r" b="b"/>
            <a:pathLst>
              <a:path w="1473835" h="763904">
                <a:moveTo>
                  <a:pt x="1388745" y="0"/>
                </a:moveTo>
                <a:lnTo>
                  <a:pt x="1388745" y="10795"/>
                </a:lnTo>
                <a:lnTo>
                  <a:pt x="1397125" y="14249"/>
                </a:lnTo>
                <a:lnTo>
                  <a:pt x="1405112" y="21002"/>
                </a:lnTo>
                <a:lnTo>
                  <a:pt x="1425954" y="61612"/>
                </a:lnTo>
                <a:lnTo>
                  <a:pt x="1432950" y="109083"/>
                </a:lnTo>
                <a:lnTo>
                  <a:pt x="1433829" y="139319"/>
                </a:lnTo>
                <a:lnTo>
                  <a:pt x="1433689" y="146413"/>
                </a:lnTo>
                <a:lnTo>
                  <a:pt x="1429095" y="195326"/>
                </a:lnTo>
                <a:lnTo>
                  <a:pt x="1425575" y="220091"/>
                </a:lnTo>
                <a:lnTo>
                  <a:pt x="1423695" y="233045"/>
                </a:lnTo>
                <a:lnTo>
                  <a:pt x="1422066" y="244665"/>
                </a:lnTo>
                <a:lnTo>
                  <a:pt x="1420699" y="254952"/>
                </a:lnTo>
                <a:lnTo>
                  <a:pt x="1419501" y="264731"/>
                </a:lnTo>
                <a:lnTo>
                  <a:pt x="1418203" y="275014"/>
                </a:lnTo>
                <a:lnTo>
                  <a:pt x="1417447" y="282575"/>
                </a:lnTo>
                <a:lnTo>
                  <a:pt x="1417447" y="286766"/>
                </a:lnTo>
                <a:lnTo>
                  <a:pt x="1421679" y="334182"/>
                </a:lnTo>
                <a:lnTo>
                  <a:pt x="1442281" y="374588"/>
                </a:lnTo>
                <a:lnTo>
                  <a:pt x="1450848" y="380873"/>
                </a:lnTo>
                <a:lnTo>
                  <a:pt x="1450848" y="384251"/>
                </a:lnTo>
                <a:lnTo>
                  <a:pt x="1424939" y="418528"/>
                </a:lnTo>
                <a:lnTo>
                  <a:pt x="1417921" y="460857"/>
                </a:lnTo>
                <a:lnTo>
                  <a:pt x="1417447" y="478294"/>
                </a:lnTo>
                <a:lnTo>
                  <a:pt x="1417447" y="482485"/>
                </a:lnTo>
                <a:lnTo>
                  <a:pt x="1418209" y="490105"/>
                </a:lnTo>
                <a:lnTo>
                  <a:pt x="1419605" y="501154"/>
                </a:lnTo>
                <a:lnTo>
                  <a:pt x="1420699" y="510108"/>
                </a:lnTo>
                <a:lnTo>
                  <a:pt x="1422066" y="520396"/>
                </a:lnTo>
                <a:lnTo>
                  <a:pt x="1423695" y="532021"/>
                </a:lnTo>
                <a:lnTo>
                  <a:pt x="1425575" y="544982"/>
                </a:lnTo>
                <a:lnTo>
                  <a:pt x="1427527" y="558210"/>
                </a:lnTo>
                <a:lnTo>
                  <a:pt x="1429194" y="570518"/>
                </a:lnTo>
                <a:lnTo>
                  <a:pt x="1433274" y="610735"/>
                </a:lnTo>
                <a:lnTo>
                  <a:pt x="1433829" y="625729"/>
                </a:lnTo>
                <a:lnTo>
                  <a:pt x="1432950" y="655501"/>
                </a:lnTo>
                <a:lnTo>
                  <a:pt x="1425954" y="702340"/>
                </a:lnTo>
                <a:lnTo>
                  <a:pt x="1405112" y="742823"/>
                </a:lnTo>
                <a:lnTo>
                  <a:pt x="1388745" y="753059"/>
                </a:lnTo>
                <a:lnTo>
                  <a:pt x="1388745" y="763854"/>
                </a:lnTo>
                <a:lnTo>
                  <a:pt x="1426410" y="739058"/>
                </a:lnTo>
                <a:lnTo>
                  <a:pt x="1446793" y="700715"/>
                </a:lnTo>
                <a:lnTo>
                  <a:pt x="1457513" y="641880"/>
                </a:lnTo>
                <a:lnTo>
                  <a:pt x="1458849" y="604621"/>
                </a:lnTo>
                <a:lnTo>
                  <a:pt x="1458708" y="596892"/>
                </a:lnTo>
                <a:lnTo>
                  <a:pt x="1454023" y="548324"/>
                </a:lnTo>
                <a:lnTo>
                  <a:pt x="1450213" y="524014"/>
                </a:lnTo>
                <a:lnTo>
                  <a:pt x="1448238" y="511660"/>
                </a:lnTo>
                <a:lnTo>
                  <a:pt x="1442936" y="472674"/>
                </a:lnTo>
                <a:lnTo>
                  <a:pt x="1441703" y="454063"/>
                </a:lnTo>
                <a:lnTo>
                  <a:pt x="1442253" y="439668"/>
                </a:lnTo>
                <a:lnTo>
                  <a:pt x="1455455" y="399515"/>
                </a:lnTo>
                <a:lnTo>
                  <a:pt x="1473708" y="389013"/>
                </a:lnTo>
                <a:lnTo>
                  <a:pt x="1473708" y="376047"/>
                </a:lnTo>
                <a:lnTo>
                  <a:pt x="1446686" y="349027"/>
                </a:lnTo>
                <a:lnTo>
                  <a:pt x="1441703" y="311023"/>
                </a:lnTo>
                <a:lnTo>
                  <a:pt x="1441844" y="305835"/>
                </a:lnTo>
                <a:lnTo>
                  <a:pt x="1446639" y="263906"/>
                </a:lnTo>
                <a:lnTo>
                  <a:pt x="1452260" y="228544"/>
                </a:lnTo>
                <a:lnTo>
                  <a:pt x="1454023" y="216757"/>
                </a:lnTo>
                <a:lnTo>
                  <a:pt x="1458293" y="176593"/>
                </a:lnTo>
                <a:lnTo>
                  <a:pt x="1458849" y="160528"/>
                </a:lnTo>
                <a:lnTo>
                  <a:pt x="1457513" y="122664"/>
                </a:lnTo>
                <a:lnTo>
                  <a:pt x="1446793" y="63176"/>
                </a:lnTo>
                <a:lnTo>
                  <a:pt x="1426410" y="24788"/>
                </a:lnTo>
                <a:lnTo>
                  <a:pt x="1402078" y="4024"/>
                </a:lnTo>
                <a:lnTo>
                  <a:pt x="1388745" y="0"/>
                </a:lnTo>
                <a:close/>
              </a:path>
              <a:path w="1473835" h="763904">
                <a:moveTo>
                  <a:pt x="84962" y="0"/>
                </a:moveTo>
                <a:lnTo>
                  <a:pt x="47243" y="24788"/>
                </a:lnTo>
                <a:lnTo>
                  <a:pt x="26860" y="63176"/>
                </a:lnTo>
                <a:lnTo>
                  <a:pt x="16192" y="122664"/>
                </a:lnTo>
                <a:lnTo>
                  <a:pt x="14858" y="160528"/>
                </a:lnTo>
                <a:lnTo>
                  <a:pt x="15404" y="176555"/>
                </a:lnTo>
                <a:lnTo>
                  <a:pt x="17033" y="195310"/>
                </a:lnTo>
                <a:lnTo>
                  <a:pt x="19734" y="216802"/>
                </a:lnTo>
                <a:lnTo>
                  <a:pt x="23494" y="241046"/>
                </a:lnTo>
                <a:lnTo>
                  <a:pt x="27181" y="264642"/>
                </a:lnTo>
                <a:lnTo>
                  <a:pt x="29844" y="284178"/>
                </a:lnTo>
                <a:lnTo>
                  <a:pt x="31460" y="299642"/>
                </a:lnTo>
                <a:lnTo>
                  <a:pt x="32004" y="311023"/>
                </a:lnTo>
                <a:lnTo>
                  <a:pt x="31434" y="325477"/>
                </a:lnTo>
                <a:lnTo>
                  <a:pt x="18180" y="365599"/>
                </a:lnTo>
                <a:lnTo>
                  <a:pt x="0" y="376047"/>
                </a:lnTo>
                <a:lnTo>
                  <a:pt x="0" y="389013"/>
                </a:lnTo>
                <a:lnTo>
                  <a:pt x="26914" y="416011"/>
                </a:lnTo>
                <a:lnTo>
                  <a:pt x="32004" y="454063"/>
                </a:lnTo>
                <a:lnTo>
                  <a:pt x="31460" y="465450"/>
                </a:lnTo>
                <a:lnTo>
                  <a:pt x="29844" y="480904"/>
                </a:lnTo>
                <a:lnTo>
                  <a:pt x="27181" y="500426"/>
                </a:lnTo>
                <a:lnTo>
                  <a:pt x="23494" y="524014"/>
                </a:lnTo>
                <a:lnTo>
                  <a:pt x="19734" y="548262"/>
                </a:lnTo>
                <a:lnTo>
                  <a:pt x="17033" y="569780"/>
                </a:lnTo>
                <a:lnTo>
                  <a:pt x="15404" y="588567"/>
                </a:lnTo>
                <a:lnTo>
                  <a:pt x="14858" y="604621"/>
                </a:lnTo>
                <a:lnTo>
                  <a:pt x="16192" y="641928"/>
                </a:lnTo>
                <a:lnTo>
                  <a:pt x="26860" y="700760"/>
                </a:lnTo>
                <a:lnTo>
                  <a:pt x="47243" y="739058"/>
                </a:lnTo>
                <a:lnTo>
                  <a:pt x="84962" y="763854"/>
                </a:lnTo>
                <a:lnTo>
                  <a:pt x="84962" y="753059"/>
                </a:lnTo>
                <a:lnTo>
                  <a:pt x="76582" y="749590"/>
                </a:lnTo>
                <a:lnTo>
                  <a:pt x="68595" y="742823"/>
                </a:lnTo>
                <a:lnTo>
                  <a:pt x="47753" y="702292"/>
                </a:lnTo>
                <a:lnTo>
                  <a:pt x="40757" y="655456"/>
                </a:lnTo>
                <a:lnTo>
                  <a:pt x="39877" y="625729"/>
                </a:lnTo>
                <a:lnTo>
                  <a:pt x="40380" y="610793"/>
                </a:lnTo>
                <a:lnTo>
                  <a:pt x="41894" y="592369"/>
                </a:lnTo>
                <a:lnTo>
                  <a:pt x="44432" y="570454"/>
                </a:lnTo>
                <a:lnTo>
                  <a:pt x="48006" y="545045"/>
                </a:lnTo>
                <a:lnTo>
                  <a:pt x="51599" y="520507"/>
                </a:lnTo>
                <a:lnTo>
                  <a:pt x="54181" y="501202"/>
                </a:lnTo>
                <a:lnTo>
                  <a:pt x="55739" y="487131"/>
                </a:lnTo>
                <a:lnTo>
                  <a:pt x="56261" y="478294"/>
                </a:lnTo>
                <a:lnTo>
                  <a:pt x="55786" y="460761"/>
                </a:lnTo>
                <a:lnTo>
                  <a:pt x="48768" y="418465"/>
                </a:lnTo>
                <a:lnTo>
                  <a:pt x="22860" y="384251"/>
                </a:lnTo>
                <a:lnTo>
                  <a:pt x="22860" y="380873"/>
                </a:lnTo>
                <a:lnTo>
                  <a:pt x="48768" y="346583"/>
                </a:lnTo>
                <a:lnTo>
                  <a:pt x="55786" y="304292"/>
                </a:lnTo>
                <a:lnTo>
                  <a:pt x="56261" y="286766"/>
                </a:lnTo>
                <a:lnTo>
                  <a:pt x="55739" y="277955"/>
                </a:lnTo>
                <a:lnTo>
                  <a:pt x="54181" y="263906"/>
                </a:lnTo>
                <a:lnTo>
                  <a:pt x="51599" y="244617"/>
                </a:lnTo>
                <a:lnTo>
                  <a:pt x="48006" y="220091"/>
                </a:lnTo>
                <a:lnTo>
                  <a:pt x="44432" y="194683"/>
                </a:lnTo>
                <a:lnTo>
                  <a:pt x="41894" y="172751"/>
                </a:lnTo>
                <a:lnTo>
                  <a:pt x="40380" y="154297"/>
                </a:lnTo>
                <a:lnTo>
                  <a:pt x="39877" y="139319"/>
                </a:lnTo>
                <a:lnTo>
                  <a:pt x="40757" y="109083"/>
                </a:lnTo>
                <a:lnTo>
                  <a:pt x="47753" y="61612"/>
                </a:lnTo>
                <a:lnTo>
                  <a:pt x="68595" y="21002"/>
                </a:lnTo>
                <a:lnTo>
                  <a:pt x="84962" y="10795"/>
                </a:lnTo>
                <a:lnTo>
                  <a:pt x="849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62584" y="3063239"/>
            <a:ext cx="2449830" cy="6989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3" indent="-343499">
              <a:spcBef>
                <a:spcPts val="130"/>
              </a:spcBef>
              <a:buFont typeface="Arial"/>
              <a:buChar char="•"/>
              <a:tabLst>
                <a:tab pos="380963" algn="l"/>
                <a:tab pos="381599" algn="l"/>
              </a:tabLst>
            </a:pPr>
            <a:r>
              <a:rPr sz="2200" b="1" spc="-15" dirty="0">
                <a:solidFill>
                  <a:srgbClr val="006FC0"/>
                </a:solidFill>
                <a:latin typeface="Calibri"/>
                <a:cs typeface="Calibri"/>
              </a:rPr>
              <a:t>Parabolic</a:t>
            </a:r>
            <a:r>
              <a:rPr sz="2200" b="1" spc="2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b="1" spc="15" dirty="0">
                <a:solidFill>
                  <a:srgbClr val="006FC0"/>
                </a:solidFill>
                <a:latin typeface="Calibri"/>
                <a:cs typeface="Calibri"/>
              </a:rPr>
              <a:t>signal:</a:t>
            </a:r>
            <a:endParaRPr sz="2200" dirty="0">
              <a:latin typeface="Calibri"/>
              <a:cs typeface="Calibri"/>
            </a:endParaRPr>
          </a:p>
          <a:p>
            <a:pPr marR="43176" algn="r">
              <a:spcBef>
                <a:spcPts val="125"/>
              </a:spcBef>
            </a:pPr>
            <a:r>
              <a:rPr sz="2000" spc="20" dirty="0">
                <a:latin typeface="Cambria Math"/>
                <a:cs typeface="Cambria Math"/>
              </a:rPr>
              <a:t>𝐴</a:t>
            </a:r>
            <a:r>
              <a:rPr sz="2000" spc="200" dirty="0">
                <a:latin typeface="Cambria Math"/>
                <a:cs typeface="Cambria Math"/>
              </a:rPr>
              <a:t>𝑡</a:t>
            </a:r>
            <a:r>
              <a:rPr sz="2300" spc="60" baseline="27777" dirty="0">
                <a:latin typeface="Cambria Math"/>
                <a:cs typeface="Cambria Math"/>
              </a:rPr>
              <a:t>2</a:t>
            </a:r>
            <a:endParaRPr sz="2300" baseline="27777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75867" y="3769359"/>
            <a:ext cx="16827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000" spc="15" dirty="0">
                <a:latin typeface="Cambria Math"/>
                <a:cs typeface="Cambria Math"/>
              </a:rPr>
              <a:t>2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62200" y="3775328"/>
            <a:ext cx="400050" cy="19050"/>
          </a:xfrm>
          <a:custGeom>
            <a:avLst/>
            <a:gdLst/>
            <a:ahLst/>
            <a:cxnLst/>
            <a:rect l="l" t="t" r="r" b="b"/>
            <a:pathLst>
              <a:path w="400050" h="19050">
                <a:moveTo>
                  <a:pt x="400050" y="0"/>
                </a:moveTo>
                <a:lnTo>
                  <a:pt x="0" y="0"/>
                </a:lnTo>
                <a:lnTo>
                  <a:pt x="0" y="19050"/>
                </a:lnTo>
                <a:lnTo>
                  <a:pt x="400050" y="19050"/>
                </a:lnTo>
                <a:lnTo>
                  <a:pt x="400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47979" y="3597655"/>
            <a:ext cx="82613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lang="en-US" sz="2000" spc="15" dirty="0" smtClean="0">
                <a:latin typeface="Cambria Math"/>
                <a:cs typeface="Cambria Math"/>
              </a:rPr>
              <a:t>;</a:t>
            </a:r>
            <a:r>
              <a:rPr sz="2000" spc="15" dirty="0" smtClean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 </a:t>
            </a:r>
            <a:r>
              <a:rPr sz="2000" spc="20" dirty="0">
                <a:latin typeface="Cambria Math"/>
                <a:cs typeface="Cambria Math"/>
              </a:rPr>
              <a:t>≥</a:t>
            </a:r>
            <a:r>
              <a:rPr sz="2000" spc="145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0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04824" y="4017327"/>
            <a:ext cx="101663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000" spc="15" dirty="0">
                <a:latin typeface="Cambria Math"/>
                <a:cs typeface="Cambria Math"/>
              </a:rPr>
              <a:t>0 </a:t>
            </a:r>
            <a:r>
              <a:rPr lang="en-US" sz="2000" spc="15" dirty="0" smtClean="0">
                <a:latin typeface="Cambria Math"/>
                <a:cs typeface="Cambria Math"/>
              </a:rPr>
              <a:t> ;</a:t>
            </a:r>
            <a:r>
              <a:rPr sz="2000" spc="15" dirty="0" smtClean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 </a:t>
            </a:r>
            <a:r>
              <a:rPr sz="2000" spc="20" dirty="0">
                <a:latin typeface="Cambria Math"/>
                <a:cs typeface="Cambria Math"/>
              </a:rPr>
              <a:t>&lt;</a:t>
            </a:r>
            <a:r>
              <a:rPr sz="2000" spc="65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0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88389" y="4498280"/>
            <a:ext cx="638175" cy="240029"/>
          </a:xfrm>
          <a:custGeom>
            <a:avLst/>
            <a:gdLst/>
            <a:ahLst/>
            <a:cxnLst/>
            <a:rect l="l" t="t" r="r" b="b"/>
            <a:pathLst>
              <a:path w="638175" h="240029">
                <a:moveTo>
                  <a:pt x="80137" y="0"/>
                </a:moveTo>
                <a:lnTo>
                  <a:pt x="76962" y="0"/>
                </a:lnTo>
                <a:lnTo>
                  <a:pt x="63119" y="1041"/>
                </a:lnTo>
                <a:lnTo>
                  <a:pt x="26352" y="20815"/>
                </a:lnTo>
                <a:lnTo>
                  <a:pt x="18161" y="52489"/>
                </a:lnTo>
                <a:lnTo>
                  <a:pt x="18161" y="59436"/>
                </a:lnTo>
                <a:lnTo>
                  <a:pt x="19177" y="67348"/>
                </a:lnTo>
                <a:lnTo>
                  <a:pt x="21082" y="76212"/>
                </a:lnTo>
                <a:lnTo>
                  <a:pt x="23114" y="85090"/>
                </a:lnTo>
                <a:lnTo>
                  <a:pt x="24003" y="91033"/>
                </a:lnTo>
                <a:lnTo>
                  <a:pt x="24003" y="99822"/>
                </a:lnTo>
                <a:lnTo>
                  <a:pt x="22098" y="104533"/>
                </a:lnTo>
                <a:lnTo>
                  <a:pt x="18034" y="108178"/>
                </a:lnTo>
                <a:lnTo>
                  <a:pt x="14097" y="111823"/>
                </a:lnTo>
                <a:lnTo>
                  <a:pt x="8128" y="113766"/>
                </a:lnTo>
                <a:lnTo>
                  <a:pt x="0" y="114020"/>
                </a:lnTo>
                <a:lnTo>
                  <a:pt x="0" y="124307"/>
                </a:lnTo>
                <a:lnTo>
                  <a:pt x="8128" y="124561"/>
                </a:lnTo>
                <a:lnTo>
                  <a:pt x="14097" y="126504"/>
                </a:lnTo>
                <a:lnTo>
                  <a:pt x="18034" y="130149"/>
                </a:lnTo>
                <a:lnTo>
                  <a:pt x="22098" y="133794"/>
                </a:lnTo>
                <a:lnTo>
                  <a:pt x="24003" y="138506"/>
                </a:lnTo>
                <a:lnTo>
                  <a:pt x="24003" y="147294"/>
                </a:lnTo>
                <a:lnTo>
                  <a:pt x="23114" y="153238"/>
                </a:lnTo>
                <a:lnTo>
                  <a:pt x="21082" y="162115"/>
                </a:lnTo>
                <a:lnTo>
                  <a:pt x="19177" y="170980"/>
                </a:lnTo>
                <a:lnTo>
                  <a:pt x="18161" y="178892"/>
                </a:lnTo>
                <a:lnTo>
                  <a:pt x="18161" y="185839"/>
                </a:lnTo>
                <a:lnTo>
                  <a:pt x="32766" y="225971"/>
                </a:lnTo>
                <a:lnTo>
                  <a:pt x="76962" y="239458"/>
                </a:lnTo>
                <a:lnTo>
                  <a:pt x="80137" y="239458"/>
                </a:lnTo>
                <a:lnTo>
                  <a:pt x="80137" y="229920"/>
                </a:lnTo>
                <a:lnTo>
                  <a:pt x="78232" y="229920"/>
                </a:lnTo>
                <a:lnTo>
                  <a:pt x="69659" y="229336"/>
                </a:lnTo>
                <a:lnTo>
                  <a:pt x="40132" y="198704"/>
                </a:lnTo>
                <a:lnTo>
                  <a:pt x="39497" y="188099"/>
                </a:lnTo>
                <a:lnTo>
                  <a:pt x="39497" y="182245"/>
                </a:lnTo>
                <a:lnTo>
                  <a:pt x="40259" y="175006"/>
                </a:lnTo>
                <a:lnTo>
                  <a:pt x="42037" y="166382"/>
                </a:lnTo>
                <a:lnTo>
                  <a:pt x="43688" y="157759"/>
                </a:lnTo>
                <a:lnTo>
                  <a:pt x="44450" y="151599"/>
                </a:lnTo>
                <a:lnTo>
                  <a:pt x="44450" y="140804"/>
                </a:lnTo>
                <a:lnTo>
                  <a:pt x="42418" y="134962"/>
                </a:lnTo>
                <a:lnTo>
                  <a:pt x="34036" y="125844"/>
                </a:lnTo>
                <a:lnTo>
                  <a:pt x="29083" y="122466"/>
                </a:lnTo>
                <a:lnTo>
                  <a:pt x="23241" y="120294"/>
                </a:lnTo>
                <a:lnTo>
                  <a:pt x="23241" y="118033"/>
                </a:lnTo>
                <a:lnTo>
                  <a:pt x="29083" y="115862"/>
                </a:lnTo>
                <a:lnTo>
                  <a:pt x="34036" y="112483"/>
                </a:lnTo>
                <a:lnTo>
                  <a:pt x="42418" y="103365"/>
                </a:lnTo>
                <a:lnTo>
                  <a:pt x="44450" y="97523"/>
                </a:lnTo>
                <a:lnTo>
                  <a:pt x="44450" y="86728"/>
                </a:lnTo>
                <a:lnTo>
                  <a:pt x="43688" y="80568"/>
                </a:lnTo>
                <a:lnTo>
                  <a:pt x="42037" y="71945"/>
                </a:lnTo>
                <a:lnTo>
                  <a:pt x="40259" y="63322"/>
                </a:lnTo>
                <a:lnTo>
                  <a:pt x="39497" y="56083"/>
                </a:lnTo>
                <a:lnTo>
                  <a:pt x="39497" y="50228"/>
                </a:lnTo>
                <a:lnTo>
                  <a:pt x="40132" y="40132"/>
                </a:lnTo>
                <a:lnTo>
                  <a:pt x="69659" y="10134"/>
                </a:lnTo>
                <a:lnTo>
                  <a:pt x="78232" y="9537"/>
                </a:lnTo>
                <a:lnTo>
                  <a:pt x="80137" y="9537"/>
                </a:lnTo>
                <a:lnTo>
                  <a:pt x="80137" y="0"/>
                </a:lnTo>
                <a:close/>
              </a:path>
              <a:path w="638175" h="240029">
                <a:moveTo>
                  <a:pt x="328168" y="10172"/>
                </a:moveTo>
                <a:lnTo>
                  <a:pt x="324866" y="495"/>
                </a:lnTo>
                <a:lnTo>
                  <a:pt x="307543" y="6743"/>
                </a:lnTo>
                <a:lnTo>
                  <a:pt x="292379" y="15773"/>
                </a:lnTo>
                <a:lnTo>
                  <a:pt x="259880" y="59131"/>
                </a:lnTo>
                <a:lnTo>
                  <a:pt x="250024" y="97840"/>
                </a:lnTo>
                <a:lnTo>
                  <a:pt x="248793" y="119672"/>
                </a:lnTo>
                <a:lnTo>
                  <a:pt x="250024" y="141566"/>
                </a:lnTo>
                <a:lnTo>
                  <a:pt x="259880" y="180263"/>
                </a:lnTo>
                <a:lnTo>
                  <a:pt x="292379" y="223481"/>
                </a:lnTo>
                <a:lnTo>
                  <a:pt x="324866" y="238709"/>
                </a:lnTo>
                <a:lnTo>
                  <a:pt x="327787" y="229044"/>
                </a:lnTo>
                <a:lnTo>
                  <a:pt x="314236" y="223037"/>
                </a:lnTo>
                <a:lnTo>
                  <a:pt x="302539" y="214668"/>
                </a:lnTo>
                <a:lnTo>
                  <a:pt x="278561" y="175653"/>
                </a:lnTo>
                <a:lnTo>
                  <a:pt x="270637" y="118414"/>
                </a:lnTo>
                <a:lnTo>
                  <a:pt x="271513" y="98094"/>
                </a:lnTo>
                <a:lnTo>
                  <a:pt x="284734" y="47904"/>
                </a:lnTo>
                <a:lnTo>
                  <a:pt x="314452" y="16154"/>
                </a:lnTo>
                <a:lnTo>
                  <a:pt x="328168" y="10172"/>
                </a:lnTo>
                <a:close/>
              </a:path>
              <a:path w="638175" h="240029">
                <a:moveTo>
                  <a:pt x="529463" y="119672"/>
                </a:moveTo>
                <a:lnTo>
                  <a:pt x="524522" y="77660"/>
                </a:lnTo>
                <a:lnTo>
                  <a:pt x="509778" y="42252"/>
                </a:lnTo>
                <a:lnTo>
                  <a:pt x="470750" y="6743"/>
                </a:lnTo>
                <a:lnTo>
                  <a:pt x="453517" y="495"/>
                </a:lnTo>
                <a:lnTo>
                  <a:pt x="450088" y="10172"/>
                </a:lnTo>
                <a:lnTo>
                  <a:pt x="463867" y="16154"/>
                </a:lnTo>
                <a:lnTo>
                  <a:pt x="475716" y="24447"/>
                </a:lnTo>
                <a:lnTo>
                  <a:pt x="499808" y="62839"/>
                </a:lnTo>
                <a:lnTo>
                  <a:pt x="507746" y="118414"/>
                </a:lnTo>
                <a:lnTo>
                  <a:pt x="506857" y="139433"/>
                </a:lnTo>
                <a:lnTo>
                  <a:pt x="493649" y="190868"/>
                </a:lnTo>
                <a:lnTo>
                  <a:pt x="464019" y="223037"/>
                </a:lnTo>
                <a:lnTo>
                  <a:pt x="450469" y="229044"/>
                </a:lnTo>
                <a:lnTo>
                  <a:pt x="453517" y="238709"/>
                </a:lnTo>
                <a:lnTo>
                  <a:pt x="499021" y="211670"/>
                </a:lnTo>
                <a:lnTo>
                  <a:pt x="524586" y="161759"/>
                </a:lnTo>
                <a:lnTo>
                  <a:pt x="528243" y="141566"/>
                </a:lnTo>
                <a:lnTo>
                  <a:pt x="529463" y="119672"/>
                </a:lnTo>
                <a:close/>
              </a:path>
              <a:path w="638175" h="240029">
                <a:moveTo>
                  <a:pt x="637794" y="114147"/>
                </a:moveTo>
                <a:lnTo>
                  <a:pt x="629666" y="113893"/>
                </a:lnTo>
                <a:lnTo>
                  <a:pt x="623697" y="111937"/>
                </a:lnTo>
                <a:lnTo>
                  <a:pt x="619760" y="108305"/>
                </a:lnTo>
                <a:lnTo>
                  <a:pt x="615696" y="104660"/>
                </a:lnTo>
                <a:lnTo>
                  <a:pt x="613791" y="99949"/>
                </a:lnTo>
                <a:lnTo>
                  <a:pt x="613791" y="91160"/>
                </a:lnTo>
                <a:lnTo>
                  <a:pt x="614807" y="85217"/>
                </a:lnTo>
                <a:lnTo>
                  <a:pt x="616712" y="76339"/>
                </a:lnTo>
                <a:lnTo>
                  <a:pt x="618744" y="67475"/>
                </a:lnTo>
                <a:lnTo>
                  <a:pt x="619633" y="59563"/>
                </a:lnTo>
                <a:lnTo>
                  <a:pt x="619633" y="52616"/>
                </a:lnTo>
                <a:lnTo>
                  <a:pt x="618718" y="40373"/>
                </a:lnTo>
                <a:lnTo>
                  <a:pt x="596760" y="7785"/>
                </a:lnTo>
                <a:lnTo>
                  <a:pt x="560959" y="0"/>
                </a:lnTo>
                <a:lnTo>
                  <a:pt x="557657" y="0"/>
                </a:lnTo>
                <a:lnTo>
                  <a:pt x="557657" y="9537"/>
                </a:lnTo>
                <a:lnTo>
                  <a:pt x="559562" y="9537"/>
                </a:lnTo>
                <a:lnTo>
                  <a:pt x="568121" y="10134"/>
                </a:lnTo>
                <a:lnTo>
                  <a:pt x="597649" y="40208"/>
                </a:lnTo>
                <a:lnTo>
                  <a:pt x="598297" y="50355"/>
                </a:lnTo>
                <a:lnTo>
                  <a:pt x="598297" y="56210"/>
                </a:lnTo>
                <a:lnTo>
                  <a:pt x="597535" y="63449"/>
                </a:lnTo>
                <a:lnTo>
                  <a:pt x="595757" y="72072"/>
                </a:lnTo>
                <a:lnTo>
                  <a:pt x="594106" y="80695"/>
                </a:lnTo>
                <a:lnTo>
                  <a:pt x="593344" y="86855"/>
                </a:lnTo>
                <a:lnTo>
                  <a:pt x="593344" y="97650"/>
                </a:lnTo>
                <a:lnTo>
                  <a:pt x="595376" y="103492"/>
                </a:lnTo>
                <a:lnTo>
                  <a:pt x="603758" y="112610"/>
                </a:lnTo>
                <a:lnTo>
                  <a:pt x="608711" y="115989"/>
                </a:lnTo>
                <a:lnTo>
                  <a:pt x="614553" y="118160"/>
                </a:lnTo>
                <a:lnTo>
                  <a:pt x="614553" y="120421"/>
                </a:lnTo>
                <a:lnTo>
                  <a:pt x="608711" y="122593"/>
                </a:lnTo>
                <a:lnTo>
                  <a:pt x="603758" y="125971"/>
                </a:lnTo>
                <a:lnTo>
                  <a:pt x="595376" y="135089"/>
                </a:lnTo>
                <a:lnTo>
                  <a:pt x="593344" y="140931"/>
                </a:lnTo>
                <a:lnTo>
                  <a:pt x="593344" y="151726"/>
                </a:lnTo>
                <a:lnTo>
                  <a:pt x="594106" y="157886"/>
                </a:lnTo>
                <a:lnTo>
                  <a:pt x="595757" y="166509"/>
                </a:lnTo>
                <a:lnTo>
                  <a:pt x="597535" y="175133"/>
                </a:lnTo>
                <a:lnTo>
                  <a:pt x="598297" y="182372"/>
                </a:lnTo>
                <a:lnTo>
                  <a:pt x="598297" y="188226"/>
                </a:lnTo>
                <a:lnTo>
                  <a:pt x="597649" y="198767"/>
                </a:lnTo>
                <a:lnTo>
                  <a:pt x="568121" y="229336"/>
                </a:lnTo>
                <a:lnTo>
                  <a:pt x="559562" y="229920"/>
                </a:lnTo>
                <a:lnTo>
                  <a:pt x="557657" y="229920"/>
                </a:lnTo>
                <a:lnTo>
                  <a:pt x="557657" y="239458"/>
                </a:lnTo>
                <a:lnTo>
                  <a:pt x="560959" y="239458"/>
                </a:lnTo>
                <a:lnTo>
                  <a:pt x="574713" y="238429"/>
                </a:lnTo>
                <a:lnTo>
                  <a:pt x="611428" y="218605"/>
                </a:lnTo>
                <a:lnTo>
                  <a:pt x="619633" y="185966"/>
                </a:lnTo>
                <a:lnTo>
                  <a:pt x="619633" y="179019"/>
                </a:lnTo>
                <a:lnTo>
                  <a:pt x="618744" y="171107"/>
                </a:lnTo>
                <a:lnTo>
                  <a:pt x="616712" y="162242"/>
                </a:lnTo>
                <a:lnTo>
                  <a:pt x="614807" y="153365"/>
                </a:lnTo>
                <a:lnTo>
                  <a:pt x="613791" y="147421"/>
                </a:lnTo>
                <a:lnTo>
                  <a:pt x="613791" y="138633"/>
                </a:lnTo>
                <a:lnTo>
                  <a:pt x="615696" y="133921"/>
                </a:lnTo>
                <a:lnTo>
                  <a:pt x="619760" y="130276"/>
                </a:lnTo>
                <a:lnTo>
                  <a:pt x="623697" y="126631"/>
                </a:lnTo>
                <a:lnTo>
                  <a:pt x="629666" y="124688"/>
                </a:lnTo>
                <a:lnTo>
                  <a:pt x="637794" y="124434"/>
                </a:lnTo>
                <a:lnTo>
                  <a:pt x="637794" y="1141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878714" y="4237038"/>
            <a:ext cx="1486535" cy="52963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85717" algn="r">
              <a:lnSpc>
                <a:spcPts val="1950"/>
              </a:lnSpc>
              <a:spcBef>
                <a:spcPts val="130"/>
              </a:spcBef>
            </a:pPr>
            <a:r>
              <a:rPr sz="2000" spc="30" dirty="0">
                <a:latin typeface="Cambria Math"/>
                <a:cs typeface="Cambria Math"/>
              </a:rPr>
              <a:t>𝐴</a:t>
            </a:r>
            <a:endParaRPr sz="2000" dirty="0">
              <a:latin typeface="Cambria Math"/>
              <a:cs typeface="Cambria Math"/>
            </a:endParaRPr>
          </a:p>
          <a:p>
            <a:pPr marL="38096">
              <a:lnSpc>
                <a:spcPts val="1950"/>
              </a:lnSpc>
              <a:tabLst>
                <a:tab pos="924468" algn="l"/>
              </a:tabLst>
            </a:pPr>
            <a:r>
              <a:rPr sz="2000" spc="15" dirty="0">
                <a:latin typeface="Cambria Math"/>
                <a:cs typeface="Cambria Math"/>
              </a:rPr>
              <a:t>ℒ</a:t>
            </a:r>
            <a:r>
              <a:rPr sz="2000" spc="385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𝑥</a:t>
            </a:r>
            <a:r>
              <a:rPr sz="2000" spc="43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	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50" dirty="0">
                <a:latin typeface="Cambria Math"/>
                <a:cs typeface="Cambria Math"/>
              </a:rPr>
              <a:t> </a:t>
            </a:r>
            <a:r>
              <a:rPr sz="3000" spc="120" baseline="-37500" dirty="0">
                <a:latin typeface="Cambria Math"/>
                <a:cs typeface="Cambria Math"/>
              </a:rPr>
              <a:t>𝑠</a:t>
            </a:r>
            <a:r>
              <a:rPr sz="2300" spc="120" baseline="-27777" dirty="0">
                <a:latin typeface="Cambria Math"/>
                <a:cs typeface="Cambria Math"/>
              </a:rPr>
              <a:t>3</a:t>
            </a:r>
            <a:endParaRPr sz="2300" baseline="-27777" dirty="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67050" y="4604029"/>
            <a:ext cx="247650" cy="19050"/>
          </a:xfrm>
          <a:custGeom>
            <a:avLst/>
            <a:gdLst/>
            <a:ahLst/>
            <a:cxnLst/>
            <a:rect l="l" t="t" r="r" b="b"/>
            <a:pathLst>
              <a:path w="247650" h="19050">
                <a:moveTo>
                  <a:pt x="247650" y="0"/>
                </a:moveTo>
                <a:lnTo>
                  <a:pt x="0" y="0"/>
                </a:lnTo>
                <a:lnTo>
                  <a:pt x="0" y="19050"/>
                </a:lnTo>
                <a:lnTo>
                  <a:pt x="247650" y="1905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56197" y="843533"/>
            <a:ext cx="2879979" cy="1761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17513" y="2711961"/>
            <a:ext cx="648335" cy="111125"/>
          </a:xfrm>
          <a:custGeom>
            <a:avLst/>
            <a:gdLst/>
            <a:ahLst/>
            <a:cxnLst/>
            <a:rect l="l" t="t" r="r" b="b"/>
            <a:pathLst>
              <a:path w="648334" h="111125">
                <a:moveTo>
                  <a:pt x="610416" y="55308"/>
                </a:moveTo>
                <a:lnTo>
                  <a:pt x="543687" y="94234"/>
                </a:lnTo>
                <a:lnTo>
                  <a:pt x="542163" y="100075"/>
                </a:lnTo>
                <a:lnTo>
                  <a:pt x="544830" y="104521"/>
                </a:lnTo>
                <a:lnTo>
                  <a:pt x="547370" y="109093"/>
                </a:lnTo>
                <a:lnTo>
                  <a:pt x="553212" y="110617"/>
                </a:lnTo>
                <a:lnTo>
                  <a:pt x="631724" y="64897"/>
                </a:lnTo>
                <a:lnTo>
                  <a:pt x="629158" y="64897"/>
                </a:lnTo>
                <a:lnTo>
                  <a:pt x="629158" y="63500"/>
                </a:lnTo>
                <a:lnTo>
                  <a:pt x="624459" y="63500"/>
                </a:lnTo>
                <a:lnTo>
                  <a:pt x="610416" y="55308"/>
                </a:lnTo>
                <a:close/>
              </a:path>
              <a:path w="648334" h="111125">
                <a:moveTo>
                  <a:pt x="594196" y="45847"/>
                </a:moveTo>
                <a:lnTo>
                  <a:pt x="0" y="45847"/>
                </a:lnTo>
                <a:lnTo>
                  <a:pt x="0" y="64897"/>
                </a:lnTo>
                <a:lnTo>
                  <a:pt x="593979" y="64897"/>
                </a:lnTo>
                <a:lnTo>
                  <a:pt x="610416" y="55308"/>
                </a:lnTo>
                <a:lnTo>
                  <a:pt x="594196" y="45847"/>
                </a:lnTo>
                <a:close/>
              </a:path>
              <a:path w="648334" h="111125">
                <a:moveTo>
                  <a:pt x="631762" y="45847"/>
                </a:moveTo>
                <a:lnTo>
                  <a:pt x="629158" y="45847"/>
                </a:lnTo>
                <a:lnTo>
                  <a:pt x="629158" y="64897"/>
                </a:lnTo>
                <a:lnTo>
                  <a:pt x="631724" y="64897"/>
                </a:lnTo>
                <a:lnTo>
                  <a:pt x="648081" y="55372"/>
                </a:lnTo>
                <a:lnTo>
                  <a:pt x="631762" y="45847"/>
                </a:lnTo>
                <a:close/>
              </a:path>
              <a:path w="648334" h="111125">
                <a:moveTo>
                  <a:pt x="624459" y="47117"/>
                </a:moveTo>
                <a:lnTo>
                  <a:pt x="610416" y="55308"/>
                </a:lnTo>
                <a:lnTo>
                  <a:pt x="624459" y="63500"/>
                </a:lnTo>
                <a:lnTo>
                  <a:pt x="624459" y="47117"/>
                </a:lnTo>
                <a:close/>
              </a:path>
              <a:path w="648334" h="111125">
                <a:moveTo>
                  <a:pt x="629158" y="47117"/>
                </a:moveTo>
                <a:lnTo>
                  <a:pt x="624459" y="47117"/>
                </a:lnTo>
                <a:lnTo>
                  <a:pt x="624459" y="63500"/>
                </a:lnTo>
                <a:lnTo>
                  <a:pt x="629158" y="63500"/>
                </a:lnTo>
                <a:lnTo>
                  <a:pt x="629158" y="47117"/>
                </a:lnTo>
                <a:close/>
              </a:path>
              <a:path w="648334" h="111125">
                <a:moveTo>
                  <a:pt x="553212" y="0"/>
                </a:moveTo>
                <a:lnTo>
                  <a:pt x="547370" y="1524"/>
                </a:lnTo>
                <a:lnTo>
                  <a:pt x="544830" y="6096"/>
                </a:lnTo>
                <a:lnTo>
                  <a:pt x="542163" y="10668"/>
                </a:lnTo>
                <a:lnTo>
                  <a:pt x="543687" y="16510"/>
                </a:lnTo>
                <a:lnTo>
                  <a:pt x="548259" y="19050"/>
                </a:lnTo>
                <a:lnTo>
                  <a:pt x="610416" y="55308"/>
                </a:lnTo>
                <a:lnTo>
                  <a:pt x="624459" y="47117"/>
                </a:lnTo>
                <a:lnTo>
                  <a:pt x="629158" y="47117"/>
                </a:lnTo>
                <a:lnTo>
                  <a:pt x="629158" y="45847"/>
                </a:lnTo>
                <a:lnTo>
                  <a:pt x="631762" y="45847"/>
                </a:lnTo>
                <a:lnTo>
                  <a:pt x="5532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82052" y="2610738"/>
            <a:ext cx="11620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pc="5" dirty="0">
                <a:latin typeface="Cambria Math"/>
                <a:cs typeface="Cambria Math"/>
              </a:rPr>
              <a:t>𝑡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156197" y="2925978"/>
            <a:ext cx="2879979" cy="1675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53582" y="4730703"/>
            <a:ext cx="648335" cy="111125"/>
          </a:xfrm>
          <a:custGeom>
            <a:avLst/>
            <a:gdLst/>
            <a:ahLst/>
            <a:cxnLst/>
            <a:rect l="l" t="t" r="r" b="b"/>
            <a:pathLst>
              <a:path w="648334" h="111125">
                <a:moveTo>
                  <a:pt x="610234" y="55327"/>
                </a:moveTo>
                <a:lnTo>
                  <a:pt x="543560" y="94195"/>
                </a:lnTo>
                <a:lnTo>
                  <a:pt x="542036" y="100037"/>
                </a:lnTo>
                <a:lnTo>
                  <a:pt x="547370" y="109118"/>
                </a:lnTo>
                <a:lnTo>
                  <a:pt x="553212" y="110655"/>
                </a:lnTo>
                <a:lnTo>
                  <a:pt x="631750" y="64846"/>
                </a:lnTo>
                <a:lnTo>
                  <a:pt x="629157" y="64846"/>
                </a:lnTo>
                <a:lnTo>
                  <a:pt x="629157" y="63550"/>
                </a:lnTo>
                <a:lnTo>
                  <a:pt x="624331" y="63550"/>
                </a:lnTo>
                <a:lnTo>
                  <a:pt x="610234" y="55327"/>
                </a:lnTo>
                <a:close/>
              </a:path>
              <a:path w="648334" h="111125">
                <a:moveTo>
                  <a:pt x="593895" y="45796"/>
                </a:moveTo>
                <a:lnTo>
                  <a:pt x="0" y="45796"/>
                </a:lnTo>
                <a:lnTo>
                  <a:pt x="0" y="64846"/>
                </a:lnTo>
                <a:lnTo>
                  <a:pt x="593917" y="64846"/>
                </a:lnTo>
                <a:lnTo>
                  <a:pt x="610234" y="55327"/>
                </a:lnTo>
                <a:lnTo>
                  <a:pt x="593895" y="45796"/>
                </a:lnTo>
                <a:close/>
              </a:path>
              <a:path w="648334" h="111125">
                <a:moveTo>
                  <a:pt x="631750" y="45796"/>
                </a:moveTo>
                <a:lnTo>
                  <a:pt x="629157" y="45796"/>
                </a:lnTo>
                <a:lnTo>
                  <a:pt x="629157" y="64846"/>
                </a:lnTo>
                <a:lnTo>
                  <a:pt x="631750" y="64846"/>
                </a:lnTo>
                <a:lnTo>
                  <a:pt x="648080" y="55321"/>
                </a:lnTo>
                <a:lnTo>
                  <a:pt x="631750" y="45796"/>
                </a:lnTo>
                <a:close/>
              </a:path>
              <a:path w="648334" h="111125">
                <a:moveTo>
                  <a:pt x="624331" y="47104"/>
                </a:moveTo>
                <a:lnTo>
                  <a:pt x="610234" y="55327"/>
                </a:lnTo>
                <a:lnTo>
                  <a:pt x="624331" y="63550"/>
                </a:lnTo>
                <a:lnTo>
                  <a:pt x="624331" y="47104"/>
                </a:lnTo>
                <a:close/>
              </a:path>
              <a:path w="648334" h="111125">
                <a:moveTo>
                  <a:pt x="629157" y="47104"/>
                </a:moveTo>
                <a:lnTo>
                  <a:pt x="624331" y="47104"/>
                </a:lnTo>
                <a:lnTo>
                  <a:pt x="624331" y="63550"/>
                </a:lnTo>
                <a:lnTo>
                  <a:pt x="629157" y="63550"/>
                </a:lnTo>
                <a:lnTo>
                  <a:pt x="629157" y="47104"/>
                </a:lnTo>
                <a:close/>
              </a:path>
              <a:path w="648334" h="111125">
                <a:moveTo>
                  <a:pt x="553212" y="0"/>
                </a:moveTo>
                <a:lnTo>
                  <a:pt x="547370" y="1536"/>
                </a:lnTo>
                <a:lnTo>
                  <a:pt x="542036" y="10617"/>
                </a:lnTo>
                <a:lnTo>
                  <a:pt x="543560" y="16459"/>
                </a:lnTo>
                <a:lnTo>
                  <a:pt x="610245" y="55321"/>
                </a:lnTo>
                <a:lnTo>
                  <a:pt x="624331" y="47104"/>
                </a:lnTo>
                <a:lnTo>
                  <a:pt x="629157" y="47104"/>
                </a:lnTo>
                <a:lnTo>
                  <a:pt x="629157" y="45796"/>
                </a:lnTo>
                <a:lnTo>
                  <a:pt x="631750" y="45796"/>
                </a:lnTo>
                <a:lnTo>
                  <a:pt x="5532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818244" y="4633281"/>
            <a:ext cx="1162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ambria Math"/>
                <a:cs typeface="Cambria Math"/>
              </a:rPr>
              <a:t>𝑡</a:t>
            </a:r>
          </a:p>
        </p:txBody>
      </p:sp>
      <p:sp>
        <p:nvSpPr>
          <p:cNvPr id="28" name="object 28"/>
          <p:cNvSpPr/>
          <p:nvPr/>
        </p:nvSpPr>
        <p:spPr>
          <a:xfrm>
            <a:off x="5884802" y="3669792"/>
            <a:ext cx="111125" cy="873760"/>
          </a:xfrm>
          <a:custGeom>
            <a:avLst/>
            <a:gdLst/>
            <a:ahLst/>
            <a:cxnLst/>
            <a:rect l="l" t="t" r="r" b="b"/>
            <a:pathLst>
              <a:path w="111125" h="873760">
                <a:moveTo>
                  <a:pt x="55308" y="37664"/>
                </a:moveTo>
                <a:lnTo>
                  <a:pt x="45847" y="53884"/>
                </a:lnTo>
                <a:lnTo>
                  <a:pt x="45847" y="873556"/>
                </a:lnTo>
                <a:lnTo>
                  <a:pt x="64897" y="873556"/>
                </a:lnTo>
                <a:lnTo>
                  <a:pt x="64897" y="54102"/>
                </a:lnTo>
                <a:lnTo>
                  <a:pt x="55308" y="37664"/>
                </a:lnTo>
                <a:close/>
              </a:path>
              <a:path w="111125" h="873760">
                <a:moveTo>
                  <a:pt x="55372" y="0"/>
                </a:moveTo>
                <a:lnTo>
                  <a:pt x="0" y="94869"/>
                </a:lnTo>
                <a:lnTo>
                  <a:pt x="1524" y="100584"/>
                </a:lnTo>
                <a:lnTo>
                  <a:pt x="10667" y="105918"/>
                </a:lnTo>
                <a:lnTo>
                  <a:pt x="16510" y="104394"/>
                </a:lnTo>
                <a:lnTo>
                  <a:pt x="19050" y="99822"/>
                </a:lnTo>
                <a:lnTo>
                  <a:pt x="45847" y="53884"/>
                </a:lnTo>
                <a:lnTo>
                  <a:pt x="45847" y="18923"/>
                </a:lnTo>
                <a:lnTo>
                  <a:pt x="66391" y="18923"/>
                </a:lnTo>
                <a:lnTo>
                  <a:pt x="55372" y="0"/>
                </a:lnTo>
                <a:close/>
              </a:path>
              <a:path w="111125" h="873760">
                <a:moveTo>
                  <a:pt x="66391" y="18923"/>
                </a:moveTo>
                <a:lnTo>
                  <a:pt x="64897" y="18923"/>
                </a:lnTo>
                <a:lnTo>
                  <a:pt x="64897" y="54102"/>
                </a:lnTo>
                <a:lnTo>
                  <a:pt x="94234" y="104394"/>
                </a:lnTo>
                <a:lnTo>
                  <a:pt x="100075" y="105918"/>
                </a:lnTo>
                <a:lnTo>
                  <a:pt x="104521" y="103251"/>
                </a:lnTo>
                <a:lnTo>
                  <a:pt x="109092" y="100584"/>
                </a:lnTo>
                <a:lnTo>
                  <a:pt x="110616" y="94869"/>
                </a:lnTo>
                <a:lnTo>
                  <a:pt x="66391" y="18923"/>
                </a:lnTo>
                <a:close/>
              </a:path>
              <a:path w="111125" h="873760">
                <a:moveTo>
                  <a:pt x="64897" y="23622"/>
                </a:moveTo>
                <a:lnTo>
                  <a:pt x="63500" y="23622"/>
                </a:lnTo>
                <a:lnTo>
                  <a:pt x="55308" y="37664"/>
                </a:lnTo>
                <a:lnTo>
                  <a:pt x="64897" y="54102"/>
                </a:lnTo>
                <a:lnTo>
                  <a:pt x="64897" y="23622"/>
                </a:lnTo>
                <a:close/>
              </a:path>
              <a:path w="111125" h="873760">
                <a:moveTo>
                  <a:pt x="64897" y="18923"/>
                </a:moveTo>
                <a:lnTo>
                  <a:pt x="45847" y="18923"/>
                </a:lnTo>
                <a:lnTo>
                  <a:pt x="45847" y="53884"/>
                </a:lnTo>
                <a:lnTo>
                  <a:pt x="55308" y="37664"/>
                </a:lnTo>
                <a:lnTo>
                  <a:pt x="47116" y="23622"/>
                </a:lnTo>
                <a:lnTo>
                  <a:pt x="64897" y="23622"/>
                </a:lnTo>
                <a:lnTo>
                  <a:pt x="64897" y="18923"/>
                </a:lnTo>
                <a:close/>
              </a:path>
              <a:path w="111125" h="873760">
                <a:moveTo>
                  <a:pt x="63500" y="23622"/>
                </a:moveTo>
                <a:lnTo>
                  <a:pt x="47116" y="23622"/>
                </a:lnTo>
                <a:lnTo>
                  <a:pt x="55308" y="37664"/>
                </a:lnTo>
                <a:lnTo>
                  <a:pt x="63500" y="236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49496" y="3099818"/>
            <a:ext cx="211709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35802" y="3172570"/>
            <a:ext cx="243656" cy="3454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>
                <a:latin typeface="Cambria Math"/>
                <a:cs typeface="Cambria Math"/>
              </a:rPr>
              <a:t>𝑥</a:t>
            </a:r>
            <a:r>
              <a:rPr spc="355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𝑡</a:t>
            </a:r>
          </a:p>
        </p:txBody>
      </p:sp>
      <p:sp>
        <p:nvSpPr>
          <p:cNvPr id="31" name="object 31"/>
          <p:cNvSpPr/>
          <p:nvPr/>
        </p:nvSpPr>
        <p:spPr>
          <a:xfrm>
            <a:off x="5884802" y="1542798"/>
            <a:ext cx="111125" cy="873760"/>
          </a:xfrm>
          <a:custGeom>
            <a:avLst/>
            <a:gdLst/>
            <a:ahLst/>
            <a:cxnLst/>
            <a:rect l="l" t="t" r="r" b="b"/>
            <a:pathLst>
              <a:path w="111125" h="873760">
                <a:moveTo>
                  <a:pt x="55308" y="37664"/>
                </a:moveTo>
                <a:lnTo>
                  <a:pt x="45847" y="53884"/>
                </a:lnTo>
                <a:lnTo>
                  <a:pt x="45847" y="873505"/>
                </a:lnTo>
                <a:lnTo>
                  <a:pt x="64897" y="873505"/>
                </a:lnTo>
                <a:lnTo>
                  <a:pt x="64897" y="54101"/>
                </a:lnTo>
                <a:lnTo>
                  <a:pt x="55308" y="37664"/>
                </a:lnTo>
                <a:close/>
              </a:path>
              <a:path w="111125" h="873760">
                <a:moveTo>
                  <a:pt x="55372" y="0"/>
                </a:moveTo>
                <a:lnTo>
                  <a:pt x="2666" y="90296"/>
                </a:lnTo>
                <a:lnTo>
                  <a:pt x="0" y="94741"/>
                </a:lnTo>
                <a:lnTo>
                  <a:pt x="1524" y="100583"/>
                </a:lnTo>
                <a:lnTo>
                  <a:pt x="10667" y="105917"/>
                </a:lnTo>
                <a:lnTo>
                  <a:pt x="16510" y="104393"/>
                </a:lnTo>
                <a:lnTo>
                  <a:pt x="19050" y="99821"/>
                </a:lnTo>
                <a:lnTo>
                  <a:pt x="45847" y="53884"/>
                </a:lnTo>
                <a:lnTo>
                  <a:pt x="45847" y="18795"/>
                </a:lnTo>
                <a:lnTo>
                  <a:pt x="66316" y="18795"/>
                </a:lnTo>
                <a:lnTo>
                  <a:pt x="55372" y="0"/>
                </a:lnTo>
                <a:close/>
              </a:path>
              <a:path w="111125" h="873760">
                <a:moveTo>
                  <a:pt x="66316" y="18795"/>
                </a:moveTo>
                <a:lnTo>
                  <a:pt x="64897" y="18795"/>
                </a:lnTo>
                <a:lnTo>
                  <a:pt x="64897" y="54101"/>
                </a:lnTo>
                <a:lnTo>
                  <a:pt x="94234" y="104393"/>
                </a:lnTo>
                <a:lnTo>
                  <a:pt x="100075" y="105917"/>
                </a:lnTo>
                <a:lnTo>
                  <a:pt x="104521" y="103250"/>
                </a:lnTo>
                <a:lnTo>
                  <a:pt x="109092" y="100583"/>
                </a:lnTo>
                <a:lnTo>
                  <a:pt x="110616" y="94741"/>
                </a:lnTo>
                <a:lnTo>
                  <a:pt x="107950" y="90296"/>
                </a:lnTo>
                <a:lnTo>
                  <a:pt x="66316" y="18795"/>
                </a:lnTo>
                <a:close/>
              </a:path>
              <a:path w="111125" h="873760">
                <a:moveTo>
                  <a:pt x="64897" y="23621"/>
                </a:moveTo>
                <a:lnTo>
                  <a:pt x="63500" y="23621"/>
                </a:lnTo>
                <a:lnTo>
                  <a:pt x="55308" y="37664"/>
                </a:lnTo>
                <a:lnTo>
                  <a:pt x="64897" y="54101"/>
                </a:lnTo>
                <a:lnTo>
                  <a:pt x="64897" y="23621"/>
                </a:lnTo>
                <a:close/>
              </a:path>
              <a:path w="111125" h="873760">
                <a:moveTo>
                  <a:pt x="64897" y="18795"/>
                </a:moveTo>
                <a:lnTo>
                  <a:pt x="45847" y="18795"/>
                </a:lnTo>
                <a:lnTo>
                  <a:pt x="45847" y="53884"/>
                </a:lnTo>
                <a:lnTo>
                  <a:pt x="55308" y="37664"/>
                </a:lnTo>
                <a:lnTo>
                  <a:pt x="47116" y="23621"/>
                </a:lnTo>
                <a:lnTo>
                  <a:pt x="64897" y="23621"/>
                </a:lnTo>
                <a:lnTo>
                  <a:pt x="64897" y="18795"/>
                </a:lnTo>
                <a:close/>
              </a:path>
              <a:path w="111125" h="873760">
                <a:moveTo>
                  <a:pt x="63500" y="23621"/>
                </a:moveTo>
                <a:lnTo>
                  <a:pt x="47116" y="23621"/>
                </a:lnTo>
                <a:lnTo>
                  <a:pt x="55308" y="37664"/>
                </a:lnTo>
                <a:lnTo>
                  <a:pt x="63500" y="23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49496" y="972821"/>
            <a:ext cx="211709" cy="2451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835802" y="1041890"/>
            <a:ext cx="243656" cy="3448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>
                <a:latin typeface="Cambria Math"/>
                <a:cs typeface="Cambria Math"/>
              </a:rPr>
              <a:t>𝑥</a:t>
            </a:r>
            <a:r>
              <a:rPr spc="350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𝑡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84571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First order System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15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0681" y="153987"/>
            <a:ext cx="3281679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spcBef>
                <a:spcPts val="105"/>
              </a:spcBef>
            </a:pPr>
            <a:r>
              <a:rPr sz="2800" dirty="0">
                <a:solidFill>
                  <a:srgbClr val="FF0000"/>
                </a:solidFill>
              </a:rPr>
              <a:t>1</a:t>
            </a:r>
            <a:r>
              <a:rPr sz="2800" baseline="24305" dirty="0">
                <a:solidFill>
                  <a:srgbClr val="FF0000"/>
                </a:solidFill>
              </a:rPr>
              <a:t>st </a:t>
            </a:r>
            <a:r>
              <a:rPr sz="2800" spc="-15" dirty="0">
                <a:solidFill>
                  <a:srgbClr val="FF0000"/>
                </a:solidFill>
              </a:rPr>
              <a:t>Order</a:t>
            </a:r>
            <a:r>
              <a:rPr sz="2800" spc="-415" dirty="0">
                <a:solidFill>
                  <a:srgbClr val="FF0000"/>
                </a:solidFill>
              </a:rPr>
              <a:t> </a:t>
            </a:r>
            <a:r>
              <a:rPr sz="2800" spc="-30" dirty="0">
                <a:solidFill>
                  <a:srgbClr val="FF0000"/>
                </a:solidFill>
              </a:rPr>
              <a:t>Systems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6427" y="1003302"/>
            <a:ext cx="6612890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68264" indent="-343499">
              <a:spcBef>
                <a:spcPts val="130"/>
              </a:spcBef>
              <a:buFont typeface="Arial"/>
              <a:buChar char="•"/>
              <a:tabLst>
                <a:tab pos="368264" algn="l"/>
                <a:tab pos="368899" algn="l"/>
              </a:tabLst>
            </a:pP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Systems </a:t>
            </a:r>
            <a:r>
              <a:rPr sz="2200" spc="20" dirty="0">
                <a:solidFill>
                  <a:srgbClr val="FF0000"/>
                </a:solidFill>
                <a:latin typeface="Calibri"/>
                <a:cs typeface="Calibri"/>
              </a:rPr>
              <a:t>with </a:t>
            </a:r>
            <a:r>
              <a:rPr sz="2200" spc="5" dirty="0">
                <a:solidFill>
                  <a:srgbClr val="FF0000"/>
                </a:solidFill>
                <a:latin typeface="Calibri"/>
                <a:cs typeface="Calibri"/>
              </a:rPr>
              <a:t>only 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one </a:t>
            </a:r>
            <a:r>
              <a:rPr sz="2200" spc="5" dirty="0">
                <a:solidFill>
                  <a:srgbClr val="FF0000"/>
                </a:solidFill>
                <a:latin typeface="Calibri"/>
                <a:cs typeface="Calibri"/>
              </a:rPr>
              <a:t>pole </a:t>
            </a:r>
            <a:r>
              <a:rPr sz="2200" spc="10" dirty="0">
                <a:solidFill>
                  <a:srgbClr val="FF0000"/>
                </a:solidFill>
                <a:latin typeface="Calibri"/>
                <a:cs typeface="Calibri"/>
              </a:rPr>
              <a:t>are </a:t>
            </a:r>
            <a:r>
              <a:rPr sz="2200" spc="5" dirty="0">
                <a:solidFill>
                  <a:srgbClr val="FF0000"/>
                </a:solidFill>
                <a:latin typeface="Calibri"/>
                <a:cs typeface="Calibri"/>
              </a:rPr>
              <a:t>called </a:t>
            </a:r>
            <a:r>
              <a:rPr sz="2200" spc="1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300" spc="22" baseline="25925" dirty="0">
                <a:solidFill>
                  <a:srgbClr val="FF0000"/>
                </a:solidFill>
                <a:latin typeface="Calibri"/>
                <a:cs typeface="Calibri"/>
              </a:rPr>
              <a:t>st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order</a:t>
            </a:r>
            <a:r>
              <a:rPr sz="2200" spc="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systems</a:t>
            </a:r>
            <a:endParaRPr sz="22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00327" y="2895602"/>
            <a:ext cx="1019175" cy="819148"/>
            <a:chOff x="2600325" y="2895600"/>
            <a:chExt cx="1019175" cy="819148"/>
          </a:xfrm>
        </p:grpSpPr>
        <p:sp>
          <p:nvSpPr>
            <p:cNvPr id="5" name="object 5"/>
            <p:cNvSpPr/>
            <p:nvPr/>
          </p:nvSpPr>
          <p:spPr>
            <a:xfrm>
              <a:off x="2600325" y="2895600"/>
              <a:ext cx="1019175" cy="7715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6075" y="3019425"/>
              <a:ext cx="504825" cy="5905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60522" y="2939300"/>
              <a:ext cx="899998" cy="7754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660523" y="2724150"/>
            <a:ext cx="900430" cy="918183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82863" rIns="0" bIns="0" rtlCol="0">
            <a:spAutoFit/>
          </a:bodyPr>
          <a:lstStyle/>
          <a:p>
            <a:pPr marR="36826" algn="ctr">
              <a:spcBef>
                <a:spcPts val="1440"/>
              </a:spcBef>
            </a:pPr>
            <a:r>
              <a:rPr dirty="0" smtClean="0">
                <a:latin typeface="Cambria Math"/>
                <a:cs typeface="Cambria Math"/>
              </a:rPr>
              <a:t>1</a:t>
            </a:r>
            <a:endParaRPr lang="en-US" dirty="0" smtClean="0">
              <a:latin typeface="Cambria Math"/>
              <a:cs typeface="Cambria Math"/>
            </a:endParaRPr>
          </a:p>
          <a:p>
            <a:pPr marR="36826" algn="ctr">
              <a:spcBef>
                <a:spcPts val="1440"/>
              </a:spcBef>
            </a:pPr>
            <a:endParaRPr lang="en-US" dirty="0" smtClean="0">
              <a:latin typeface="Cambria Math"/>
              <a:cs typeface="Cambria Math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600327" y="1704977"/>
            <a:ext cx="1019175" cy="771525"/>
            <a:chOff x="2600325" y="1704975"/>
            <a:chExt cx="1019175" cy="771525"/>
          </a:xfrm>
        </p:grpSpPr>
        <p:sp>
          <p:nvSpPr>
            <p:cNvPr id="10" name="object 10"/>
            <p:cNvSpPr/>
            <p:nvPr/>
          </p:nvSpPr>
          <p:spPr>
            <a:xfrm>
              <a:off x="2600325" y="1704975"/>
              <a:ext cx="1019175" cy="77152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67025" y="1771650"/>
              <a:ext cx="571500" cy="6762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60522" y="1745119"/>
              <a:ext cx="899998" cy="64806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660523" y="1745122"/>
            <a:ext cx="900430" cy="650176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1748" rIns="0" bIns="0" rtlCol="0">
            <a:spAutoFit/>
          </a:bodyPr>
          <a:lstStyle/>
          <a:p>
            <a:pPr marR="36826" algn="ctr">
              <a:spcBef>
                <a:spcPts val="250"/>
              </a:spcBef>
            </a:pPr>
            <a:r>
              <a:rPr dirty="0">
                <a:latin typeface="Cambria Math"/>
                <a:cs typeface="Cambria Math"/>
              </a:rPr>
              <a:t>1</a:t>
            </a:r>
          </a:p>
          <a:p>
            <a:pPr marR="47621" algn="ctr">
              <a:spcBef>
                <a:spcPts val="395"/>
              </a:spcBef>
            </a:pPr>
            <a:r>
              <a:rPr dirty="0">
                <a:latin typeface="Cambria Math"/>
                <a:cs typeface="Cambria Math"/>
              </a:rPr>
              <a:t>𝜏𝑠</a:t>
            </a:r>
          </a:p>
        </p:txBody>
      </p:sp>
      <p:sp>
        <p:nvSpPr>
          <p:cNvPr id="14" name="object 14"/>
          <p:cNvSpPr/>
          <p:nvPr/>
        </p:nvSpPr>
        <p:spPr>
          <a:xfrm>
            <a:off x="2974085" y="2106803"/>
            <a:ext cx="219075" cy="9525"/>
          </a:xfrm>
          <a:custGeom>
            <a:avLst/>
            <a:gdLst/>
            <a:ahLst/>
            <a:cxnLst/>
            <a:rect l="l" t="t" r="r" b="b"/>
            <a:pathLst>
              <a:path w="219075" h="9525">
                <a:moveTo>
                  <a:pt x="219075" y="0"/>
                </a:moveTo>
                <a:lnTo>
                  <a:pt x="0" y="0"/>
                </a:lnTo>
                <a:lnTo>
                  <a:pt x="0" y="9525"/>
                </a:lnTo>
                <a:lnTo>
                  <a:pt x="219075" y="9525"/>
                </a:lnTo>
                <a:lnTo>
                  <a:pt x="2190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976751" y="1692215"/>
            <a:ext cx="47370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latin typeface="Cambria Math"/>
                <a:cs typeface="Cambria Math"/>
              </a:rPr>
              <a:t>𝑌</a:t>
            </a:r>
            <a:r>
              <a:rPr dirty="0">
                <a:latin typeface="Cambria Math"/>
                <a:cs typeface="Cambria Math"/>
              </a:rPr>
              <a:t>(</a:t>
            </a:r>
            <a:r>
              <a:rPr spc="65" dirty="0">
                <a:latin typeface="Cambria Math"/>
                <a:cs typeface="Cambria Math"/>
              </a:rPr>
              <a:t>𝑠</a:t>
            </a:r>
            <a:r>
              <a:rPr dirty="0">
                <a:latin typeface="Cambria Math"/>
                <a:cs typeface="Cambria Math"/>
              </a:rPr>
              <a:t>)</a:t>
            </a:r>
          </a:p>
        </p:txBody>
      </p:sp>
      <p:sp>
        <p:nvSpPr>
          <p:cNvPr id="16" name="object 16"/>
          <p:cNvSpPr/>
          <p:nvPr/>
        </p:nvSpPr>
        <p:spPr>
          <a:xfrm>
            <a:off x="706069" y="2010792"/>
            <a:ext cx="3741420" cy="1308100"/>
          </a:xfrm>
          <a:custGeom>
            <a:avLst/>
            <a:gdLst/>
            <a:ahLst/>
            <a:cxnLst/>
            <a:rect l="l" t="t" r="r" b="b"/>
            <a:pathLst>
              <a:path w="3741420" h="1308100">
                <a:moveTo>
                  <a:pt x="792149" y="60198"/>
                </a:moveTo>
                <a:lnTo>
                  <a:pt x="775779" y="50673"/>
                </a:lnTo>
                <a:lnTo>
                  <a:pt x="697280" y="4953"/>
                </a:lnTo>
                <a:lnTo>
                  <a:pt x="691438" y="6477"/>
                </a:lnTo>
                <a:lnTo>
                  <a:pt x="688771" y="10922"/>
                </a:lnTo>
                <a:lnTo>
                  <a:pt x="686104" y="15494"/>
                </a:lnTo>
                <a:lnTo>
                  <a:pt x="687628" y="21336"/>
                </a:lnTo>
                <a:lnTo>
                  <a:pt x="737908" y="50673"/>
                </a:lnTo>
                <a:lnTo>
                  <a:pt x="0" y="50673"/>
                </a:lnTo>
                <a:lnTo>
                  <a:pt x="0" y="69723"/>
                </a:lnTo>
                <a:lnTo>
                  <a:pt x="738124" y="69723"/>
                </a:lnTo>
                <a:lnTo>
                  <a:pt x="692200" y="96520"/>
                </a:lnTo>
                <a:lnTo>
                  <a:pt x="687628" y="99060"/>
                </a:lnTo>
                <a:lnTo>
                  <a:pt x="686104" y="104902"/>
                </a:lnTo>
                <a:lnTo>
                  <a:pt x="691438" y="114046"/>
                </a:lnTo>
                <a:lnTo>
                  <a:pt x="697280" y="115570"/>
                </a:lnTo>
                <a:lnTo>
                  <a:pt x="775830" y="69723"/>
                </a:lnTo>
                <a:lnTo>
                  <a:pt x="792149" y="60198"/>
                </a:lnTo>
                <a:close/>
              </a:path>
              <a:path w="3741420" h="1308100">
                <a:moveTo>
                  <a:pt x="1954580" y="58420"/>
                </a:moveTo>
                <a:lnTo>
                  <a:pt x="1938134" y="48895"/>
                </a:lnTo>
                <a:lnTo>
                  <a:pt x="1864029" y="5969"/>
                </a:lnTo>
                <a:lnTo>
                  <a:pt x="1859584" y="3302"/>
                </a:lnTo>
                <a:lnTo>
                  <a:pt x="1853742" y="4953"/>
                </a:lnTo>
                <a:lnTo>
                  <a:pt x="1851075" y="9398"/>
                </a:lnTo>
                <a:lnTo>
                  <a:pt x="1848408" y="13970"/>
                </a:lnTo>
                <a:lnTo>
                  <a:pt x="1849932" y="19812"/>
                </a:lnTo>
                <a:lnTo>
                  <a:pt x="1900301" y="49009"/>
                </a:lnTo>
                <a:lnTo>
                  <a:pt x="1332026" y="50673"/>
                </a:lnTo>
                <a:lnTo>
                  <a:pt x="1332153" y="69723"/>
                </a:lnTo>
                <a:lnTo>
                  <a:pt x="1900516" y="68059"/>
                </a:lnTo>
                <a:lnTo>
                  <a:pt x="1850186" y="97536"/>
                </a:lnTo>
                <a:lnTo>
                  <a:pt x="1848662" y="103378"/>
                </a:lnTo>
                <a:lnTo>
                  <a:pt x="1853996" y="112522"/>
                </a:lnTo>
                <a:lnTo>
                  <a:pt x="1859838" y="114046"/>
                </a:lnTo>
                <a:lnTo>
                  <a:pt x="1954580" y="58420"/>
                </a:lnTo>
                <a:close/>
              </a:path>
              <a:path w="3741420" h="1308100">
                <a:moveTo>
                  <a:pt x="3465499" y="96266"/>
                </a:moveTo>
                <a:lnTo>
                  <a:pt x="3446449" y="96266"/>
                </a:lnTo>
                <a:lnTo>
                  <a:pt x="3446449" y="1242949"/>
                </a:lnTo>
                <a:lnTo>
                  <a:pt x="2908604" y="1242949"/>
                </a:lnTo>
                <a:lnTo>
                  <a:pt x="2958896" y="1213612"/>
                </a:lnTo>
                <a:lnTo>
                  <a:pt x="2960420" y="1207770"/>
                </a:lnTo>
                <a:lnTo>
                  <a:pt x="2957753" y="1203325"/>
                </a:lnTo>
                <a:lnTo>
                  <a:pt x="2955086" y="1198753"/>
                </a:lnTo>
                <a:lnTo>
                  <a:pt x="2949244" y="1197229"/>
                </a:lnTo>
                <a:lnTo>
                  <a:pt x="2944799" y="1199896"/>
                </a:lnTo>
                <a:lnTo>
                  <a:pt x="2854502" y="1252474"/>
                </a:lnTo>
                <a:lnTo>
                  <a:pt x="2944799" y="1305179"/>
                </a:lnTo>
                <a:lnTo>
                  <a:pt x="2949244" y="1307846"/>
                </a:lnTo>
                <a:lnTo>
                  <a:pt x="2955086" y="1306322"/>
                </a:lnTo>
                <a:lnTo>
                  <a:pt x="2960420" y="1297178"/>
                </a:lnTo>
                <a:lnTo>
                  <a:pt x="2958896" y="1291336"/>
                </a:lnTo>
                <a:lnTo>
                  <a:pt x="2954324" y="1288796"/>
                </a:lnTo>
                <a:lnTo>
                  <a:pt x="2908376" y="1261999"/>
                </a:lnTo>
                <a:lnTo>
                  <a:pt x="3461181" y="1261999"/>
                </a:lnTo>
                <a:lnTo>
                  <a:pt x="3465499" y="1257808"/>
                </a:lnTo>
                <a:lnTo>
                  <a:pt x="3465499" y="1252474"/>
                </a:lnTo>
                <a:lnTo>
                  <a:pt x="3465499" y="1242949"/>
                </a:lnTo>
                <a:lnTo>
                  <a:pt x="3465499" y="96266"/>
                </a:lnTo>
                <a:close/>
              </a:path>
              <a:path w="3741420" h="1308100">
                <a:moveTo>
                  <a:pt x="3740835" y="54864"/>
                </a:moveTo>
                <a:lnTo>
                  <a:pt x="3724592" y="45466"/>
                </a:lnTo>
                <a:lnTo>
                  <a:pt x="3650411" y="2540"/>
                </a:lnTo>
                <a:lnTo>
                  <a:pt x="3645839" y="0"/>
                </a:lnTo>
                <a:lnTo>
                  <a:pt x="3639997" y="1524"/>
                </a:lnTo>
                <a:lnTo>
                  <a:pt x="3634663" y="10668"/>
                </a:lnTo>
                <a:lnTo>
                  <a:pt x="3636314" y="16383"/>
                </a:lnTo>
                <a:lnTo>
                  <a:pt x="3686746" y="45605"/>
                </a:lnTo>
                <a:lnTo>
                  <a:pt x="2854502" y="48895"/>
                </a:lnTo>
                <a:lnTo>
                  <a:pt x="2854502" y="67945"/>
                </a:lnTo>
                <a:lnTo>
                  <a:pt x="3686721" y="64655"/>
                </a:lnTo>
                <a:lnTo>
                  <a:pt x="3636568" y="94234"/>
                </a:lnTo>
                <a:lnTo>
                  <a:pt x="3635044" y="100076"/>
                </a:lnTo>
                <a:lnTo>
                  <a:pt x="3637711" y="104521"/>
                </a:lnTo>
                <a:lnTo>
                  <a:pt x="3640378" y="109093"/>
                </a:lnTo>
                <a:lnTo>
                  <a:pt x="3646220" y="110617"/>
                </a:lnTo>
                <a:lnTo>
                  <a:pt x="3740835" y="548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14387" y="1736344"/>
            <a:ext cx="483234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pc="50" dirty="0">
                <a:latin typeface="Cambria Math"/>
                <a:cs typeface="Cambria Math"/>
              </a:rPr>
              <a:t>𝑅</a:t>
            </a:r>
            <a:r>
              <a:rPr dirty="0">
                <a:latin typeface="Cambria Math"/>
                <a:cs typeface="Cambria Math"/>
              </a:rPr>
              <a:t>(</a:t>
            </a:r>
            <a:r>
              <a:rPr spc="70" dirty="0">
                <a:latin typeface="Cambria Math"/>
                <a:cs typeface="Cambria Math"/>
              </a:rPr>
              <a:t>𝑠</a:t>
            </a:r>
            <a:r>
              <a:rPr dirty="0">
                <a:latin typeface="Cambria Math"/>
                <a:cs typeface="Cambria Math"/>
              </a:rPr>
              <a:t>)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1438275" y="1762125"/>
            <a:ext cx="666750" cy="666750"/>
            <a:chOff x="1438275" y="1762125"/>
            <a:chExt cx="666750" cy="666750"/>
          </a:xfrm>
        </p:grpSpPr>
        <p:sp>
          <p:nvSpPr>
            <p:cNvPr id="19" name="object 19"/>
            <p:cNvSpPr/>
            <p:nvPr/>
          </p:nvSpPr>
          <p:spPr>
            <a:xfrm>
              <a:off x="1438275" y="1762125"/>
              <a:ext cx="666750" cy="66675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98092" y="1800986"/>
              <a:ext cx="540004" cy="54000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98092" y="1800986"/>
              <a:ext cx="540385" cy="540385"/>
            </a:xfrm>
            <a:custGeom>
              <a:avLst/>
              <a:gdLst/>
              <a:ahLst/>
              <a:cxnLst/>
              <a:rect l="l" t="t" r="r" b="b"/>
              <a:pathLst>
                <a:path w="540385" h="540385">
                  <a:moveTo>
                    <a:pt x="0" y="270001"/>
                  </a:moveTo>
                  <a:lnTo>
                    <a:pt x="4350" y="221474"/>
                  </a:lnTo>
                  <a:lnTo>
                    <a:pt x="16894" y="175797"/>
                  </a:lnTo>
                  <a:lnTo>
                    <a:pt x="36867" y="133735"/>
                  </a:lnTo>
                  <a:lnTo>
                    <a:pt x="63507" y="96051"/>
                  </a:lnTo>
                  <a:lnTo>
                    <a:pt x="96051" y="63507"/>
                  </a:lnTo>
                  <a:lnTo>
                    <a:pt x="133735" y="36867"/>
                  </a:lnTo>
                  <a:lnTo>
                    <a:pt x="175797" y="16894"/>
                  </a:lnTo>
                  <a:lnTo>
                    <a:pt x="221474" y="4350"/>
                  </a:lnTo>
                  <a:lnTo>
                    <a:pt x="270002" y="0"/>
                  </a:lnTo>
                  <a:lnTo>
                    <a:pt x="318563" y="4350"/>
                  </a:lnTo>
                  <a:lnTo>
                    <a:pt x="364257" y="16894"/>
                  </a:lnTo>
                  <a:lnTo>
                    <a:pt x="406324" y="36867"/>
                  </a:lnTo>
                  <a:lnTo>
                    <a:pt x="444004" y="63507"/>
                  </a:lnTo>
                  <a:lnTo>
                    <a:pt x="476538" y="96051"/>
                  </a:lnTo>
                  <a:lnTo>
                    <a:pt x="503164" y="133735"/>
                  </a:lnTo>
                  <a:lnTo>
                    <a:pt x="523124" y="175797"/>
                  </a:lnTo>
                  <a:lnTo>
                    <a:pt x="535657" y="221474"/>
                  </a:lnTo>
                  <a:lnTo>
                    <a:pt x="540004" y="270001"/>
                  </a:lnTo>
                  <a:lnTo>
                    <a:pt x="535657" y="318529"/>
                  </a:lnTo>
                  <a:lnTo>
                    <a:pt x="523124" y="364206"/>
                  </a:lnTo>
                  <a:lnTo>
                    <a:pt x="503164" y="406268"/>
                  </a:lnTo>
                  <a:lnTo>
                    <a:pt x="476538" y="443952"/>
                  </a:lnTo>
                  <a:lnTo>
                    <a:pt x="444004" y="476496"/>
                  </a:lnTo>
                  <a:lnTo>
                    <a:pt x="406324" y="503136"/>
                  </a:lnTo>
                  <a:lnTo>
                    <a:pt x="364257" y="523109"/>
                  </a:lnTo>
                  <a:lnTo>
                    <a:pt x="318563" y="535653"/>
                  </a:lnTo>
                  <a:lnTo>
                    <a:pt x="270002" y="540004"/>
                  </a:lnTo>
                  <a:lnTo>
                    <a:pt x="221474" y="535653"/>
                  </a:lnTo>
                  <a:lnTo>
                    <a:pt x="175797" y="523109"/>
                  </a:lnTo>
                  <a:lnTo>
                    <a:pt x="133735" y="503136"/>
                  </a:lnTo>
                  <a:lnTo>
                    <a:pt x="96051" y="476496"/>
                  </a:lnTo>
                  <a:lnTo>
                    <a:pt x="63507" y="443952"/>
                  </a:lnTo>
                  <a:lnTo>
                    <a:pt x="36867" y="406268"/>
                  </a:lnTo>
                  <a:lnTo>
                    <a:pt x="16894" y="364206"/>
                  </a:lnTo>
                  <a:lnTo>
                    <a:pt x="4350" y="318529"/>
                  </a:lnTo>
                  <a:lnTo>
                    <a:pt x="0" y="27000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77212" y="1880107"/>
              <a:ext cx="382270" cy="382270"/>
            </a:xfrm>
            <a:custGeom>
              <a:avLst/>
              <a:gdLst/>
              <a:ahLst/>
              <a:cxnLst/>
              <a:rect l="l" t="t" r="r" b="b"/>
              <a:pathLst>
                <a:path w="382269" h="382269">
                  <a:moveTo>
                    <a:pt x="0" y="0"/>
                  </a:moveTo>
                  <a:lnTo>
                    <a:pt x="381888" y="381888"/>
                  </a:lnTo>
                </a:path>
                <a:path w="382269" h="382269">
                  <a:moveTo>
                    <a:pt x="381888" y="0"/>
                  </a:moveTo>
                  <a:lnTo>
                    <a:pt x="0" y="381888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707899" y="2097343"/>
            <a:ext cx="16827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dirty="0">
                <a:latin typeface="Cambria Math"/>
                <a:cs typeface="Cambria Math"/>
              </a:rPr>
              <a:t>−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495429" y="1930972"/>
            <a:ext cx="16827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dirty="0">
                <a:latin typeface="Cambria Math"/>
                <a:cs typeface="Cambria Math"/>
              </a:rPr>
              <a:t>+</a:t>
            </a:r>
          </a:p>
        </p:txBody>
      </p:sp>
      <p:grpSp>
        <p:nvGrpSpPr>
          <p:cNvPr id="25" name="object 25"/>
          <p:cNvGrpSpPr/>
          <p:nvPr/>
        </p:nvGrpSpPr>
        <p:grpSpPr>
          <a:xfrm>
            <a:off x="1712848" y="2030284"/>
            <a:ext cx="2490470" cy="1242695"/>
            <a:chOff x="1712848" y="2030280"/>
            <a:chExt cx="2490470" cy="1242695"/>
          </a:xfrm>
        </p:grpSpPr>
        <p:sp>
          <p:nvSpPr>
            <p:cNvPr id="26" name="object 26"/>
            <p:cNvSpPr/>
            <p:nvPr/>
          </p:nvSpPr>
          <p:spPr>
            <a:xfrm>
              <a:off x="1712848" y="2340990"/>
              <a:ext cx="948055" cy="932180"/>
            </a:xfrm>
            <a:custGeom>
              <a:avLst/>
              <a:gdLst/>
              <a:ahLst/>
              <a:cxnLst/>
              <a:rect l="l" t="t" r="r" b="b"/>
              <a:pathLst>
                <a:path w="948055" h="932179">
                  <a:moveTo>
                    <a:pt x="55308" y="37791"/>
                  </a:moveTo>
                  <a:lnTo>
                    <a:pt x="45719" y="54229"/>
                  </a:lnTo>
                  <a:lnTo>
                    <a:pt x="45719" y="927607"/>
                  </a:lnTo>
                  <a:lnTo>
                    <a:pt x="50037" y="931798"/>
                  </a:lnTo>
                  <a:lnTo>
                    <a:pt x="947674" y="931798"/>
                  </a:lnTo>
                  <a:lnTo>
                    <a:pt x="947674" y="922273"/>
                  </a:lnTo>
                  <a:lnTo>
                    <a:pt x="64769" y="922273"/>
                  </a:lnTo>
                  <a:lnTo>
                    <a:pt x="55244" y="912748"/>
                  </a:lnTo>
                  <a:lnTo>
                    <a:pt x="64769" y="912748"/>
                  </a:lnTo>
                  <a:lnTo>
                    <a:pt x="64769" y="54011"/>
                  </a:lnTo>
                  <a:lnTo>
                    <a:pt x="55308" y="37791"/>
                  </a:lnTo>
                  <a:close/>
                </a:path>
                <a:path w="948055" h="932179">
                  <a:moveTo>
                    <a:pt x="64769" y="912748"/>
                  </a:moveTo>
                  <a:lnTo>
                    <a:pt x="55244" y="912748"/>
                  </a:lnTo>
                  <a:lnTo>
                    <a:pt x="64769" y="922273"/>
                  </a:lnTo>
                  <a:lnTo>
                    <a:pt x="64769" y="912748"/>
                  </a:lnTo>
                  <a:close/>
                </a:path>
                <a:path w="948055" h="932179">
                  <a:moveTo>
                    <a:pt x="947674" y="912748"/>
                  </a:moveTo>
                  <a:lnTo>
                    <a:pt x="64769" y="912748"/>
                  </a:lnTo>
                  <a:lnTo>
                    <a:pt x="64769" y="922273"/>
                  </a:lnTo>
                  <a:lnTo>
                    <a:pt x="947674" y="922273"/>
                  </a:lnTo>
                  <a:lnTo>
                    <a:pt x="947674" y="912748"/>
                  </a:lnTo>
                  <a:close/>
                </a:path>
                <a:path w="948055" h="932179">
                  <a:moveTo>
                    <a:pt x="55244" y="0"/>
                  </a:moveTo>
                  <a:lnTo>
                    <a:pt x="0" y="94868"/>
                  </a:lnTo>
                  <a:lnTo>
                    <a:pt x="1524" y="100710"/>
                  </a:lnTo>
                  <a:lnTo>
                    <a:pt x="6095" y="103377"/>
                  </a:lnTo>
                  <a:lnTo>
                    <a:pt x="10540" y="105917"/>
                  </a:lnTo>
                  <a:lnTo>
                    <a:pt x="16382" y="104393"/>
                  </a:lnTo>
                  <a:lnTo>
                    <a:pt x="19050" y="99948"/>
                  </a:lnTo>
                  <a:lnTo>
                    <a:pt x="45719" y="54229"/>
                  </a:lnTo>
                  <a:lnTo>
                    <a:pt x="45719" y="18922"/>
                  </a:lnTo>
                  <a:lnTo>
                    <a:pt x="66289" y="18922"/>
                  </a:lnTo>
                  <a:lnTo>
                    <a:pt x="55244" y="0"/>
                  </a:lnTo>
                  <a:close/>
                </a:path>
                <a:path w="948055" h="932179">
                  <a:moveTo>
                    <a:pt x="66289" y="18922"/>
                  </a:moveTo>
                  <a:lnTo>
                    <a:pt x="64769" y="18922"/>
                  </a:lnTo>
                  <a:lnTo>
                    <a:pt x="64769" y="54011"/>
                  </a:lnTo>
                  <a:lnTo>
                    <a:pt x="91567" y="99948"/>
                  </a:lnTo>
                  <a:lnTo>
                    <a:pt x="94233" y="104393"/>
                  </a:lnTo>
                  <a:lnTo>
                    <a:pt x="99949" y="105917"/>
                  </a:lnTo>
                  <a:lnTo>
                    <a:pt x="104520" y="103377"/>
                  </a:lnTo>
                  <a:lnTo>
                    <a:pt x="109093" y="100710"/>
                  </a:lnTo>
                  <a:lnTo>
                    <a:pt x="110617" y="94868"/>
                  </a:lnTo>
                  <a:lnTo>
                    <a:pt x="66289" y="18922"/>
                  </a:lnTo>
                  <a:close/>
                </a:path>
                <a:path w="948055" h="932179">
                  <a:moveTo>
                    <a:pt x="64769" y="18922"/>
                  </a:moveTo>
                  <a:lnTo>
                    <a:pt x="45719" y="18922"/>
                  </a:lnTo>
                  <a:lnTo>
                    <a:pt x="45719" y="54229"/>
                  </a:lnTo>
                  <a:lnTo>
                    <a:pt x="55308" y="37791"/>
                  </a:lnTo>
                  <a:lnTo>
                    <a:pt x="47117" y="23748"/>
                  </a:lnTo>
                  <a:lnTo>
                    <a:pt x="64769" y="23748"/>
                  </a:lnTo>
                  <a:lnTo>
                    <a:pt x="64769" y="18922"/>
                  </a:lnTo>
                  <a:close/>
                </a:path>
                <a:path w="948055" h="932179">
                  <a:moveTo>
                    <a:pt x="64769" y="23748"/>
                  </a:moveTo>
                  <a:lnTo>
                    <a:pt x="63500" y="23748"/>
                  </a:lnTo>
                  <a:lnTo>
                    <a:pt x="55308" y="37791"/>
                  </a:lnTo>
                  <a:lnTo>
                    <a:pt x="64769" y="54011"/>
                  </a:lnTo>
                  <a:lnTo>
                    <a:pt x="64769" y="23748"/>
                  </a:lnTo>
                  <a:close/>
                </a:path>
                <a:path w="948055" h="932179">
                  <a:moveTo>
                    <a:pt x="63500" y="23748"/>
                  </a:moveTo>
                  <a:lnTo>
                    <a:pt x="47117" y="23748"/>
                  </a:lnTo>
                  <a:lnTo>
                    <a:pt x="55308" y="37791"/>
                  </a:lnTo>
                  <a:lnTo>
                    <a:pt x="63500" y="237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21208" y="2030280"/>
              <a:ext cx="81543" cy="8154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69294" y="3717294"/>
            <a:ext cx="4217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</a:pPr>
            <a:r>
              <a:rPr spc="10" dirty="0">
                <a:latin typeface="Calibri"/>
                <a:cs typeface="Calibri"/>
              </a:rPr>
              <a:t>Standard</a:t>
            </a:r>
            <a:r>
              <a:rPr spc="-160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block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diagram</a:t>
            </a:r>
            <a:r>
              <a:rPr spc="-12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of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10" dirty="0">
                <a:latin typeface="Calibri"/>
                <a:cs typeface="Calibri"/>
              </a:rPr>
              <a:t>1</a:t>
            </a:r>
            <a:r>
              <a:rPr spc="15" baseline="25462" dirty="0">
                <a:latin typeface="Calibri"/>
                <a:cs typeface="Calibri"/>
              </a:rPr>
              <a:t>st</a:t>
            </a:r>
            <a:r>
              <a:rPr spc="104" baseline="2546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order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system</a:t>
            </a:r>
            <a:endParaRPr dirty="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772152" y="1704975"/>
            <a:ext cx="2390775" cy="1123950"/>
            <a:chOff x="5772150" y="1704975"/>
            <a:chExt cx="2390775" cy="1123950"/>
          </a:xfrm>
        </p:grpSpPr>
        <p:sp>
          <p:nvSpPr>
            <p:cNvPr id="30" name="object 30"/>
            <p:cNvSpPr/>
            <p:nvPr/>
          </p:nvSpPr>
          <p:spPr>
            <a:xfrm>
              <a:off x="5772150" y="1704975"/>
              <a:ext cx="2390775" cy="112395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829807" y="1745132"/>
              <a:ext cx="2268347" cy="100136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29807" y="1745132"/>
              <a:ext cx="2268855" cy="1001394"/>
            </a:xfrm>
            <a:custGeom>
              <a:avLst/>
              <a:gdLst/>
              <a:ahLst/>
              <a:cxnLst/>
              <a:rect l="l" t="t" r="r" b="b"/>
              <a:pathLst>
                <a:path w="2268854" h="1001394">
                  <a:moveTo>
                    <a:pt x="0" y="1001369"/>
                  </a:moveTo>
                  <a:lnTo>
                    <a:pt x="2268347" y="1001369"/>
                  </a:lnTo>
                  <a:lnTo>
                    <a:pt x="2268347" y="0"/>
                  </a:lnTo>
                  <a:lnTo>
                    <a:pt x="0" y="0"/>
                  </a:lnTo>
                  <a:lnTo>
                    <a:pt x="0" y="1001369"/>
                  </a:lnTo>
                  <a:close/>
                </a:path>
              </a:pathLst>
            </a:custGeom>
            <a:ln w="9534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712839" y="2000503"/>
              <a:ext cx="264795" cy="535940"/>
            </a:xfrm>
            <a:custGeom>
              <a:avLst/>
              <a:gdLst/>
              <a:ahLst/>
              <a:cxnLst/>
              <a:rect l="l" t="t" r="r" b="b"/>
              <a:pathLst>
                <a:path w="264795" h="535939">
                  <a:moveTo>
                    <a:pt x="70485" y="8636"/>
                  </a:moveTo>
                  <a:lnTo>
                    <a:pt x="67564" y="0"/>
                  </a:lnTo>
                  <a:lnTo>
                    <a:pt x="52146" y="5549"/>
                  </a:lnTo>
                  <a:lnTo>
                    <a:pt x="38671" y="13589"/>
                  </a:lnTo>
                  <a:lnTo>
                    <a:pt x="9804" y="52108"/>
                  </a:lnTo>
                  <a:lnTo>
                    <a:pt x="0" y="105918"/>
                  </a:lnTo>
                  <a:lnTo>
                    <a:pt x="1092" y="125374"/>
                  </a:lnTo>
                  <a:lnTo>
                    <a:pt x="17399" y="174752"/>
                  </a:lnTo>
                  <a:lnTo>
                    <a:pt x="52133" y="206184"/>
                  </a:lnTo>
                  <a:lnTo>
                    <a:pt x="67564" y="211709"/>
                  </a:lnTo>
                  <a:lnTo>
                    <a:pt x="70231" y="203200"/>
                  </a:lnTo>
                  <a:lnTo>
                    <a:pt x="58127" y="197802"/>
                  </a:lnTo>
                  <a:lnTo>
                    <a:pt x="47713" y="190334"/>
                  </a:lnTo>
                  <a:lnTo>
                    <a:pt x="26365" y="155638"/>
                  </a:lnTo>
                  <a:lnTo>
                    <a:pt x="19304" y="104775"/>
                  </a:lnTo>
                  <a:lnTo>
                    <a:pt x="20078" y="86728"/>
                  </a:lnTo>
                  <a:lnTo>
                    <a:pt x="31877" y="42164"/>
                  </a:lnTo>
                  <a:lnTo>
                    <a:pt x="58280" y="13957"/>
                  </a:lnTo>
                  <a:lnTo>
                    <a:pt x="70485" y="8636"/>
                  </a:lnTo>
                  <a:close/>
                </a:path>
                <a:path w="264795" h="535939">
                  <a:moveTo>
                    <a:pt x="80010" y="332486"/>
                  </a:moveTo>
                  <a:lnTo>
                    <a:pt x="77089" y="323850"/>
                  </a:lnTo>
                  <a:lnTo>
                    <a:pt x="61671" y="329399"/>
                  </a:lnTo>
                  <a:lnTo>
                    <a:pt x="48196" y="337439"/>
                  </a:lnTo>
                  <a:lnTo>
                    <a:pt x="19329" y="375958"/>
                  </a:lnTo>
                  <a:lnTo>
                    <a:pt x="9525" y="429768"/>
                  </a:lnTo>
                  <a:lnTo>
                    <a:pt x="10617" y="449224"/>
                  </a:lnTo>
                  <a:lnTo>
                    <a:pt x="26924" y="498602"/>
                  </a:lnTo>
                  <a:lnTo>
                    <a:pt x="61658" y="530034"/>
                  </a:lnTo>
                  <a:lnTo>
                    <a:pt x="77089" y="535559"/>
                  </a:lnTo>
                  <a:lnTo>
                    <a:pt x="79756" y="527050"/>
                  </a:lnTo>
                  <a:lnTo>
                    <a:pt x="67652" y="521652"/>
                  </a:lnTo>
                  <a:lnTo>
                    <a:pt x="57238" y="514184"/>
                  </a:lnTo>
                  <a:lnTo>
                    <a:pt x="35890" y="479488"/>
                  </a:lnTo>
                  <a:lnTo>
                    <a:pt x="28829" y="428625"/>
                  </a:lnTo>
                  <a:lnTo>
                    <a:pt x="29603" y="410578"/>
                  </a:lnTo>
                  <a:lnTo>
                    <a:pt x="41402" y="366014"/>
                  </a:lnTo>
                  <a:lnTo>
                    <a:pt x="67805" y="337807"/>
                  </a:lnTo>
                  <a:lnTo>
                    <a:pt x="80010" y="332486"/>
                  </a:lnTo>
                  <a:close/>
                </a:path>
                <a:path w="264795" h="535939">
                  <a:moveTo>
                    <a:pt x="254762" y="105918"/>
                  </a:moveTo>
                  <a:lnTo>
                    <a:pt x="244894" y="52108"/>
                  </a:lnTo>
                  <a:lnTo>
                    <a:pt x="215976" y="13589"/>
                  </a:lnTo>
                  <a:lnTo>
                    <a:pt x="187198" y="0"/>
                  </a:lnTo>
                  <a:lnTo>
                    <a:pt x="184150" y="8636"/>
                  </a:lnTo>
                  <a:lnTo>
                    <a:pt x="196405" y="13957"/>
                  </a:lnTo>
                  <a:lnTo>
                    <a:pt x="206946" y="21310"/>
                  </a:lnTo>
                  <a:lnTo>
                    <a:pt x="228358" y="55435"/>
                  </a:lnTo>
                  <a:lnTo>
                    <a:pt x="235331" y="104775"/>
                  </a:lnTo>
                  <a:lnTo>
                    <a:pt x="234556" y="123444"/>
                  </a:lnTo>
                  <a:lnTo>
                    <a:pt x="222885" y="169164"/>
                  </a:lnTo>
                  <a:lnTo>
                    <a:pt x="196570" y="197802"/>
                  </a:lnTo>
                  <a:lnTo>
                    <a:pt x="184531" y="203200"/>
                  </a:lnTo>
                  <a:lnTo>
                    <a:pt x="187198" y="211709"/>
                  </a:lnTo>
                  <a:lnTo>
                    <a:pt x="227584" y="187706"/>
                  </a:lnTo>
                  <a:lnTo>
                    <a:pt x="250380" y="143344"/>
                  </a:lnTo>
                  <a:lnTo>
                    <a:pt x="253657" y="125374"/>
                  </a:lnTo>
                  <a:lnTo>
                    <a:pt x="254762" y="105918"/>
                  </a:lnTo>
                  <a:close/>
                </a:path>
                <a:path w="264795" h="535939">
                  <a:moveTo>
                    <a:pt x="264287" y="429768"/>
                  </a:moveTo>
                  <a:lnTo>
                    <a:pt x="254419" y="375958"/>
                  </a:lnTo>
                  <a:lnTo>
                    <a:pt x="225501" y="337439"/>
                  </a:lnTo>
                  <a:lnTo>
                    <a:pt x="196723" y="323850"/>
                  </a:lnTo>
                  <a:lnTo>
                    <a:pt x="193675" y="332486"/>
                  </a:lnTo>
                  <a:lnTo>
                    <a:pt x="205930" y="337807"/>
                  </a:lnTo>
                  <a:lnTo>
                    <a:pt x="216471" y="345160"/>
                  </a:lnTo>
                  <a:lnTo>
                    <a:pt x="237883" y="379285"/>
                  </a:lnTo>
                  <a:lnTo>
                    <a:pt x="244856" y="428625"/>
                  </a:lnTo>
                  <a:lnTo>
                    <a:pt x="244081" y="447294"/>
                  </a:lnTo>
                  <a:lnTo>
                    <a:pt x="232410" y="493014"/>
                  </a:lnTo>
                  <a:lnTo>
                    <a:pt x="206095" y="521652"/>
                  </a:lnTo>
                  <a:lnTo>
                    <a:pt x="194056" y="527050"/>
                  </a:lnTo>
                  <a:lnTo>
                    <a:pt x="196723" y="535559"/>
                  </a:lnTo>
                  <a:lnTo>
                    <a:pt x="237109" y="511556"/>
                  </a:lnTo>
                  <a:lnTo>
                    <a:pt x="259905" y="467194"/>
                  </a:lnTo>
                  <a:lnTo>
                    <a:pt x="263182" y="449224"/>
                  </a:lnTo>
                  <a:lnTo>
                    <a:pt x="264287" y="4297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940172" y="1933515"/>
            <a:ext cx="100838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890">
              <a:lnSpc>
                <a:spcPts val="1755"/>
              </a:lnSpc>
              <a:spcBef>
                <a:spcPts val="100"/>
              </a:spcBef>
            </a:pPr>
            <a:r>
              <a:rPr dirty="0">
                <a:latin typeface="Cambria Math"/>
                <a:cs typeface="Cambria Math"/>
              </a:rPr>
              <a:t>𝑌</a:t>
            </a:r>
            <a:r>
              <a:rPr spc="290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𝑠</a:t>
            </a:r>
          </a:p>
          <a:p>
            <a:pPr marL="25400">
              <a:lnSpc>
                <a:spcPts val="1755"/>
              </a:lnSpc>
            </a:pPr>
            <a:r>
              <a:rPr spc="-10" dirty="0">
                <a:latin typeface="Cambria Math"/>
                <a:cs typeface="Cambria Math"/>
              </a:rPr>
              <a:t>𝑇𝐹  </a:t>
            </a:r>
            <a:r>
              <a:rPr dirty="0">
                <a:latin typeface="Cambria Math"/>
                <a:cs typeface="Cambria Math"/>
              </a:rPr>
              <a:t>= </a:t>
            </a:r>
            <a:r>
              <a:rPr sz="2700" baseline="-37037" dirty="0">
                <a:latin typeface="Cambria Math"/>
                <a:cs typeface="Cambria Math"/>
              </a:rPr>
              <a:t>𝑅</a:t>
            </a:r>
            <a:r>
              <a:rPr sz="2700" spc="465" baseline="-37037" dirty="0">
                <a:latin typeface="Cambria Math"/>
                <a:cs typeface="Cambria Math"/>
              </a:rPr>
              <a:t> </a:t>
            </a:r>
            <a:r>
              <a:rPr sz="2700" baseline="-37037" dirty="0">
                <a:latin typeface="Cambria Math"/>
                <a:cs typeface="Cambria Math"/>
              </a:rPr>
              <a:t>𝑠</a:t>
            </a:r>
          </a:p>
        </p:txBody>
      </p:sp>
      <p:sp>
        <p:nvSpPr>
          <p:cNvPr id="35" name="object 35"/>
          <p:cNvSpPr/>
          <p:nvPr/>
        </p:nvSpPr>
        <p:spPr>
          <a:xfrm>
            <a:off x="6549897" y="2276096"/>
            <a:ext cx="457200" cy="9525"/>
          </a:xfrm>
          <a:custGeom>
            <a:avLst/>
            <a:gdLst/>
            <a:ahLst/>
            <a:cxnLst/>
            <a:rect l="l" t="t" r="r" b="b"/>
            <a:pathLst>
              <a:path w="457200" h="9525">
                <a:moveTo>
                  <a:pt x="457200" y="0"/>
                </a:moveTo>
                <a:lnTo>
                  <a:pt x="0" y="0"/>
                </a:lnTo>
                <a:lnTo>
                  <a:pt x="0" y="9525"/>
                </a:lnTo>
                <a:lnTo>
                  <a:pt x="457200" y="9525"/>
                </a:lnTo>
                <a:lnTo>
                  <a:pt x="457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046345" y="1883728"/>
            <a:ext cx="915035" cy="681596"/>
          </a:xfrm>
          <a:prstGeom prst="rect">
            <a:avLst/>
          </a:prstGeom>
        </p:spPr>
        <p:txBody>
          <a:bodyPr vert="horz" wrap="square" lIns="0" tIns="62860" rIns="0" bIns="0" rtlCol="0">
            <a:spAutoFit/>
          </a:bodyPr>
          <a:lstStyle/>
          <a:p>
            <a:pPr marL="511127">
              <a:spcBef>
                <a:spcPts val="495"/>
              </a:spcBef>
            </a:pPr>
            <a:r>
              <a:rPr dirty="0">
                <a:latin typeface="Cambria Math"/>
                <a:cs typeface="Cambria Math"/>
              </a:rPr>
              <a:t>1</a:t>
            </a:r>
          </a:p>
          <a:p>
            <a:pPr marL="25400">
              <a:spcBef>
                <a:spcPts val="395"/>
              </a:spcBef>
            </a:pPr>
            <a:r>
              <a:rPr sz="2700" baseline="37037" dirty="0">
                <a:latin typeface="Cambria Math"/>
                <a:cs typeface="Cambria Math"/>
              </a:rPr>
              <a:t>= </a:t>
            </a:r>
            <a:r>
              <a:rPr dirty="0">
                <a:latin typeface="Cambria Math"/>
                <a:cs typeface="Cambria Math"/>
              </a:rPr>
              <a:t>𝜏𝑠 +</a:t>
            </a:r>
            <a:r>
              <a:rPr spc="75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1</a:t>
            </a:r>
          </a:p>
        </p:txBody>
      </p:sp>
      <p:sp>
        <p:nvSpPr>
          <p:cNvPr id="37" name="object 37"/>
          <p:cNvSpPr/>
          <p:nvPr/>
        </p:nvSpPr>
        <p:spPr>
          <a:xfrm>
            <a:off x="7302374" y="2276096"/>
            <a:ext cx="619125" cy="9525"/>
          </a:xfrm>
          <a:custGeom>
            <a:avLst/>
            <a:gdLst/>
            <a:ahLst/>
            <a:cxnLst/>
            <a:rect l="l" t="t" r="r" b="b"/>
            <a:pathLst>
              <a:path w="619125" h="9525">
                <a:moveTo>
                  <a:pt x="619125" y="0"/>
                </a:moveTo>
                <a:lnTo>
                  <a:pt x="0" y="0"/>
                </a:lnTo>
                <a:lnTo>
                  <a:pt x="0" y="9525"/>
                </a:lnTo>
                <a:lnTo>
                  <a:pt x="619125" y="9525"/>
                </a:lnTo>
                <a:lnTo>
                  <a:pt x="6191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119752" y="2935223"/>
            <a:ext cx="255397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000" spc="15" dirty="0">
                <a:latin typeface="Cambria Math"/>
                <a:cs typeface="Cambria Math"/>
              </a:rPr>
              <a:t>𝝉: </a:t>
            </a:r>
            <a:r>
              <a:rPr sz="2000" b="1" spc="15" dirty="0">
                <a:latin typeface="Calibri"/>
                <a:cs typeface="Calibri"/>
              </a:rPr>
              <a:t>System </a:t>
            </a:r>
            <a:r>
              <a:rPr sz="2000" b="1" spc="10" dirty="0">
                <a:latin typeface="Calibri"/>
                <a:cs typeface="Calibri"/>
              </a:rPr>
              <a:t>time</a:t>
            </a:r>
            <a:r>
              <a:rPr sz="2000" b="1" spc="-33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constant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119753" y="3241108"/>
            <a:ext cx="370586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307944" algn="l"/>
                <a:tab pos="631763" algn="l"/>
                <a:tab pos="2157514" algn="l"/>
                <a:tab pos="2672450" algn="l"/>
                <a:tab pos="3463577" algn="l"/>
              </a:tabLst>
            </a:pPr>
            <a:r>
              <a:rPr sz="2000" spc="10" dirty="0">
                <a:latin typeface="Calibri"/>
                <a:cs typeface="Calibri"/>
              </a:rPr>
              <a:t>–	</a:t>
            </a:r>
            <a:r>
              <a:rPr sz="2000" spc="15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spc="10" dirty="0">
                <a:latin typeface="Calibri"/>
                <a:cs typeface="Calibri"/>
              </a:rPr>
              <a:t>a</a:t>
            </a:r>
            <a:r>
              <a:rPr sz="2000" spc="-100" dirty="0">
                <a:latin typeface="Calibri"/>
                <a:cs typeface="Calibri"/>
              </a:rPr>
              <a:t>r</a:t>
            </a:r>
            <a:r>
              <a:rPr sz="2000" spc="1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c</a:t>
            </a:r>
            <a:r>
              <a:rPr sz="2000" spc="5" dirty="0">
                <a:latin typeface="Calibri"/>
                <a:cs typeface="Calibri"/>
              </a:rPr>
              <a:t>t</a:t>
            </a:r>
            <a:r>
              <a:rPr sz="2000" spc="40" dirty="0">
                <a:latin typeface="Calibri"/>
                <a:cs typeface="Calibri"/>
              </a:rPr>
              <a:t>e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i</a:t>
            </a:r>
            <a:r>
              <a:rPr sz="2000" spc="-45" dirty="0">
                <a:latin typeface="Calibri"/>
                <a:cs typeface="Calibri"/>
              </a:rPr>
              <a:t>z</a:t>
            </a:r>
            <a:r>
              <a:rPr sz="2000" spc="-25" dirty="0">
                <a:latin typeface="Calibri"/>
                <a:cs typeface="Calibri"/>
              </a:rPr>
              <a:t>e</a:t>
            </a:r>
            <a:r>
              <a:rPr sz="2000" spc="10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h</a:t>
            </a:r>
            <a:r>
              <a:rPr sz="2000" spc="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40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spc="-25" dirty="0">
                <a:latin typeface="Calibri"/>
                <a:cs typeface="Calibri"/>
              </a:rPr>
              <a:t>ee</a:t>
            </a:r>
            <a:r>
              <a:rPr sz="2000" spc="10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65" dirty="0">
                <a:latin typeface="Calibri"/>
                <a:cs typeface="Calibri"/>
              </a:rPr>
              <a:t>of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119751" y="3546412"/>
            <a:ext cx="3709035" cy="9393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2000" spc="5" dirty="0">
                <a:latin typeface="Calibri"/>
                <a:cs typeface="Calibri"/>
              </a:rPr>
              <a:t>response </a:t>
            </a:r>
            <a:r>
              <a:rPr sz="2000" dirty="0">
                <a:latin typeface="Calibri"/>
                <a:cs typeface="Calibri"/>
              </a:rPr>
              <a:t>of </a:t>
            </a:r>
            <a:r>
              <a:rPr sz="2000" spc="10" dirty="0">
                <a:latin typeface="Calibri"/>
                <a:cs typeface="Calibri"/>
              </a:rPr>
              <a:t>a system </a:t>
            </a:r>
            <a:r>
              <a:rPr sz="2000" spc="5" dirty="0">
                <a:latin typeface="Calibri"/>
                <a:cs typeface="Calibri"/>
              </a:rPr>
              <a:t>to</a:t>
            </a:r>
            <a:r>
              <a:rPr sz="2000" spc="-335" dirty="0">
                <a:latin typeface="Calibri"/>
                <a:cs typeface="Calibri"/>
              </a:rPr>
              <a:t> </a:t>
            </a:r>
            <a:r>
              <a:rPr lang="en-US" sz="2000" spc="-335" dirty="0" smtClean="0">
                <a:latin typeface="Calibri"/>
                <a:cs typeface="Calibri"/>
              </a:rPr>
              <a:t>  </a:t>
            </a:r>
            <a:r>
              <a:rPr sz="2000" spc="10" dirty="0" smtClean="0">
                <a:latin typeface="Calibri"/>
                <a:cs typeface="Calibri"/>
              </a:rPr>
              <a:t>an </a:t>
            </a:r>
            <a:r>
              <a:rPr sz="2000" spc="-5" dirty="0">
                <a:latin typeface="Calibri"/>
                <a:cs typeface="Calibri"/>
              </a:rPr>
              <a:t>input</a:t>
            </a:r>
            <a:endParaRPr sz="2000" dirty="0">
              <a:latin typeface="Calibri"/>
              <a:cs typeface="Calibri"/>
            </a:endParaRPr>
          </a:p>
          <a:p>
            <a:pPr marL="12700" marR="5080">
              <a:spcBef>
                <a:spcPts val="5"/>
              </a:spcBef>
              <a:tabLst>
                <a:tab pos="269849" algn="l"/>
              </a:tabLst>
            </a:pPr>
            <a:r>
              <a:rPr sz="2000" spc="10" dirty="0">
                <a:latin typeface="Calibri"/>
                <a:cs typeface="Calibri"/>
              </a:rPr>
              <a:t>–	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Higher 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time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constant,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slower  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response 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2000" spc="-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vice-versa</a:t>
            </a:r>
            <a:endParaRPr sz="20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7100" y="153987"/>
            <a:ext cx="721995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spcBef>
                <a:spcPts val="105"/>
              </a:spcBef>
            </a:pPr>
            <a:r>
              <a:rPr sz="2800" spc="-10" dirty="0">
                <a:solidFill>
                  <a:srgbClr val="FF0000"/>
                </a:solidFill>
              </a:rPr>
              <a:t>Impulse </a:t>
            </a:r>
            <a:r>
              <a:rPr sz="2800" spc="-15" dirty="0">
                <a:solidFill>
                  <a:srgbClr val="FF0000"/>
                </a:solidFill>
              </a:rPr>
              <a:t>Response of </a:t>
            </a:r>
            <a:r>
              <a:rPr sz="2800" spc="5" dirty="0">
                <a:solidFill>
                  <a:srgbClr val="FF0000"/>
                </a:solidFill>
              </a:rPr>
              <a:t>1</a:t>
            </a:r>
            <a:r>
              <a:rPr sz="2800" spc="7" baseline="24305" dirty="0">
                <a:solidFill>
                  <a:srgbClr val="FF0000"/>
                </a:solidFill>
              </a:rPr>
              <a:t>st </a:t>
            </a:r>
            <a:r>
              <a:rPr sz="2800" spc="-15" dirty="0">
                <a:solidFill>
                  <a:srgbClr val="FF0000"/>
                </a:solidFill>
              </a:rPr>
              <a:t>Order</a:t>
            </a:r>
            <a:r>
              <a:rPr sz="2800" spc="-285" dirty="0">
                <a:solidFill>
                  <a:srgbClr val="FF0000"/>
                </a:solidFill>
              </a:rPr>
              <a:t> </a:t>
            </a:r>
            <a:r>
              <a:rPr sz="2800" spc="-30" dirty="0">
                <a:solidFill>
                  <a:srgbClr val="FF0000"/>
                </a:solidFill>
              </a:rPr>
              <a:t>Systems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6152"/>
            <a:ext cx="2133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/>
            <a:fld id="{81D60167-4931-47E6-BA6A-407CBD079E47}" type="slidenum">
              <a:rPr dirty="0"/>
              <a:pPr marL="38096"/>
              <a:t>17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576452" y="1185163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4" h="238759">
                <a:moveTo>
                  <a:pt x="214249" y="0"/>
                </a:moveTo>
                <a:lnTo>
                  <a:pt x="210819" y="9778"/>
                </a:lnTo>
                <a:lnTo>
                  <a:pt x="224609" y="15708"/>
                </a:lnTo>
                <a:lnTo>
                  <a:pt x="236458" y="23971"/>
                </a:lnTo>
                <a:lnTo>
                  <a:pt x="260548" y="62404"/>
                </a:lnTo>
                <a:lnTo>
                  <a:pt x="268477" y="117983"/>
                </a:lnTo>
                <a:lnTo>
                  <a:pt x="267596" y="139009"/>
                </a:lnTo>
                <a:lnTo>
                  <a:pt x="254381" y="190373"/>
                </a:lnTo>
                <a:lnTo>
                  <a:pt x="224752" y="222573"/>
                </a:lnTo>
                <a:lnTo>
                  <a:pt x="211200" y="228600"/>
                </a:lnTo>
                <a:lnTo>
                  <a:pt x="214249" y="238251"/>
                </a:lnTo>
                <a:lnTo>
                  <a:pt x="259754" y="211195"/>
                </a:lnTo>
                <a:lnTo>
                  <a:pt x="285321" y="161305"/>
                </a:lnTo>
                <a:lnTo>
                  <a:pt x="290194" y="119252"/>
                </a:lnTo>
                <a:lnTo>
                  <a:pt x="288958" y="97414"/>
                </a:lnTo>
                <a:lnTo>
                  <a:pt x="279104" y="58691"/>
                </a:lnTo>
                <a:lnTo>
                  <a:pt x="246618" y="15319"/>
                </a:lnTo>
                <a:lnTo>
                  <a:pt x="231487" y="6260"/>
                </a:lnTo>
                <a:lnTo>
                  <a:pt x="214249" y="0"/>
                </a:lnTo>
                <a:close/>
              </a:path>
              <a:path w="290194" h="238759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2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92" y="222996"/>
                </a:lnTo>
                <a:lnTo>
                  <a:pt x="76073" y="238251"/>
                </a:lnTo>
                <a:lnTo>
                  <a:pt x="78993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53" y="175204"/>
                </a:lnTo>
                <a:lnTo>
                  <a:pt x="21717" y="117983"/>
                </a:lnTo>
                <a:lnTo>
                  <a:pt x="22617" y="97647"/>
                </a:lnTo>
                <a:lnTo>
                  <a:pt x="35940" y="47498"/>
                </a:lnTo>
                <a:lnTo>
                  <a:pt x="65659" y="15708"/>
                </a:lnTo>
                <a:lnTo>
                  <a:pt x="79375" y="9778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32499" y="1108074"/>
            <a:ext cx="244729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  <a:tabLst>
                <a:tab pos="2024177" algn="l"/>
              </a:tabLst>
            </a:pPr>
            <a:r>
              <a:rPr sz="2000" spc="-5" dirty="0">
                <a:latin typeface="Calibri"/>
                <a:cs typeface="Calibri"/>
              </a:rPr>
              <a:t>Unit </a:t>
            </a:r>
            <a:r>
              <a:rPr sz="2000" spc="5" dirty="0">
                <a:latin typeface="Calibri"/>
                <a:cs typeface="Calibri"/>
              </a:rPr>
              <a:t>impulse: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𝑅</a:t>
            </a:r>
            <a:r>
              <a:rPr sz="2000" spc="45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𝑠	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60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1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28699" y="1918591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4" h="238760">
                <a:moveTo>
                  <a:pt x="214198" y="0"/>
                </a:moveTo>
                <a:lnTo>
                  <a:pt x="210769" y="9779"/>
                </a:lnTo>
                <a:lnTo>
                  <a:pt x="224558" y="15708"/>
                </a:lnTo>
                <a:lnTo>
                  <a:pt x="236407" y="23971"/>
                </a:lnTo>
                <a:lnTo>
                  <a:pt x="260497" y="62404"/>
                </a:lnTo>
                <a:lnTo>
                  <a:pt x="268427" y="117983"/>
                </a:lnTo>
                <a:lnTo>
                  <a:pt x="267546" y="139009"/>
                </a:lnTo>
                <a:lnTo>
                  <a:pt x="254330" y="190373"/>
                </a:lnTo>
                <a:lnTo>
                  <a:pt x="224701" y="222573"/>
                </a:lnTo>
                <a:lnTo>
                  <a:pt x="211150" y="228600"/>
                </a:lnTo>
                <a:lnTo>
                  <a:pt x="214198" y="238252"/>
                </a:lnTo>
                <a:lnTo>
                  <a:pt x="259703" y="211195"/>
                </a:lnTo>
                <a:lnTo>
                  <a:pt x="285270" y="161305"/>
                </a:lnTo>
                <a:lnTo>
                  <a:pt x="290144" y="119253"/>
                </a:lnTo>
                <a:lnTo>
                  <a:pt x="288907" y="97414"/>
                </a:lnTo>
                <a:lnTo>
                  <a:pt x="279053" y="58691"/>
                </a:lnTo>
                <a:lnTo>
                  <a:pt x="246567" y="15319"/>
                </a:lnTo>
                <a:lnTo>
                  <a:pt x="231436" y="6260"/>
                </a:lnTo>
                <a:lnTo>
                  <a:pt x="214198" y="0"/>
                </a:lnTo>
                <a:close/>
              </a:path>
              <a:path w="290194" h="238760">
                <a:moveTo>
                  <a:pt x="75971" y="0"/>
                </a:moveTo>
                <a:lnTo>
                  <a:pt x="30546" y="27164"/>
                </a:lnTo>
                <a:lnTo>
                  <a:pt x="4914" y="77231"/>
                </a:lnTo>
                <a:lnTo>
                  <a:pt x="0" y="119253"/>
                </a:lnTo>
                <a:lnTo>
                  <a:pt x="1225" y="141106"/>
                </a:lnTo>
                <a:lnTo>
                  <a:pt x="11026" y="179814"/>
                </a:lnTo>
                <a:lnTo>
                  <a:pt x="43483" y="222996"/>
                </a:lnTo>
                <a:lnTo>
                  <a:pt x="75971" y="238252"/>
                </a:lnTo>
                <a:lnTo>
                  <a:pt x="78993" y="228600"/>
                </a:lnTo>
                <a:lnTo>
                  <a:pt x="65418" y="222573"/>
                </a:lnTo>
                <a:lnTo>
                  <a:pt x="53703" y="214201"/>
                </a:lnTo>
                <a:lnTo>
                  <a:pt x="29675" y="175204"/>
                </a:lnTo>
                <a:lnTo>
                  <a:pt x="21729" y="117983"/>
                </a:lnTo>
                <a:lnTo>
                  <a:pt x="22612" y="97647"/>
                </a:lnTo>
                <a:lnTo>
                  <a:pt x="35852" y="47498"/>
                </a:lnTo>
                <a:lnTo>
                  <a:pt x="65627" y="15708"/>
                </a:lnTo>
                <a:lnTo>
                  <a:pt x="79362" y="9779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32501" y="1843345"/>
            <a:ext cx="78041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574619" algn="l"/>
              </a:tabLst>
            </a:pPr>
            <a:r>
              <a:rPr sz="2000" spc="25" dirty="0">
                <a:latin typeface="Cambria Math"/>
                <a:cs typeface="Cambria Math"/>
              </a:rPr>
              <a:t>𝑌  𝑠	</a:t>
            </a:r>
            <a:r>
              <a:rPr sz="2000" spc="20" dirty="0">
                <a:latin typeface="Cambria Math"/>
                <a:cs typeface="Cambria Math"/>
              </a:rPr>
              <a:t>=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20417" y="2023872"/>
            <a:ext cx="685800" cy="19050"/>
          </a:xfrm>
          <a:custGeom>
            <a:avLst/>
            <a:gdLst/>
            <a:ahLst/>
            <a:cxnLst/>
            <a:rect l="l" t="t" r="r" b="b"/>
            <a:pathLst>
              <a:path w="685800" h="19050">
                <a:moveTo>
                  <a:pt x="685800" y="0"/>
                </a:moveTo>
                <a:lnTo>
                  <a:pt x="0" y="0"/>
                </a:lnTo>
                <a:lnTo>
                  <a:pt x="0" y="19050"/>
                </a:lnTo>
                <a:lnTo>
                  <a:pt x="685800" y="19050"/>
                </a:lnTo>
                <a:lnTo>
                  <a:pt x="685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38377" y="1918591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4" h="238760">
                <a:moveTo>
                  <a:pt x="214249" y="0"/>
                </a:moveTo>
                <a:lnTo>
                  <a:pt x="210819" y="9779"/>
                </a:lnTo>
                <a:lnTo>
                  <a:pt x="224609" y="15708"/>
                </a:lnTo>
                <a:lnTo>
                  <a:pt x="236458" y="23971"/>
                </a:lnTo>
                <a:lnTo>
                  <a:pt x="260548" y="62404"/>
                </a:lnTo>
                <a:lnTo>
                  <a:pt x="268477" y="117983"/>
                </a:lnTo>
                <a:lnTo>
                  <a:pt x="267596" y="139009"/>
                </a:lnTo>
                <a:lnTo>
                  <a:pt x="254381" y="190373"/>
                </a:lnTo>
                <a:lnTo>
                  <a:pt x="224752" y="222573"/>
                </a:lnTo>
                <a:lnTo>
                  <a:pt x="211200" y="228600"/>
                </a:lnTo>
                <a:lnTo>
                  <a:pt x="214249" y="238252"/>
                </a:lnTo>
                <a:lnTo>
                  <a:pt x="259754" y="211195"/>
                </a:lnTo>
                <a:lnTo>
                  <a:pt x="285321" y="161305"/>
                </a:lnTo>
                <a:lnTo>
                  <a:pt x="290194" y="119253"/>
                </a:lnTo>
                <a:lnTo>
                  <a:pt x="288958" y="97414"/>
                </a:lnTo>
                <a:lnTo>
                  <a:pt x="279104" y="58691"/>
                </a:lnTo>
                <a:lnTo>
                  <a:pt x="246618" y="15319"/>
                </a:lnTo>
                <a:lnTo>
                  <a:pt x="231487" y="6260"/>
                </a:lnTo>
                <a:lnTo>
                  <a:pt x="214249" y="0"/>
                </a:lnTo>
                <a:close/>
              </a:path>
              <a:path w="290194" h="238760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3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92" y="222996"/>
                </a:lnTo>
                <a:lnTo>
                  <a:pt x="76073" y="238252"/>
                </a:lnTo>
                <a:lnTo>
                  <a:pt x="78993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53" y="175204"/>
                </a:lnTo>
                <a:lnTo>
                  <a:pt x="21717" y="117983"/>
                </a:lnTo>
                <a:lnTo>
                  <a:pt x="22617" y="97647"/>
                </a:lnTo>
                <a:lnTo>
                  <a:pt x="35940" y="47498"/>
                </a:lnTo>
                <a:lnTo>
                  <a:pt x="65659" y="15708"/>
                </a:lnTo>
                <a:lnTo>
                  <a:pt x="79375" y="9779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34288" y="1843345"/>
            <a:ext cx="79946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593666" algn="l"/>
              </a:tabLst>
            </a:pPr>
            <a:r>
              <a:rPr sz="2000" spc="25" dirty="0">
                <a:latin typeface="Cambria Math"/>
                <a:cs typeface="Cambria Math"/>
              </a:rPr>
              <a:t>𝑅 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spc="25" dirty="0">
                <a:latin typeface="Cambria Math"/>
                <a:cs typeface="Cambria Math"/>
              </a:rPr>
              <a:t>𝑠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20" dirty="0">
                <a:latin typeface="Cambria Math"/>
                <a:cs typeface="Cambria Math"/>
              </a:rPr>
              <a:t>=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76706" y="1652210"/>
            <a:ext cx="173228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1575914" algn="l"/>
              </a:tabLst>
            </a:pPr>
            <a:r>
              <a:rPr sz="2000" spc="15" dirty="0">
                <a:latin typeface="Cambria Math"/>
                <a:cs typeface="Cambria Math"/>
              </a:rPr>
              <a:t>1	1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09754" y="2015176"/>
            <a:ext cx="227520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1575914" algn="l"/>
              </a:tabLst>
            </a:pPr>
            <a:r>
              <a:rPr sz="2000" spc="5" dirty="0">
                <a:latin typeface="Cambria Math"/>
                <a:cs typeface="Cambria Math"/>
              </a:rPr>
              <a:t>𝜏𝑠</a:t>
            </a:r>
            <a:r>
              <a:rPr sz="2000" spc="60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1	</a:t>
            </a:r>
            <a:r>
              <a:rPr sz="2000" spc="5" dirty="0">
                <a:latin typeface="Cambria Math"/>
                <a:cs typeface="Cambria Math"/>
              </a:rPr>
              <a:t>𝜏𝑠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-45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1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82517" y="2023872"/>
            <a:ext cx="685800" cy="19050"/>
          </a:xfrm>
          <a:custGeom>
            <a:avLst/>
            <a:gdLst/>
            <a:ahLst/>
            <a:cxnLst/>
            <a:rect l="l" t="t" r="r" b="b"/>
            <a:pathLst>
              <a:path w="685800" h="19050">
                <a:moveTo>
                  <a:pt x="685800" y="0"/>
                </a:moveTo>
                <a:lnTo>
                  <a:pt x="0" y="0"/>
                </a:lnTo>
                <a:lnTo>
                  <a:pt x="0" y="19050"/>
                </a:lnTo>
                <a:lnTo>
                  <a:pt x="685800" y="19050"/>
                </a:lnTo>
                <a:lnTo>
                  <a:pt x="685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04899" y="2785366"/>
            <a:ext cx="280670" cy="238760"/>
          </a:xfrm>
          <a:custGeom>
            <a:avLst/>
            <a:gdLst/>
            <a:ahLst/>
            <a:cxnLst/>
            <a:rect l="l" t="t" r="r" b="b"/>
            <a:pathLst>
              <a:path w="280669" h="238760">
                <a:moveTo>
                  <a:pt x="204673" y="0"/>
                </a:moveTo>
                <a:lnTo>
                  <a:pt x="201244" y="9779"/>
                </a:lnTo>
                <a:lnTo>
                  <a:pt x="215033" y="15708"/>
                </a:lnTo>
                <a:lnTo>
                  <a:pt x="226882" y="23971"/>
                </a:lnTo>
                <a:lnTo>
                  <a:pt x="250972" y="62404"/>
                </a:lnTo>
                <a:lnTo>
                  <a:pt x="258902" y="117983"/>
                </a:lnTo>
                <a:lnTo>
                  <a:pt x="258021" y="139009"/>
                </a:lnTo>
                <a:lnTo>
                  <a:pt x="244805" y="190373"/>
                </a:lnTo>
                <a:lnTo>
                  <a:pt x="215176" y="222573"/>
                </a:lnTo>
                <a:lnTo>
                  <a:pt x="201625" y="228600"/>
                </a:lnTo>
                <a:lnTo>
                  <a:pt x="204673" y="238252"/>
                </a:lnTo>
                <a:lnTo>
                  <a:pt x="250178" y="211195"/>
                </a:lnTo>
                <a:lnTo>
                  <a:pt x="275745" y="161305"/>
                </a:lnTo>
                <a:lnTo>
                  <a:pt x="280619" y="119253"/>
                </a:lnTo>
                <a:lnTo>
                  <a:pt x="279382" y="97414"/>
                </a:lnTo>
                <a:lnTo>
                  <a:pt x="269528" y="58691"/>
                </a:lnTo>
                <a:lnTo>
                  <a:pt x="237042" y="15319"/>
                </a:lnTo>
                <a:lnTo>
                  <a:pt x="221911" y="6260"/>
                </a:lnTo>
                <a:lnTo>
                  <a:pt x="204673" y="0"/>
                </a:lnTo>
                <a:close/>
              </a:path>
              <a:path w="280669" h="238760">
                <a:moveTo>
                  <a:pt x="76022" y="0"/>
                </a:moveTo>
                <a:lnTo>
                  <a:pt x="30546" y="27164"/>
                </a:lnTo>
                <a:lnTo>
                  <a:pt x="4914" y="77231"/>
                </a:lnTo>
                <a:lnTo>
                  <a:pt x="0" y="119253"/>
                </a:lnTo>
                <a:lnTo>
                  <a:pt x="1225" y="141106"/>
                </a:lnTo>
                <a:lnTo>
                  <a:pt x="11026" y="179814"/>
                </a:lnTo>
                <a:lnTo>
                  <a:pt x="43489" y="222996"/>
                </a:lnTo>
                <a:lnTo>
                  <a:pt x="76022" y="238252"/>
                </a:lnTo>
                <a:lnTo>
                  <a:pt x="78943" y="228600"/>
                </a:lnTo>
                <a:lnTo>
                  <a:pt x="65396" y="222573"/>
                </a:lnTo>
                <a:lnTo>
                  <a:pt x="53697" y="214201"/>
                </a:lnTo>
                <a:lnTo>
                  <a:pt x="29675" y="175204"/>
                </a:lnTo>
                <a:lnTo>
                  <a:pt x="21729" y="117983"/>
                </a:lnTo>
                <a:lnTo>
                  <a:pt x="22612" y="97647"/>
                </a:lnTo>
                <a:lnTo>
                  <a:pt x="35852" y="47498"/>
                </a:lnTo>
                <a:lnTo>
                  <a:pt x="65611" y="15708"/>
                </a:lnTo>
                <a:lnTo>
                  <a:pt x="79324" y="9779"/>
                </a:lnTo>
                <a:lnTo>
                  <a:pt x="760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90729" y="2682814"/>
            <a:ext cx="26987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-75" dirty="0">
                <a:latin typeface="Cambria Math"/>
                <a:cs typeface="Cambria Math"/>
              </a:rPr>
              <a:t>−</a:t>
            </a:r>
            <a:r>
              <a:rPr sz="1500" spc="35" dirty="0">
                <a:latin typeface="Cambria Math"/>
                <a:cs typeface="Cambria Math"/>
              </a:rPr>
              <a:t>1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70507" y="2784859"/>
            <a:ext cx="657225" cy="240029"/>
          </a:xfrm>
          <a:custGeom>
            <a:avLst/>
            <a:gdLst/>
            <a:ahLst/>
            <a:cxnLst/>
            <a:rect l="l" t="t" r="r" b="b"/>
            <a:pathLst>
              <a:path w="657225" h="240030">
                <a:moveTo>
                  <a:pt x="80137" y="0"/>
                </a:moveTo>
                <a:lnTo>
                  <a:pt x="76962" y="0"/>
                </a:lnTo>
                <a:lnTo>
                  <a:pt x="63119" y="1079"/>
                </a:lnTo>
                <a:lnTo>
                  <a:pt x="26352" y="20878"/>
                </a:lnTo>
                <a:lnTo>
                  <a:pt x="18161" y="52578"/>
                </a:lnTo>
                <a:lnTo>
                  <a:pt x="18161" y="59436"/>
                </a:lnTo>
                <a:lnTo>
                  <a:pt x="19177" y="67437"/>
                </a:lnTo>
                <a:lnTo>
                  <a:pt x="21082" y="76327"/>
                </a:lnTo>
                <a:lnTo>
                  <a:pt x="23114" y="85090"/>
                </a:lnTo>
                <a:lnTo>
                  <a:pt x="24003" y="91059"/>
                </a:lnTo>
                <a:lnTo>
                  <a:pt x="24003" y="99949"/>
                </a:lnTo>
                <a:lnTo>
                  <a:pt x="22098" y="104648"/>
                </a:lnTo>
                <a:lnTo>
                  <a:pt x="18034" y="108204"/>
                </a:lnTo>
                <a:lnTo>
                  <a:pt x="14097" y="111887"/>
                </a:lnTo>
                <a:lnTo>
                  <a:pt x="8128" y="113792"/>
                </a:lnTo>
                <a:lnTo>
                  <a:pt x="0" y="114046"/>
                </a:lnTo>
                <a:lnTo>
                  <a:pt x="0" y="124333"/>
                </a:lnTo>
                <a:lnTo>
                  <a:pt x="8128" y="124587"/>
                </a:lnTo>
                <a:lnTo>
                  <a:pt x="14097" y="126619"/>
                </a:lnTo>
                <a:lnTo>
                  <a:pt x="22098" y="133858"/>
                </a:lnTo>
                <a:lnTo>
                  <a:pt x="24003" y="138557"/>
                </a:lnTo>
                <a:lnTo>
                  <a:pt x="24003" y="147320"/>
                </a:lnTo>
                <a:lnTo>
                  <a:pt x="23114" y="153289"/>
                </a:lnTo>
                <a:lnTo>
                  <a:pt x="21082" y="162179"/>
                </a:lnTo>
                <a:lnTo>
                  <a:pt x="19177" y="171069"/>
                </a:lnTo>
                <a:lnTo>
                  <a:pt x="18161" y="178943"/>
                </a:lnTo>
                <a:lnTo>
                  <a:pt x="18161" y="185928"/>
                </a:lnTo>
                <a:lnTo>
                  <a:pt x="32766" y="226060"/>
                </a:lnTo>
                <a:lnTo>
                  <a:pt x="76962" y="239522"/>
                </a:lnTo>
                <a:lnTo>
                  <a:pt x="80137" y="239522"/>
                </a:lnTo>
                <a:lnTo>
                  <a:pt x="80137" y="229997"/>
                </a:lnTo>
                <a:lnTo>
                  <a:pt x="78232" y="229997"/>
                </a:lnTo>
                <a:lnTo>
                  <a:pt x="69659" y="229412"/>
                </a:lnTo>
                <a:lnTo>
                  <a:pt x="40132" y="198793"/>
                </a:lnTo>
                <a:lnTo>
                  <a:pt x="39497" y="188214"/>
                </a:lnTo>
                <a:lnTo>
                  <a:pt x="39497" y="182245"/>
                </a:lnTo>
                <a:lnTo>
                  <a:pt x="40259" y="175006"/>
                </a:lnTo>
                <a:lnTo>
                  <a:pt x="42037" y="166497"/>
                </a:lnTo>
                <a:lnTo>
                  <a:pt x="43688" y="157861"/>
                </a:lnTo>
                <a:lnTo>
                  <a:pt x="44450" y="151638"/>
                </a:lnTo>
                <a:lnTo>
                  <a:pt x="44450" y="140843"/>
                </a:lnTo>
                <a:lnTo>
                  <a:pt x="42418" y="135001"/>
                </a:lnTo>
                <a:lnTo>
                  <a:pt x="34036" y="125857"/>
                </a:lnTo>
                <a:lnTo>
                  <a:pt x="29083" y="122555"/>
                </a:lnTo>
                <a:lnTo>
                  <a:pt x="23241" y="120396"/>
                </a:lnTo>
                <a:lnTo>
                  <a:pt x="23241" y="118110"/>
                </a:lnTo>
                <a:lnTo>
                  <a:pt x="29083" y="115951"/>
                </a:lnTo>
                <a:lnTo>
                  <a:pt x="34036" y="112522"/>
                </a:lnTo>
                <a:lnTo>
                  <a:pt x="42418" y="103378"/>
                </a:lnTo>
                <a:lnTo>
                  <a:pt x="44450" y="97536"/>
                </a:lnTo>
                <a:lnTo>
                  <a:pt x="44450" y="86741"/>
                </a:lnTo>
                <a:lnTo>
                  <a:pt x="43688" y="80645"/>
                </a:lnTo>
                <a:lnTo>
                  <a:pt x="42037" y="72009"/>
                </a:lnTo>
                <a:lnTo>
                  <a:pt x="40259" y="63373"/>
                </a:lnTo>
                <a:lnTo>
                  <a:pt x="39497" y="56134"/>
                </a:lnTo>
                <a:lnTo>
                  <a:pt x="39497" y="50292"/>
                </a:lnTo>
                <a:lnTo>
                  <a:pt x="40132" y="40208"/>
                </a:lnTo>
                <a:lnTo>
                  <a:pt x="69659" y="10236"/>
                </a:lnTo>
                <a:lnTo>
                  <a:pt x="78232" y="9652"/>
                </a:lnTo>
                <a:lnTo>
                  <a:pt x="80137" y="9652"/>
                </a:lnTo>
                <a:lnTo>
                  <a:pt x="80137" y="0"/>
                </a:lnTo>
                <a:close/>
              </a:path>
              <a:path w="657225" h="240030">
                <a:moveTo>
                  <a:pt x="337693" y="10287"/>
                </a:moveTo>
                <a:lnTo>
                  <a:pt x="334391" y="508"/>
                </a:lnTo>
                <a:lnTo>
                  <a:pt x="317068" y="6769"/>
                </a:lnTo>
                <a:lnTo>
                  <a:pt x="301904" y="15836"/>
                </a:lnTo>
                <a:lnTo>
                  <a:pt x="269405" y="59207"/>
                </a:lnTo>
                <a:lnTo>
                  <a:pt x="259549" y="97929"/>
                </a:lnTo>
                <a:lnTo>
                  <a:pt x="258318" y="119761"/>
                </a:lnTo>
                <a:lnTo>
                  <a:pt x="259549" y="141617"/>
                </a:lnTo>
                <a:lnTo>
                  <a:pt x="269405" y="180327"/>
                </a:lnTo>
                <a:lnTo>
                  <a:pt x="301904" y="223507"/>
                </a:lnTo>
                <a:lnTo>
                  <a:pt x="334391" y="238760"/>
                </a:lnTo>
                <a:lnTo>
                  <a:pt x="337312" y="229108"/>
                </a:lnTo>
                <a:lnTo>
                  <a:pt x="323761" y="223088"/>
                </a:lnTo>
                <a:lnTo>
                  <a:pt x="312064" y="214718"/>
                </a:lnTo>
                <a:lnTo>
                  <a:pt x="288061" y="175717"/>
                </a:lnTo>
                <a:lnTo>
                  <a:pt x="280035" y="118491"/>
                </a:lnTo>
                <a:lnTo>
                  <a:pt x="280924" y="98158"/>
                </a:lnTo>
                <a:lnTo>
                  <a:pt x="294259" y="48006"/>
                </a:lnTo>
                <a:lnTo>
                  <a:pt x="323977" y="16217"/>
                </a:lnTo>
                <a:lnTo>
                  <a:pt x="337693" y="10287"/>
                </a:lnTo>
                <a:close/>
              </a:path>
              <a:path w="657225" h="240030">
                <a:moveTo>
                  <a:pt x="548513" y="119761"/>
                </a:moveTo>
                <a:lnTo>
                  <a:pt x="543572" y="77749"/>
                </a:lnTo>
                <a:lnTo>
                  <a:pt x="528828" y="42291"/>
                </a:lnTo>
                <a:lnTo>
                  <a:pt x="489800" y="6769"/>
                </a:lnTo>
                <a:lnTo>
                  <a:pt x="472567" y="508"/>
                </a:lnTo>
                <a:lnTo>
                  <a:pt x="469138" y="10287"/>
                </a:lnTo>
                <a:lnTo>
                  <a:pt x="482917" y="16217"/>
                </a:lnTo>
                <a:lnTo>
                  <a:pt x="494766" y="24485"/>
                </a:lnTo>
                <a:lnTo>
                  <a:pt x="518858" y="62915"/>
                </a:lnTo>
                <a:lnTo>
                  <a:pt x="526796" y="118491"/>
                </a:lnTo>
                <a:lnTo>
                  <a:pt x="525907" y="139522"/>
                </a:lnTo>
                <a:lnTo>
                  <a:pt x="512699" y="190881"/>
                </a:lnTo>
                <a:lnTo>
                  <a:pt x="483069" y="223088"/>
                </a:lnTo>
                <a:lnTo>
                  <a:pt x="469519" y="229108"/>
                </a:lnTo>
                <a:lnTo>
                  <a:pt x="472567" y="238760"/>
                </a:lnTo>
                <a:lnTo>
                  <a:pt x="518071" y="211709"/>
                </a:lnTo>
                <a:lnTo>
                  <a:pt x="543636" y="161823"/>
                </a:lnTo>
                <a:lnTo>
                  <a:pt x="547293" y="141617"/>
                </a:lnTo>
                <a:lnTo>
                  <a:pt x="548513" y="119761"/>
                </a:lnTo>
                <a:close/>
              </a:path>
              <a:path w="657225" h="240030">
                <a:moveTo>
                  <a:pt x="656844" y="114173"/>
                </a:moveTo>
                <a:lnTo>
                  <a:pt x="648716" y="113919"/>
                </a:lnTo>
                <a:lnTo>
                  <a:pt x="642747" y="112014"/>
                </a:lnTo>
                <a:lnTo>
                  <a:pt x="638810" y="108331"/>
                </a:lnTo>
                <a:lnTo>
                  <a:pt x="634746" y="104775"/>
                </a:lnTo>
                <a:lnTo>
                  <a:pt x="632841" y="100076"/>
                </a:lnTo>
                <a:lnTo>
                  <a:pt x="632841" y="91186"/>
                </a:lnTo>
                <a:lnTo>
                  <a:pt x="633857" y="85217"/>
                </a:lnTo>
                <a:lnTo>
                  <a:pt x="635762" y="76454"/>
                </a:lnTo>
                <a:lnTo>
                  <a:pt x="637667" y="67564"/>
                </a:lnTo>
                <a:lnTo>
                  <a:pt x="638683" y="59563"/>
                </a:lnTo>
                <a:lnTo>
                  <a:pt x="638683" y="52705"/>
                </a:lnTo>
                <a:lnTo>
                  <a:pt x="624078" y="13589"/>
                </a:lnTo>
                <a:lnTo>
                  <a:pt x="579882" y="0"/>
                </a:lnTo>
                <a:lnTo>
                  <a:pt x="576707" y="0"/>
                </a:lnTo>
                <a:lnTo>
                  <a:pt x="576707" y="9652"/>
                </a:lnTo>
                <a:lnTo>
                  <a:pt x="578612" y="9652"/>
                </a:lnTo>
                <a:lnTo>
                  <a:pt x="587171" y="10236"/>
                </a:lnTo>
                <a:lnTo>
                  <a:pt x="616699" y="40259"/>
                </a:lnTo>
                <a:lnTo>
                  <a:pt x="617347" y="50419"/>
                </a:lnTo>
                <a:lnTo>
                  <a:pt x="617347" y="56261"/>
                </a:lnTo>
                <a:lnTo>
                  <a:pt x="616585" y="63500"/>
                </a:lnTo>
                <a:lnTo>
                  <a:pt x="614807" y="72136"/>
                </a:lnTo>
                <a:lnTo>
                  <a:pt x="613156" y="80772"/>
                </a:lnTo>
                <a:lnTo>
                  <a:pt x="612394" y="86868"/>
                </a:lnTo>
                <a:lnTo>
                  <a:pt x="612394" y="97663"/>
                </a:lnTo>
                <a:lnTo>
                  <a:pt x="614426" y="103505"/>
                </a:lnTo>
                <a:lnTo>
                  <a:pt x="622808" y="112649"/>
                </a:lnTo>
                <a:lnTo>
                  <a:pt x="627761" y="116078"/>
                </a:lnTo>
                <a:lnTo>
                  <a:pt x="633603" y="118237"/>
                </a:lnTo>
                <a:lnTo>
                  <a:pt x="633603" y="120523"/>
                </a:lnTo>
                <a:lnTo>
                  <a:pt x="627761" y="122682"/>
                </a:lnTo>
                <a:lnTo>
                  <a:pt x="622808" y="125984"/>
                </a:lnTo>
                <a:lnTo>
                  <a:pt x="614426" y="135128"/>
                </a:lnTo>
                <a:lnTo>
                  <a:pt x="612394" y="140970"/>
                </a:lnTo>
                <a:lnTo>
                  <a:pt x="612394" y="151765"/>
                </a:lnTo>
                <a:lnTo>
                  <a:pt x="613156" y="157988"/>
                </a:lnTo>
                <a:lnTo>
                  <a:pt x="614807" y="166624"/>
                </a:lnTo>
                <a:lnTo>
                  <a:pt x="616585" y="175133"/>
                </a:lnTo>
                <a:lnTo>
                  <a:pt x="617347" y="182372"/>
                </a:lnTo>
                <a:lnTo>
                  <a:pt x="617347" y="188341"/>
                </a:lnTo>
                <a:lnTo>
                  <a:pt x="616699" y="198856"/>
                </a:lnTo>
                <a:lnTo>
                  <a:pt x="587171" y="229412"/>
                </a:lnTo>
                <a:lnTo>
                  <a:pt x="578612" y="229997"/>
                </a:lnTo>
                <a:lnTo>
                  <a:pt x="576707" y="229997"/>
                </a:lnTo>
                <a:lnTo>
                  <a:pt x="576707" y="239522"/>
                </a:lnTo>
                <a:lnTo>
                  <a:pt x="579882" y="239522"/>
                </a:lnTo>
                <a:lnTo>
                  <a:pt x="593712" y="238480"/>
                </a:lnTo>
                <a:lnTo>
                  <a:pt x="630478" y="218706"/>
                </a:lnTo>
                <a:lnTo>
                  <a:pt x="638683" y="186055"/>
                </a:lnTo>
                <a:lnTo>
                  <a:pt x="638683" y="179070"/>
                </a:lnTo>
                <a:lnTo>
                  <a:pt x="637667" y="171196"/>
                </a:lnTo>
                <a:lnTo>
                  <a:pt x="633857" y="153416"/>
                </a:lnTo>
                <a:lnTo>
                  <a:pt x="632841" y="147447"/>
                </a:lnTo>
                <a:lnTo>
                  <a:pt x="632841" y="138684"/>
                </a:lnTo>
                <a:lnTo>
                  <a:pt x="634746" y="133985"/>
                </a:lnTo>
                <a:lnTo>
                  <a:pt x="642747" y="126746"/>
                </a:lnTo>
                <a:lnTo>
                  <a:pt x="648716" y="124714"/>
                </a:lnTo>
                <a:lnTo>
                  <a:pt x="656844" y="124460"/>
                </a:lnTo>
                <a:lnTo>
                  <a:pt x="656844" y="1141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59205" y="2520636"/>
            <a:ext cx="16827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2000" spc="15" dirty="0">
                <a:latin typeface="Cambria Math"/>
                <a:cs typeface="Cambria Math"/>
              </a:rPr>
              <a:t>1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68726" y="2883221"/>
            <a:ext cx="14351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2000" spc="25" dirty="0">
                <a:latin typeface="Cambria Math"/>
                <a:cs typeface="Cambria Math"/>
              </a:rPr>
              <a:t>𝜏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268217" y="2890647"/>
            <a:ext cx="142875" cy="19050"/>
          </a:xfrm>
          <a:custGeom>
            <a:avLst/>
            <a:gdLst/>
            <a:ahLst/>
            <a:cxnLst/>
            <a:rect l="l" t="t" r="r" b="b"/>
            <a:pathLst>
              <a:path w="142875" h="19050">
                <a:moveTo>
                  <a:pt x="142875" y="0"/>
                </a:moveTo>
                <a:lnTo>
                  <a:pt x="0" y="0"/>
                </a:lnTo>
                <a:lnTo>
                  <a:pt x="0" y="19050"/>
                </a:lnTo>
                <a:lnTo>
                  <a:pt x="142875" y="19050"/>
                </a:lnTo>
                <a:lnTo>
                  <a:pt x="1428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27748" y="2711390"/>
            <a:ext cx="256603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546045" algn="l"/>
                <a:tab pos="1328288" algn="l"/>
                <a:tab pos="1986081" algn="l"/>
                <a:tab pos="2424824" algn="l"/>
              </a:tabLst>
            </a:pPr>
            <a:r>
              <a:rPr sz="2000" spc="25" dirty="0">
                <a:latin typeface="Cambria Math"/>
                <a:cs typeface="Cambria Math"/>
              </a:rPr>
              <a:t>𝑦 </a:t>
            </a:r>
            <a:r>
              <a:rPr sz="2000" spc="-65" dirty="0">
                <a:latin typeface="Cambria Math"/>
                <a:cs typeface="Cambria Math"/>
              </a:rPr>
              <a:t> </a:t>
            </a:r>
            <a:r>
              <a:rPr sz="2000" spc="25" dirty="0">
                <a:latin typeface="Cambria Math"/>
                <a:cs typeface="Cambria Math"/>
              </a:rPr>
              <a:t>𝑡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70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ℒ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25" dirty="0">
                <a:latin typeface="Cambria Math"/>
                <a:cs typeface="Cambria Math"/>
              </a:rPr>
              <a:t>𝑌</a:t>
            </a:r>
            <a:r>
              <a:rPr sz="2000" dirty="0">
                <a:latin typeface="Cambria Math"/>
                <a:cs typeface="Cambria Math"/>
              </a:rPr>
              <a:t> </a:t>
            </a:r>
            <a:r>
              <a:rPr sz="2000" spc="-80" dirty="0">
                <a:latin typeface="Cambria Math"/>
                <a:cs typeface="Cambria Math"/>
              </a:rPr>
              <a:t> </a:t>
            </a:r>
            <a:r>
              <a:rPr sz="2000" spc="25" dirty="0">
                <a:latin typeface="Cambria Math"/>
                <a:cs typeface="Cambria Math"/>
              </a:rPr>
              <a:t>𝑠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25" dirty="0">
                <a:latin typeface="Cambria Math"/>
                <a:cs typeface="Cambria Math"/>
              </a:rPr>
              <a:t>𝑒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57906" y="2549209"/>
            <a:ext cx="310515" cy="2487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</a:pPr>
            <a:r>
              <a:rPr sz="2300" spc="-44" baseline="-31481" dirty="0">
                <a:latin typeface="Cambria Math"/>
                <a:cs typeface="Cambria Math"/>
              </a:rPr>
              <a:t>−</a:t>
            </a:r>
            <a:r>
              <a:rPr sz="1500" u="sng" spc="-31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1500" u="sng" spc="12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𝑡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26183" y="2724150"/>
            <a:ext cx="12255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160" dirty="0">
                <a:latin typeface="Cambria Math"/>
                <a:cs typeface="Cambria Math"/>
              </a:rPr>
              <a:t>𝜏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18197" y="3694432"/>
            <a:ext cx="13589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35" dirty="0">
                <a:latin typeface="Cambria Math"/>
                <a:cs typeface="Cambria Math"/>
              </a:rPr>
              <a:t>1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29883" y="3957472"/>
            <a:ext cx="104775" cy="19050"/>
          </a:xfrm>
          <a:custGeom>
            <a:avLst/>
            <a:gdLst/>
            <a:ahLst/>
            <a:cxnLst/>
            <a:rect l="l" t="t" r="r" b="b"/>
            <a:pathLst>
              <a:path w="104775" h="19050">
                <a:moveTo>
                  <a:pt x="104775" y="0"/>
                </a:moveTo>
                <a:lnTo>
                  <a:pt x="0" y="0"/>
                </a:lnTo>
                <a:lnTo>
                  <a:pt x="0" y="19050"/>
                </a:lnTo>
                <a:lnTo>
                  <a:pt x="104775" y="19050"/>
                </a:lnTo>
                <a:lnTo>
                  <a:pt x="1047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88389" y="3617914"/>
            <a:ext cx="303530" cy="2487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</a:pPr>
            <a:r>
              <a:rPr sz="2300" spc="-15" baseline="-31481" dirty="0">
                <a:latin typeface="Cambria Math"/>
                <a:cs typeface="Cambria Math"/>
              </a:rPr>
              <a:t>−</a:t>
            </a:r>
            <a:r>
              <a:rPr sz="1500" u="sng" spc="-33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1200" u="sng" spc="18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𝑡</a:t>
            </a:r>
            <a:endParaRPr sz="1200" dirty="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9262" y="3255709"/>
            <a:ext cx="4442460" cy="84959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599" indent="-343499">
              <a:spcBef>
                <a:spcPts val="125"/>
              </a:spcBef>
              <a:buFont typeface="Arial"/>
              <a:buChar char="•"/>
              <a:tabLst>
                <a:tab pos="380963" algn="l"/>
                <a:tab pos="381599" algn="l"/>
              </a:tabLst>
            </a:pPr>
            <a:r>
              <a:rPr sz="2000" spc="10" dirty="0">
                <a:latin typeface="Cambria Math"/>
                <a:cs typeface="Cambria Math"/>
              </a:rPr>
              <a:t>𝜏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5" dirty="0">
                <a:latin typeface="Calibri"/>
                <a:cs typeface="Calibri"/>
              </a:rPr>
              <a:t>the </a:t>
            </a:r>
            <a:r>
              <a:rPr sz="2000" spc="15" dirty="0">
                <a:latin typeface="Calibri"/>
                <a:cs typeface="Calibri"/>
              </a:rPr>
              <a:t>time </a:t>
            </a:r>
            <a:r>
              <a:rPr sz="2000" spc="5" dirty="0">
                <a:latin typeface="Calibri"/>
                <a:cs typeface="Calibri"/>
              </a:rPr>
              <a:t>constant </a:t>
            </a:r>
            <a:r>
              <a:rPr sz="2000" dirty="0">
                <a:latin typeface="Calibri"/>
                <a:cs typeface="Calibri"/>
              </a:rPr>
              <a:t>of </a:t>
            </a:r>
            <a:r>
              <a:rPr sz="2000" spc="5" dirty="0">
                <a:latin typeface="Calibri"/>
                <a:cs typeface="Calibri"/>
              </a:rPr>
              <a:t>the</a:t>
            </a:r>
            <a:r>
              <a:rPr sz="2000" spc="-215" dirty="0">
                <a:latin typeface="Calibri"/>
                <a:cs typeface="Calibri"/>
              </a:rPr>
              <a:t> </a:t>
            </a:r>
            <a:r>
              <a:rPr sz="2000" spc="10" dirty="0">
                <a:latin typeface="Calibri"/>
                <a:cs typeface="Calibri"/>
              </a:rPr>
              <a:t>system</a:t>
            </a:r>
            <a:endParaRPr sz="2000" dirty="0">
              <a:latin typeface="Calibri"/>
              <a:cs typeface="Calibri"/>
            </a:endParaRPr>
          </a:p>
          <a:p>
            <a:pPr marL="381599" indent="-343499">
              <a:spcBef>
                <a:spcPts val="1735"/>
              </a:spcBef>
              <a:buSzPct val="133333"/>
              <a:buFont typeface="Arial"/>
              <a:buChar char="•"/>
              <a:tabLst>
                <a:tab pos="380963" algn="l"/>
                <a:tab pos="381599" algn="l"/>
                <a:tab pos="819701" algn="l"/>
              </a:tabLst>
            </a:pPr>
            <a:r>
              <a:rPr sz="2300" spc="104" baseline="-38888" dirty="0">
                <a:latin typeface="Cambria Math"/>
                <a:cs typeface="Cambria Math"/>
              </a:rPr>
              <a:t>𝜏</a:t>
            </a:r>
            <a:r>
              <a:rPr sz="2300" spc="157" baseline="-38888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𝑒	</a:t>
            </a:r>
            <a:r>
              <a:rPr spc="150" baseline="11574" dirty="0">
                <a:latin typeface="Cambria Math"/>
                <a:cs typeface="Cambria Math"/>
              </a:rPr>
              <a:t>𝜏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5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transient </a:t>
            </a:r>
            <a:r>
              <a:rPr sz="2000" spc="-5" dirty="0">
                <a:latin typeface="Calibri"/>
                <a:cs typeface="Calibri"/>
              </a:rPr>
              <a:t>term </a:t>
            </a:r>
            <a:r>
              <a:rPr sz="2000" spc="25" dirty="0">
                <a:latin typeface="Cambria Math"/>
                <a:cs typeface="Cambria Math"/>
              </a:rPr>
              <a:t>𝑦</a:t>
            </a:r>
            <a:r>
              <a:rPr sz="2300" spc="37" baseline="-16666" dirty="0">
                <a:latin typeface="Cambria Math"/>
                <a:cs typeface="Cambria Math"/>
              </a:rPr>
              <a:t>𝑡𝑟 </a:t>
            </a:r>
            <a:r>
              <a:rPr sz="2000" spc="10" dirty="0">
                <a:latin typeface="Cambria Math"/>
                <a:cs typeface="Cambria Math"/>
              </a:rPr>
              <a:t>(𝑡)</a:t>
            </a:r>
            <a:r>
              <a:rPr sz="2000" spc="-165" dirty="0">
                <a:latin typeface="Cambria Math"/>
                <a:cs typeface="Cambria Math"/>
              </a:rPr>
              <a:t> </a:t>
            </a:r>
            <a:r>
              <a:rPr sz="2000" spc="-5" dirty="0">
                <a:latin typeface="Calibri"/>
                <a:cs typeface="Calibri"/>
              </a:rPr>
              <a:t>while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433699" y="4223689"/>
            <a:ext cx="280670" cy="238760"/>
          </a:xfrm>
          <a:custGeom>
            <a:avLst/>
            <a:gdLst/>
            <a:ahLst/>
            <a:cxnLst/>
            <a:rect l="l" t="t" r="r" b="b"/>
            <a:pathLst>
              <a:path w="280670" h="238760">
                <a:moveTo>
                  <a:pt x="204724" y="0"/>
                </a:moveTo>
                <a:lnTo>
                  <a:pt x="201295" y="9664"/>
                </a:lnTo>
                <a:lnTo>
                  <a:pt x="215084" y="15651"/>
                </a:lnTo>
                <a:lnTo>
                  <a:pt x="226933" y="23936"/>
                </a:lnTo>
                <a:lnTo>
                  <a:pt x="251023" y="62339"/>
                </a:lnTo>
                <a:lnTo>
                  <a:pt x="258952" y="117919"/>
                </a:lnTo>
                <a:lnTo>
                  <a:pt x="258071" y="138927"/>
                </a:lnTo>
                <a:lnTo>
                  <a:pt x="244855" y="190372"/>
                </a:lnTo>
                <a:lnTo>
                  <a:pt x="215227" y="222534"/>
                </a:lnTo>
                <a:lnTo>
                  <a:pt x="201675" y="228549"/>
                </a:lnTo>
                <a:lnTo>
                  <a:pt x="204724" y="238213"/>
                </a:lnTo>
                <a:lnTo>
                  <a:pt x="250229" y="211171"/>
                </a:lnTo>
                <a:lnTo>
                  <a:pt x="275796" y="161255"/>
                </a:lnTo>
                <a:lnTo>
                  <a:pt x="280670" y="119164"/>
                </a:lnTo>
                <a:lnTo>
                  <a:pt x="279433" y="97330"/>
                </a:lnTo>
                <a:lnTo>
                  <a:pt x="269579" y="58626"/>
                </a:lnTo>
                <a:lnTo>
                  <a:pt x="237093" y="15273"/>
                </a:lnTo>
                <a:lnTo>
                  <a:pt x="221962" y="6237"/>
                </a:lnTo>
                <a:lnTo>
                  <a:pt x="204724" y="0"/>
                </a:lnTo>
                <a:close/>
              </a:path>
              <a:path w="280670" h="238760">
                <a:moveTo>
                  <a:pt x="76073" y="0"/>
                </a:moveTo>
                <a:lnTo>
                  <a:pt x="30567" y="27112"/>
                </a:lnTo>
                <a:lnTo>
                  <a:pt x="4937" y="77150"/>
                </a:lnTo>
                <a:lnTo>
                  <a:pt x="0" y="119164"/>
                </a:lnTo>
                <a:lnTo>
                  <a:pt x="1236" y="141054"/>
                </a:lnTo>
                <a:lnTo>
                  <a:pt x="11090" y="179764"/>
                </a:lnTo>
                <a:lnTo>
                  <a:pt x="43545" y="222970"/>
                </a:lnTo>
                <a:lnTo>
                  <a:pt x="76073" y="238213"/>
                </a:lnTo>
                <a:lnTo>
                  <a:pt x="78993" y="228549"/>
                </a:lnTo>
                <a:lnTo>
                  <a:pt x="65444" y="222534"/>
                </a:lnTo>
                <a:lnTo>
                  <a:pt x="53752" y="214166"/>
                </a:lnTo>
                <a:lnTo>
                  <a:pt x="29753" y="175151"/>
                </a:lnTo>
                <a:lnTo>
                  <a:pt x="21716" y="117919"/>
                </a:lnTo>
                <a:lnTo>
                  <a:pt x="22617" y="97595"/>
                </a:lnTo>
                <a:lnTo>
                  <a:pt x="35940" y="47409"/>
                </a:lnTo>
                <a:lnTo>
                  <a:pt x="65659" y="15651"/>
                </a:lnTo>
                <a:lnTo>
                  <a:pt x="79375" y="9664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80101" y="4152265"/>
            <a:ext cx="346392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796">
              <a:spcBef>
                <a:spcPts val="130"/>
              </a:spcBef>
              <a:tabLst>
                <a:tab pos="3015314" algn="l"/>
              </a:tabLst>
            </a:pPr>
            <a:r>
              <a:rPr sz="2000" spc="5" dirty="0">
                <a:latin typeface="Calibri"/>
                <a:cs typeface="Calibri"/>
              </a:rPr>
              <a:t>the </a:t>
            </a:r>
            <a:r>
              <a:rPr sz="2000" spc="10" dirty="0">
                <a:latin typeface="Calibri"/>
                <a:cs typeface="Calibri"/>
              </a:rPr>
              <a:t>steady </a:t>
            </a:r>
            <a:r>
              <a:rPr sz="2000" spc="15" dirty="0">
                <a:latin typeface="Calibri"/>
                <a:cs typeface="Calibri"/>
              </a:rPr>
              <a:t>state </a:t>
            </a:r>
            <a:r>
              <a:rPr sz="2000" spc="-5" dirty="0">
                <a:latin typeface="Calibri"/>
                <a:cs typeface="Calibri"/>
              </a:rPr>
              <a:t>term</a:t>
            </a:r>
            <a:r>
              <a:rPr sz="2000" spc="-265" dirty="0">
                <a:latin typeface="Calibri"/>
                <a:cs typeface="Calibri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𝑦</a:t>
            </a:r>
            <a:r>
              <a:rPr sz="2300" spc="-37" baseline="-16666" dirty="0">
                <a:latin typeface="Cambria Math"/>
                <a:cs typeface="Cambria Math"/>
              </a:rPr>
              <a:t>𝑠𝑠 </a:t>
            </a:r>
            <a:r>
              <a:rPr sz="2300" spc="300" baseline="-16666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	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85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0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961634" y="3524254"/>
            <a:ext cx="648335" cy="111125"/>
          </a:xfrm>
          <a:custGeom>
            <a:avLst/>
            <a:gdLst/>
            <a:ahLst/>
            <a:cxnLst/>
            <a:rect l="l" t="t" r="r" b="b"/>
            <a:pathLst>
              <a:path w="648334" h="111125">
                <a:moveTo>
                  <a:pt x="610180" y="55371"/>
                </a:moveTo>
                <a:lnTo>
                  <a:pt x="548131" y="91566"/>
                </a:lnTo>
                <a:lnTo>
                  <a:pt x="543687" y="94234"/>
                </a:lnTo>
                <a:lnTo>
                  <a:pt x="542036" y="100075"/>
                </a:lnTo>
                <a:lnTo>
                  <a:pt x="544702" y="104647"/>
                </a:lnTo>
                <a:lnTo>
                  <a:pt x="547370" y="109093"/>
                </a:lnTo>
                <a:lnTo>
                  <a:pt x="553212" y="110616"/>
                </a:lnTo>
                <a:lnTo>
                  <a:pt x="557784" y="108077"/>
                </a:lnTo>
                <a:lnTo>
                  <a:pt x="631762" y="64896"/>
                </a:lnTo>
                <a:lnTo>
                  <a:pt x="629158" y="64896"/>
                </a:lnTo>
                <a:lnTo>
                  <a:pt x="629158" y="63627"/>
                </a:lnTo>
                <a:lnTo>
                  <a:pt x="624331" y="63627"/>
                </a:lnTo>
                <a:lnTo>
                  <a:pt x="610180" y="55371"/>
                </a:lnTo>
                <a:close/>
              </a:path>
              <a:path w="648334" h="111125">
                <a:moveTo>
                  <a:pt x="593851" y="45846"/>
                </a:moveTo>
                <a:lnTo>
                  <a:pt x="0" y="45846"/>
                </a:lnTo>
                <a:lnTo>
                  <a:pt x="0" y="64896"/>
                </a:lnTo>
                <a:lnTo>
                  <a:pt x="593851" y="64896"/>
                </a:lnTo>
                <a:lnTo>
                  <a:pt x="610180" y="55371"/>
                </a:lnTo>
                <a:lnTo>
                  <a:pt x="593851" y="45846"/>
                </a:lnTo>
                <a:close/>
              </a:path>
              <a:path w="648334" h="111125">
                <a:moveTo>
                  <a:pt x="631762" y="45846"/>
                </a:moveTo>
                <a:lnTo>
                  <a:pt x="629158" y="45846"/>
                </a:lnTo>
                <a:lnTo>
                  <a:pt x="629158" y="64896"/>
                </a:lnTo>
                <a:lnTo>
                  <a:pt x="631762" y="64896"/>
                </a:lnTo>
                <a:lnTo>
                  <a:pt x="648080" y="55371"/>
                </a:lnTo>
                <a:lnTo>
                  <a:pt x="631762" y="45846"/>
                </a:lnTo>
                <a:close/>
              </a:path>
              <a:path w="648334" h="111125">
                <a:moveTo>
                  <a:pt x="624331" y="47116"/>
                </a:moveTo>
                <a:lnTo>
                  <a:pt x="610180" y="55371"/>
                </a:lnTo>
                <a:lnTo>
                  <a:pt x="624331" y="63627"/>
                </a:lnTo>
                <a:lnTo>
                  <a:pt x="624331" y="47116"/>
                </a:lnTo>
                <a:close/>
              </a:path>
              <a:path w="648334" h="111125">
                <a:moveTo>
                  <a:pt x="629158" y="47116"/>
                </a:moveTo>
                <a:lnTo>
                  <a:pt x="624331" y="47116"/>
                </a:lnTo>
                <a:lnTo>
                  <a:pt x="624331" y="63627"/>
                </a:lnTo>
                <a:lnTo>
                  <a:pt x="629158" y="63627"/>
                </a:lnTo>
                <a:lnTo>
                  <a:pt x="629158" y="47116"/>
                </a:lnTo>
                <a:close/>
              </a:path>
              <a:path w="648334" h="111125">
                <a:moveTo>
                  <a:pt x="553212" y="0"/>
                </a:moveTo>
                <a:lnTo>
                  <a:pt x="547370" y="1524"/>
                </a:lnTo>
                <a:lnTo>
                  <a:pt x="542036" y="10668"/>
                </a:lnTo>
                <a:lnTo>
                  <a:pt x="543687" y="16509"/>
                </a:lnTo>
                <a:lnTo>
                  <a:pt x="548131" y="19177"/>
                </a:lnTo>
                <a:lnTo>
                  <a:pt x="610180" y="55371"/>
                </a:lnTo>
                <a:lnTo>
                  <a:pt x="624331" y="47116"/>
                </a:lnTo>
                <a:lnTo>
                  <a:pt x="629158" y="47116"/>
                </a:lnTo>
                <a:lnTo>
                  <a:pt x="629158" y="45846"/>
                </a:lnTo>
                <a:lnTo>
                  <a:pt x="631762" y="45846"/>
                </a:lnTo>
                <a:lnTo>
                  <a:pt x="5532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4953000" y="666750"/>
            <a:ext cx="4035933" cy="2971800"/>
            <a:chOff x="5388483" y="1105153"/>
            <a:chExt cx="3600450" cy="2215515"/>
          </a:xfrm>
        </p:grpSpPr>
        <p:sp>
          <p:nvSpPr>
            <p:cNvPr id="30" name="object 30"/>
            <p:cNvSpPr/>
            <p:nvPr/>
          </p:nvSpPr>
          <p:spPr>
            <a:xfrm>
              <a:off x="5388483" y="1105153"/>
              <a:ext cx="3599941" cy="22153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423789" y="1240662"/>
              <a:ext cx="111125" cy="1944370"/>
            </a:xfrm>
            <a:custGeom>
              <a:avLst/>
              <a:gdLst/>
              <a:ahLst/>
              <a:cxnLst/>
              <a:rect l="l" t="t" r="r" b="b"/>
              <a:pathLst>
                <a:path w="111125" h="1944370">
                  <a:moveTo>
                    <a:pt x="55245" y="37900"/>
                  </a:moveTo>
                  <a:lnTo>
                    <a:pt x="45720" y="54229"/>
                  </a:lnTo>
                  <a:lnTo>
                    <a:pt x="45720" y="1944243"/>
                  </a:lnTo>
                  <a:lnTo>
                    <a:pt x="64770" y="1944243"/>
                  </a:lnTo>
                  <a:lnTo>
                    <a:pt x="64770" y="54229"/>
                  </a:lnTo>
                  <a:lnTo>
                    <a:pt x="55245" y="37900"/>
                  </a:lnTo>
                  <a:close/>
                </a:path>
                <a:path w="111125" h="1944370">
                  <a:moveTo>
                    <a:pt x="55245" y="0"/>
                  </a:moveTo>
                  <a:lnTo>
                    <a:pt x="2539" y="90297"/>
                  </a:lnTo>
                  <a:lnTo>
                    <a:pt x="0" y="94869"/>
                  </a:lnTo>
                  <a:lnTo>
                    <a:pt x="1524" y="100711"/>
                  </a:lnTo>
                  <a:lnTo>
                    <a:pt x="5969" y="103377"/>
                  </a:lnTo>
                  <a:lnTo>
                    <a:pt x="10540" y="106045"/>
                  </a:lnTo>
                  <a:lnTo>
                    <a:pt x="16383" y="104521"/>
                  </a:lnTo>
                  <a:lnTo>
                    <a:pt x="45719" y="54229"/>
                  </a:lnTo>
                  <a:lnTo>
                    <a:pt x="45720" y="18923"/>
                  </a:lnTo>
                  <a:lnTo>
                    <a:pt x="66290" y="18923"/>
                  </a:lnTo>
                  <a:lnTo>
                    <a:pt x="55245" y="0"/>
                  </a:lnTo>
                  <a:close/>
                </a:path>
                <a:path w="111125" h="1944370">
                  <a:moveTo>
                    <a:pt x="66290" y="18923"/>
                  </a:moveTo>
                  <a:lnTo>
                    <a:pt x="64770" y="18923"/>
                  </a:lnTo>
                  <a:lnTo>
                    <a:pt x="64770" y="54229"/>
                  </a:lnTo>
                  <a:lnTo>
                    <a:pt x="94107" y="104521"/>
                  </a:lnTo>
                  <a:lnTo>
                    <a:pt x="99949" y="106045"/>
                  </a:lnTo>
                  <a:lnTo>
                    <a:pt x="109093" y="100711"/>
                  </a:lnTo>
                  <a:lnTo>
                    <a:pt x="110616" y="94869"/>
                  </a:lnTo>
                  <a:lnTo>
                    <a:pt x="66290" y="18923"/>
                  </a:lnTo>
                  <a:close/>
                </a:path>
                <a:path w="111125" h="1944370">
                  <a:moveTo>
                    <a:pt x="64770" y="18923"/>
                  </a:moveTo>
                  <a:lnTo>
                    <a:pt x="45720" y="18923"/>
                  </a:lnTo>
                  <a:lnTo>
                    <a:pt x="45720" y="54229"/>
                  </a:lnTo>
                  <a:lnTo>
                    <a:pt x="55245" y="37900"/>
                  </a:lnTo>
                  <a:lnTo>
                    <a:pt x="46989" y="23749"/>
                  </a:lnTo>
                  <a:lnTo>
                    <a:pt x="64770" y="23749"/>
                  </a:lnTo>
                  <a:lnTo>
                    <a:pt x="64770" y="18923"/>
                  </a:lnTo>
                  <a:close/>
                </a:path>
                <a:path w="111125" h="1944370">
                  <a:moveTo>
                    <a:pt x="64770" y="23749"/>
                  </a:moveTo>
                  <a:lnTo>
                    <a:pt x="63500" y="23749"/>
                  </a:lnTo>
                  <a:lnTo>
                    <a:pt x="55245" y="37900"/>
                  </a:lnTo>
                  <a:lnTo>
                    <a:pt x="64770" y="54229"/>
                  </a:lnTo>
                  <a:lnTo>
                    <a:pt x="64770" y="23749"/>
                  </a:lnTo>
                  <a:close/>
                </a:path>
                <a:path w="111125" h="1944370">
                  <a:moveTo>
                    <a:pt x="63500" y="23749"/>
                  </a:moveTo>
                  <a:lnTo>
                    <a:pt x="46989" y="23749"/>
                  </a:lnTo>
                  <a:lnTo>
                    <a:pt x="55245" y="37900"/>
                  </a:lnTo>
                  <a:lnTo>
                    <a:pt x="63500" y="2374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/>
          <p:nvPr/>
        </p:nvSpPr>
        <p:spPr>
          <a:xfrm>
            <a:off x="5896487" y="3857882"/>
            <a:ext cx="245237" cy="2117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755644" y="3329621"/>
            <a:ext cx="3086735" cy="765583"/>
          </a:xfrm>
          <a:prstGeom prst="rect">
            <a:avLst/>
          </a:prstGeom>
        </p:spPr>
        <p:txBody>
          <a:bodyPr vert="horz" wrap="square" lIns="0" tIns="107939" rIns="0" bIns="0" rtlCol="0">
            <a:spAutoFit/>
          </a:bodyPr>
          <a:lstStyle/>
          <a:p>
            <a:pPr marR="5080" algn="r">
              <a:spcBef>
                <a:spcPts val="850"/>
              </a:spcBef>
            </a:pPr>
            <a:r>
              <a:rPr spc="5" dirty="0">
                <a:latin typeface="Cambria Math"/>
                <a:cs typeface="Cambria Math"/>
              </a:rPr>
              <a:t>𝑡</a:t>
            </a:r>
            <a:endParaRPr dirty="0">
              <a:latin typeface="Cambria Math"/>
              <a:cs typeface="Cambria Math"/>
            </a:endParaRPr>
          </a:p>
          <a:p>
            <a:pPr marR="12065" algn="r">
              <a:spcBef>
                <a:spcPts val="750"/>
              </a:spcBef>
              <a:tabLst>
                <a:tab pos="447631" algn="l"/>
              </a:tabLst>
            </a:pPr>
            <a:r>
              <a:rPr dirty="0">
                <a:solidFill>
                  <a:srgbClr val="FF0000"/>
                </a:solidFill>
                <a:latin typeface="Cambria Math"/>
                <a:cs typeface="Cambria Math"/>
              </a:rPr>
              <a:t>𝑟  𝑡	</a:t>
            </a:r>
            <a:r>
              <a:rPr spc="20" dirty="0">
                <a:latin typeface="Calibri"/>
                <a:cs typeface="Calibri"/>
              </a:rPr>
              <a:t>and </a:t>
            </a:r>
            <a:r>
              <a:rPr spc="20" dirty="0">
                <a:latin typeface="Cambria Math"/>
                <a:cs typeface="Cambria Math"/>
              </a:rPr>
              <a:t>𝑦(𝑡) </a:t>
            </a:r>
            <a:r>
              <a:rPr dirty="0">
                <a:latin typeface="Calibri"/>
                <a:cs typeface="Calibri"/>
              </a:rPr>
              <a:t>when </a:t>
            </a:r>
            <a:r>
              <a:rPr dirty="0">
                <a:solidFill>
                  <a:srgbClr val="548ED4"/>
                </a:solidFill>
                <a:latin typeface="Cambria Math"/>
                <a:cs typeface="Cambria Math"/>
              </a:rPr>
              <a:t>𝜏 = </a:t>
            </a:r>
            <a:r>
              <a:rPr spc="-15" dirty="0">
                <a:solidFill>
                  <a:srgbClr val="548ED4"/>
                </a:solidFill>
                <a:latin typeface="Cambria Math"/>
                <a:cs typeface="Cambria Math"/>
              </a:rPr>
              <a:t>1</a:t>
            </a:r>
            <a:r>
              <a:rPr spc="-15" dirty="0">
                <a:latin typeface="Cambria Math"/>
                <a:cs typeface="Cambria Math"/>
              </a:rPr>
              <a:t>, </a:t>
            </a:r>
            <a:r>
              <a:rPr dirty="0">
                <a:latin typeface="Cambria Math"/>
                <a:cs typeface="Cambria Math"/>
              </a:rPr>
              <a:t>𝜏  =</a:t>
            </a:r>
            <a:r>
              <a:rPr spc="-85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2</a:t>
            </a:r>
          </a:p>
        </p:txBody>
      </p:sp>
      <p:sp>
        <p:nvSpPr>
          <p:cNvPr id="34" name="object 34"/>
          <p:cNvSpPr/>
          <p:nvPr/>
        </p:nvSpPr>
        <p:spPr>
          <a:xfrm>
            <a:off x="4648200" y="2343150"/>
            <a:ext cx="111125" cy="873760"/>
          </a:xfrm>
          <a:custGeom>
            <a:avLst/>
            <a:gdLst/>
            <a:ahLst/>
            <a:cxnLst/>
            <a:rect l="l" t="t" r="r" b="b"/>
            <a:pathLst>
              <a:path w="111125" h="873760">
                <a:moveTo>
                  <a:pt x="55308" y="37664"/>
                </a:moveTo>
                <a:lnTo>
                  <a:pt x="45847" y="53884"/>
                </a:lnTo>
                <a:lnTo>
                  <a:pt x="45847" y="873506"/>
                </a:lnTo>
                <a:lnTo>
                  <a:pt x="64897" y="873506"/>
                </a:lnTo>
                <a:lnTo>
                  <a:pt x="64770" y="53884"/>
                </a:lnTo>
                <a:lnTo>
                  <a:pt x="55308" y="37664"/>
                </a:lnTo>
                <a:close/>
              </a:path>
              <a:path w="111125" h="873760">
                <a:moveTo>
                  <a:pt x="55372" y="0"/>
                </a:moveTo>
                <a:lnTo>
                  <a:pt x="0" y="94868"/>
                </a:lnTo>
                <a:lnTo>
                  <a:pt x="1524" y="100583"/>
                </a:lnTo>
                <a:lnTo>
                  <a:pt x="10668" y="105918"/>
                </a:lnTo>
                <a:lnTo>
                  <a:pt x="16383" y="104393"/>
                </a:lnTo>
                <a:lnTo>
                  <a:pt x="45720" y="54101"/>
                </a:lnTo>
                <a:lnTo>
                  <a:pt x="45847" y="18923"/>
                </a:lnTo>
                <a:lnTo>
                  <a:pt x="66391" y="18923"/>
                </a:lnTo>
                <a:lnTo>
                  <a:pt x="55372" y="0"/>
                </a:lnTo>
                <a:close/>
              </a:path>
              <a:path w="111125" h="873760">
                <a:moveTo>
                  <a:pt x="66391" y="18923"/>
                </a:moveTo>
                <a:lnTo>
                  <a:pt x="64897" y="18923"/>
                </a:lnTo>
                <a:lnTo>
                  <a:pt x="64897" y="54101"/>
                </a:lnTo>
                <a:lnTo>
                  <a:pt x="94234" y="104393"/>
                </a:lnTo>
                <a:lnTo>
                  <a:pt x="100075" y="105918"/>
                </a:lnTo>
                <a:lnTo>
                  <a:pt x="104521" y="103250"/>
                </a:lnTo>
                <a:lnTo>
                  <a:pt x="109093" y="100583"/>
                </a:lnTo>
                <a:lnTo>
                  <a:pt x="110617" y="94868"/>
                </a:lnTo>
                <a:lnTo>
                  <a:pt x="66391" y="18923"/>
                </a:lnTo>
                <a:close/>
              </a:path>
              <a:path w="111125" h="873760">
                <a:moveTo>
                  <a:pt x="64897" y="23622"/>
                </a:moveTo>
                <a:lnTo>
                  <a:pt x="63500" y="23622"/>
                </a:lnTo>
                <a:lnTo>
                  <a:pt x="55308" y="37664"/>
                </a:lnTo>
                <a:lnTo>
                  <a:pt x="64897" y="54101"/>
                </a:lnTo>
                <a:lnTo>
                  <a:pt x="64897" y="23622"/>
                </a:lnTo>
                <a:close/>
              </a:path>
              <a:path w="111125" h="873760">
                <a:moveTo>
                  <a:pt x="64897" y="18923"/>
                </a:moveTo>
                <a:lnTo>
                  <a:pt x="45847" y="18923"/>
                </a:lnTo>
                <a:lnTo>
                  <a:pt x="45847" y="53884"/>
                </a:lnTo>
                <a:lnTo>
                  <a:pt x="55308" y="37664"/>
                </a:lnTo>
                <a:lnTo>
                  <a:pt x="47117" y="23622"/>
                </a:lnTo>
                <a:lnTo>
                  <a:pt x="64897" y="23622"/>
                </a:lnTo>
                <a:lnTo>
                  <a:pt x="64897" y="18923"/>
                </a:lnTo>
                <a:close/>
              </a:path>
              <a:path w="111125" h="873760">
                <a:moveTo>
                  <a:pt x="63500" y="23622"/>
                </a:moveTo>
                <a:lnTo>
                  <a:pt x="47117" y="23622"/>
                </a:lnTo>
                <a:lnTo>
                  <a:pt x="55308" y="37664"/>
                </a:lnTo>
                <a:lnTo>
                  <a:pt x="63500" y="236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72000" y="1844805"/>
            <a:ext cx="211708" cy="2452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572000" y="1276350"/>
            <a:ext cx="243656" cy="9321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>
                <a:latin typeface="Cambria Math"/>
                <a:cs typeface="Cambria Math"/>
              </a:rPr>
              <a:t>𝑟 𝑡 ,</a:t>
            </a:r>
            <a:r>
              <a:rPr spc="-185" dirty="0">
                <a:latin typeface="Cambria Math"/>
                <a:cs typeface="Cambria Math"/>
              </a:rPr>
              <a:t> </a:t>
            </a:r>
            <a:r>
              <a:rPr spc="20" dirty="0">
                <a:latin typeface="Cambria Math"/>
                <a:cs typeface="Cambria Math"/>
              </a:rPr>
              <a:t>𝑦(𝑡)</a:t>
            </a:r>
            <a:endParaRPr dirty="0">
              <a:latin typeface="Cambria Math"/>
              <a:cs typeface="Cambria 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1207" y="153987"/>
            <a:ext cx="657161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spcBef>
                <a:spcPts val="105"/>
              </a:spcBef>
            </a:pPr>
            <a:r>
              <a:rPr sz="2800" spc="-20" dirty="0">
                <a:solidFill>
                  <a:srgbClr val="FF0000"/>
                </a:solidFill>
              </a:rPr>
              <a:t>Step </a:t>
            </a:r>
            <a:r>
              <a:rPr sz="2800" spc="-15" dirty="0">
                <a:solidFill>
                  <a:srgbClr val="FF0000"/>
                </a:solidFill>
              </a:rPr>
              <a:t>Response of </a:t>
            </a:r>
            <a:r>
              <a:rPr sz="2800" spc="5" dirty="0">
                <a:solidFill>
                  <a:srgbClr val="FF0000"/>
                </a:solidFill>
              </a:rPr>
              <a:t>1</a:t>
            </a:r>
            <a:r>
              <a:rPr sz="2800" spc="7" baseline="24305" dirty="0">
                <a:solidFill>
                  <a:srgbClr val="FF0000"/>
                </a:solidFill>
              </a:rPr>
              <a:t>st </a:t>
            </a:r>
            <a:r>
              <a:rPr sz="2800" spc="-15" dirty="0">
                <a:solidFill>
                  <a:srgbClr val="FF0000"/>
                </a:solidFill>
              </a:rPr>
              <a:t>Order</a:t>
            </a:r>
            <a:r>
              <a:rPr sz="2800" spc="-315" dirty="0">
                <a:solidFill>
                  <a:srgbClr val="FF0000"/>
                </a:solidFill>
              </a:rPr>
              <a:t> </a:t>
            </a:r>
            <a:r>
              <a:rPr sz="2800" spc="-30" dirty="0">
                <a:solidFill>
                  <a:srgbClr val="FF0000"/>
                </a:solidFill>
              </a:rPr>
              <a:t>Systems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6152"/>
            <a:ext cx="2133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/>
            <a:fld id="{81D60167-4931-47E6-BA6A-407CBD079E47}" type="slidenum">
              <a:rPr dirty="0"/>
              <a:pPr marL="38096"/>
              <a:t>18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060959" y="1141732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4" h="238759">
                <a:moveTo>
                  <a:pt x="214249" y="0"/>
                </a:moveTo>
                <a:lnTo>
                  <a:pt x="210819" y="9779"/>
                </a:lnTo>
                <a:lnTo>
                  <a:pt x="224609" y="15708"/>
                </a:lnTo>
                <a:lnTo>
                  <a:pt x="236458" y="23971"/>
                </a:lnTo>
                <a:lnTo>
                  <a:pt x="260548" y="62404"/>
                </a:lnTo>
                <a:lnTo>
                  <a:pt x="268477" y="117983"/>
                </a:lnTo>
                <a:lnTo>
                  <a:pt x="267596" y="139009"/>
                </a:lnTo>
                <a:lnTo>
                  <a:pt x="254381" y="190373"/>
                </a:lnTo>
                <a:lnTo>
                  <a:pt x="224752" y="222573"/>
                </a:lnTo>
                <a:lnTo>
                  <a:pt x="211200" y="228600"/>
                </a:lnTo>
                <a:lnTo>
                  <a:pt x="214249" y="238252"/>
                </a:lnTo>
                <a:lnTo>
                  <a:pt x="259754" y="211195"/>
                </a:lnTo>
                <a:lnTo>
                  <a:pt x="285321" y="161305"/>
                </a:lnTo>
                <a:lnTo>
                  <a:pt x="290194" y="119253"/>
                </a:lnTo>
                <a:lnTo>
                  <a:pt x="288958" y="97414"/>
                </a:lnTo>
                <a:lnTo>
                  <a:pt x="279104" y="58691"/>
                </a:lnTo>
                <a:lnTo>
                  <a:pt x="246618" y="15319"/>
                </a:lnTo>
                <a:lnTo>
                  <a:pt x="231487" y="6260"/>
                </a:lnTo>
                <a:lnTo>
                  <a:pt x="214249" y="0"/>
                </a:lnTo>
                <a:close/>
              </a:path>
              <a:path w="290194" h="238759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3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92" y="222996"/>
                </a:lnTo>
                <a:lnTo>
                  <a:pt x="76073" y="238252"/>
                </a:lnTo>
                <a:lnTo>
                  <a:pt x="78993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73" y="175204"/>
                </a:lnTo>
                <a:lnTo>
                  <a:pt x="21843" y="117983"/>
                </a:lnTo>
                <a:lnTo>
                  <a:pt x="22725" y="97647"/>
                </a:lnTo>
                <a:lnTo>
                  <a:pt x="35941" y="47498"/>
                </a:lnTo>
                <a:lnTo>
                  <a:pt x="65659" y="15708"/>
                </a:lnTo>
                <a:lnTo>
                  <a:pt x="79375" y="9779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8353" y="1064513"/>
            <a:ext cx="185801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  <a:tabLst>
                <a:tab pos="1652106" algn="l"/>
              </a:tabLst>
            </a:pPr>
            <a:r>
              <a:rPr sz="2000" spc="-15" dirty="0">
                <a:latin typeface="Calibri"/>
                <a:cs typeface="Calibri"/>
              </a:rPr>
              <a:t>U</a:t>
            </a:r>
            <a:r>
              <a:rPr sz="2000" spc="-5" dirty="0">
                <a:latin typeface="Calibri"/>
                <a:cs typeface="Calibri"/>
              </a:rPr>
              <a:t>ni</a:t>
            </a:r>
            <a:r>
              <a:rPr sz="2000" spc="10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40" dirty="0">
                <a:latin typeface="Calibri"/>
                <a:cs typeface="Calibri"/>
              </a:rPr>
              <a:t>s</a:t>
            </a:r>
            <a:r>
              <a:rPr sz="2000" spc="10" dirty="0">
                <a:latin typeface="Calibri"/>
                <a:cs typeface="Calibri"/>
              </a:rPr>
              <a:t>t</a:t>
            </a:r>
            <a:r>
              <a:rPr sz="2000" spc="-3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spc="5" dirty="0">
                <a:latin typeface="Calibri"/>
                <a:cs typeface="Calibri"/>
              </a:rPr>
              <a:t>: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30" dirty="0">
                <a:latin typeface="Cambria Math"/>
                <a:cs typeface="Cambria Math"/>
              </a:rPr>
              <a:t>𝑅</a:t>
            </a:r>
            <a:r>
              <a:rPr sz="2000" dirty="0">
                <a:latin typeface="Cambria Math"/>
                <a:cs typeface="Cambria Math"/>
              </a:rPr>
              <a:t>  </a:t>
            </a:r>
            <a:r>
              <a:rPr sz="2000" spc="30" dirty="0">
                <a:latin typeface="Cambria Math"/>
                <a:cs typeface="Cambria Math"/>
              </a:rPr>
              <a:t>𝑠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20" dirty="0">
                <a:latin typeface="Cambria Math"/>
                <a:cs typeface="Cambria Math"/>
              </a:rPr>
              <a:t>=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85796" y="978853"/>
            <a:ext cx="13589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35" dirty="0">
                <a:latin typeface="Cambria Math"/>
                <a:cs typeface="Cambria Math"/>
              </a:rPr>
              <a:t>1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85795" y="1265239"/>
            <a:ext cx="11811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70" dirty="0">
                <a:latin typeface="Cambria Math"/>
                <a:cs typeface="Cambria Math"/>
              </a:rPr>
              <a:t>𝑠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95576" y="1247013"/>
            <a:ext cx="104775" cy="19050"/>
          </a:xfrm>
          <a:custGeom>
            <a:avLst/>
            <a:gdLst/>
            <a:ahLst/>
            <a:cxnLst/>
            <a:rect l="l" t="t" r="r" b="b"/>
            <a:pathLst>
              <a:path w="104775" h="19050">
                <a:moveTo>
                  <a:pt x="104775" y="0"/>
                </a:moveTo>
                <a:lnTo>
                  <a:pt x="0" y="0"/>
                </a:lnTo>
                <a:lnTo>
                  <a:pt x="0" y="19050"/>
                </a:lnTo>
                <a:lnTo>
                  <a:pt x="104775" y="19050"/>
                </a:lnTo>
                <a:lnTo>
                  <a:pt x="1047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2323" y="1818004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4" h="238760">
                <a:moveTo>
                  <a:pt x="214147" y="0"/>
                </a:moveTo>
                <a:lnTo>
                  <a:pt x="210756" y="9779"/>
                </a:lnTo>
                <a:lnTo>
                  <a:pt x="224545" y="15708"/>
                </a:lnTo>
                <a:lnTo>
                  <a:pt x="236394" y="23971"/>
                </a:lnTo>
                <a:lnTo>
                  <a:pt x="260484" y="62404"/>
                </a:lnTo>
                <a:lnTo>
                  <a:pt x="268414" y="117983"/>
                </a:lnTo>
                <a:lnTo>
                  <a:pt x="267533" y="139009"/>
                </a:lnTo>
                <a:lnTo>
                  <a:pt x="254317" y="190373"/>
                </a:lnTo>
                <a:lnTo>
                  <a:pt x="224704" y="222573"/>
                </a:lnTo>
                <a:lnTo>
                  <a:pt x="211137" y="228600"/>
                </a:lnTo>
                <a:lnTo>
                  <a:pt x="214147" y="238252"/>
                </a:lnTo>
                <a:lnTo>
                  <a:pt x="259690" y="211195"/>
                </a:lnTo>
                <a:lnTo>
                  <a:pt x="285257" y="161305"/>
                </a:lnTo>
                <a:lnTo>
                  <a:pt x="290131" y="119253"/>
                </a:lnTo>
                <a:lnTo>
                  <a:pt x="288895" y="97414"/>
                </a:lnTo>
                <a:lnTo>
                  <a:pt x="279040" y="58691"/>
                </a:lnTo>
                <a:lnTo>
                  <a:pt x="246549" y="15319"/>
                </a:lnTo>
                <a:lnTo>
                  <a:pt x="231407" y="6260"/>
                </a:lnTo>
                <a:lnTo>
                  <a:pt x="214147" y="0"/>
                </a:lnTo>
                <a:close/>
              </a:path>
              <a:path w="290194" h="238760">
                <a:moveTo>
                  <a:pt x="75971" y="0"/>
                </a:moveTo>
                <a:lnTo>
                  <a:pt x="30538" y="27164"/>
                </a:lnTo>
                <a:lnTo>
                  <a:pt x="4908" y="77231"/>
                </a:lnTo>
                <a:lnTo>
                  <a:pt x="0" y="119253"/>
                </a:lnTo>
                <a:lnTo>
                  <a:pt x="1223" y="141106"/>
                </a:lnTo>
                <a:lnTo>
                  <a:pt x="11015" y="179814"/>
                </a:lnTo>
                <a:lnTo>
                  <a:pt x="43472" y="222996"/>
                </a:lnTo>
                <a:lnTo>
                  <a:pt x="75971" y="238252"/>
                </a:lnTo>
                <a:lnTo>
                  <a:pt x="78981" y="228600"/>
                </a:lnTo>
                <a:lnTo>
                  <a:pt x="65405" y="222573"/>
                </a:lnTo>
                <a:lnTo>
                  <a:pt x="53690" y="214201"/>
                </a:lnTo>
                <a:lnTo>
                  <a:pt x="29662" y="175204"/>
                </a:lnTo>
                <a:lnTo>
                  <a:pt x="21717" y="117983"/>
                </a:lnTo>
                <a:lnTo>
                  <a:pt x="22600" y="97647"/>
                </a:lnTo>
                <a:lnTo>
                  <a:pt x="35839" y="47498"/>
                </a:lnTo>
                <a:lnTo>
                  <a:pt x="65619" y="15708"/>
                </a:lnTo>
                <a:lnTo>
                  <a:pt x="79362" y="9779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35981" y="1742185"/>
            <a:ext cx="41211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000" spc="15" dirty="0">
                <a:latin typeface="Cambria Math"/>
                <a:cs typeface="Cambria Math"/>
              </a:rPr>
              <a:t>𝑌</a:t>
            </a:r>
            <a:r>
              <a:rPr sz="2000" spc="35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𝑠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33550" y="1923288"/>
            <a:ext cx="685800" cy="19050"/>
          </a:xfrm>
          <a:custGeom>
            <a:avLst/>
            <a:gdLst/>
            <a:ahLst/>
            <a:cxnLst/>
            <a:rect l="l" t="t" r="r" b="b"/>
            <a:pathLst>
              <a:path w="685800" h="19050">
                <a:moveTo>
                  <a:pt x="685800" y="0"/>
                </a:moveTo>
                <a:lnTo>
                  <a:pt x="0" y="0"/>
                </a:lnTo>
                <a:lnTo>
                  <a:pt x="0" y="19050"/>
                </a:lnTo>
                <a:lnTo>
                  <a:pt x="685800" y="19050"/>
                </a:lnTo>
                <a:lnTo>
                  <a:pt x="685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51509" y="1818004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4" h="238760">
                <a:moveTo>
                  <a:pt x="214249" y="0"/>
                </a:moveTo>
                <a:lnTo>
                  <a:pt x="210819" y="9779"/>
                </a:lnTo>
                <a:lnTo>
                  <a:pt x="224609" y="15708"/>
                </a:lnTo>
                <a:lnTo>
                  <a:pt x="236458" y="23971"/>
                </a:lnTo>
                <a:lnTo>
                  <a:pt x="260548" y="62404"/>
                </a:lnTo>
                <a:lnTo>
                  <a:pt x="268477" y="117983"/>
                </a:lnTo>
                <a:lnTo>
                  <a:pt x="267596" y="139009"/>
                </a:lnTo>
                <a:lnTo>
                  <a:pt x="254381" y="190373"/>
                </a:lnTo>
                <a:lnTo>
                  <a:pt x="224752" y="222573"/>
                </a:lnTo>
                <a:lnTo>
                  <a:pt x="211200" y="228600"/>
                </a:lnTo>
                <a:lnTo>
                  <a:pt x="214249" y="238252"/>
                </a:lnTo>
                <a:lnTo>
                  <a:pt x="259754" y="211195"/>
                </a:lnTo>
                <a:lnTo>
                  <a:pt x="285321" y="161305"/>
                </a:lnTo>
                <a:lnTo>
                  <a:pt x="290194" y="119253"/>
                </a:lnTo>
                <a:lnTo>
                  <a:pt x="288958" y="97414"/>
                </a:lnTo>
                <a:lnTo>
                  <a:pt x="279104" y="58691"/>
                </a:lnTo>
                <a:lnTo>
                  <a:pt x="246618" y="15319"/>
                </a:lnTo>
                <a:lnTo>
                  <a:pt x="231487" y="6260"/>
                </a:lnTo>
                <a:lnTo>
                  <a:pt x="214249" y="0"/>
                </a:lnTo>
                <a:close/>
              </a:path>
              <a:path w="290194" h="238760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3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92" y="222996"/>
                </a:lnTo>
                <a:lnTo>
                  <a:pt x="76073" y="238252"/>
                </a:lnTo>
                <a:lnTo>
                  <a:pt x="78993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73" y="175204"/>
                </a:lnTo>
                <a:lnTo>
                  <a:pt x="21843" y="117983"/>
                </a:lnTo>
                <a:lnTo>
                  <a:pt x="22725" y="97647"/>
                </a:lnTo>
                <a:lnTo>
                  <a:pt x="35941" y="47498"/>
                </a:lnTo>
                <a:lnTo>
                  <a:pt x="65659" y="15708"/>
                </a:lnTo>
                <a:lnTo>
                  <a:pt x="79375" y="9779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994025" y="1498094"/>
            <a:ext cx="1356360" cy="762382"/>
          </a:xfrm>
          <a:prstGeom prst="rect">
            <a:avLst/>
          </a:prstGeom>
        </p:spPr>
        <p:txBody>
          <a:bodyPr vert="horz" wrap="square" lIns="0" tIns="69209" rIns="0" bIns="0" rtlCol="0">
            <a:spAutoFit/>
          </a:bodyPr>
          <a:lstStyle/>
          <a:p>
            <a:pPr marL="255245" algn="ctr">
              <a:spcBef>
                <a:spcPts val="545"/>
              </a:spcBef>
            </a:pPr>
            <a:r>
              <a:rPr sz="2000" spc="15" dirty="0">
                <a:latin typeface="Cambria Math"/>
                <a:cs typeface="Cambria Math"/>
              </a:rPr>
              <a:t>1</a:t>
            </a:r>
            <a:endParaRPr sz="2000" dirty="0">
              <a:latin typeface="Cambria Math"/>
              <a:cs typeface="Cambria Math"/>
            </a:endParaRPr>
          </a:p>
          <a:p>
            <a:pPr marL="38096">
              <a:spcBef>
                <a:spcPts val="455"/>
              </a:spcBef>
            </a:pPr>
            <a:r>
              <a:rPr sz="3000" spc="30" baseline="37500" dirty="0">
                <a:latin typeface="Cambria Math"/>
                <a:cs typeface="Cambria Math"/>
              </a:rPr>
              <a:t>= </a:t>
            </a:r>
            <a:r>
              <a:rPr sz="2000" spc="10" dirty="0">
                <a:latin typeface="Cambria Math"/>
                <a:cs typeface="Cambria Math"/>
              </a:rPr>
              <a:t>𝑠(𝜏𝑠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3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1)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86127" y="1923288"/>
            <a:ext cx="1019175" cy="19050"/>
          </a:xfrm>
          <a:custGeom>
            <a:avLst/>
            <a:gdLst/>
            <a:ahLst/>
            <a:cxnLst/>
            <a:rect l="l" t="t" r="r" b="b"/>
            <a:pathLst>
              <a:path w="1019175" h="19050">
                <a:moveTo>
                  <a:pt x="1019175" y="0"/>
                </a:moveTo>
                <a:lnTo>
                  <a:pt x="0" y="0"/>
                </a:lnTo>
                <a:lnTo>
                  <a:pt x="0" y="19050"/>
                </a:lnTo>
                <a:lnTo>
                  <a:pt x="1019175" y="19050"/>
                </a:lnTo>
                <a:lnTo>
                  <a:pt x="10191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28827" y="2666238"/>
            <a:ext cx="142875" cy="19050"/>
          </a:xfrm>
          <a:custGeom>
            <a:avLst/>
            <a:gdLst/>
            <a:ahLst/>
            <a:cxnLst/>
            <a:rect l="l" t="t" r="r" b="b"/>
            <a:pathLst>
              <a:path w="142875" h="19050">
                <a:moveTo>
                  <a:pt x="142875" y="0"/>
                </a:moveTo>
                <a:lnTo>
                  <a:pt x="0" y="0"/>
                </a:lnTo>
                <a:lnTo>
                  <a:pt x="0" y="19050"/>
                </a:lnTo>
                <a:lnTo>
                  <a:pt x="142875" y="19050"/>
                </a:lnTo>
                <a:lnTo>
                  <a:pt x="1428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60428" y="1498096"/>
            <a:ext cx="1546225" cy="1134279"/>
          </a:xfrm>
          <a:prstGeom prst="rect">
            <a:avLst/>
          </a:prstGeom>
        </p:spPr>
        <p:txBody>
          <a:bodyPr vert="horz" wrap="square" lIns="0" tIns="69209" rIns="0" bIns="0" rtlCol="0">
            <a:spAutoFit/>
          </a:bodyPr>
          <a:lstStyle/>
          <a:p>
            <a:pPr marL="641921">
              <a:spcBef>
                <a:spcPts val="545"/>
              </a:spcBef>
            </a:pPr>
            <a:r>
              <a:rPr sz="2000" spc="15" dirty="0">
                <a:latin typeface="Cambria Math"/>
                <a:cs typeface="Cambria Math"/>
              </a:rPr>
              <a:t>1</a:t>
            </a:r>
            <a:endParaRPr sz="2000" dirty="0">
              <a:latin typeface="Cambria Math"/>
              <a:cs typeface="Cambria Math"/>
            </a:endParaRPr>
          </a:p>
          <a:p>
            <a:pPr marL="50796">
              <a:spcBef>
                <a:spcPts val="455"/>
              </a:spcBef>
              <a:tabLst>
                <a:tab pos="374614" algn="l"/>
              </a:tabLst>
            </a:pPr>
            <a:r>
              <a:rPr sz="3000" spc="30" baseline="37500" dirty="0">
                <a:latin typeface="Cambria Math"/>
                <a:cs typeface="Cambria Math"/>
              </a:rPr>
              <a:t>=	</a:t>
            </a:r>
            <a:r>
              <a:rPr sz="2000" spc="5" dirty="0">
                <a:latin typeface="Cambria Math"/>
                <a:cs typeface="Cambria Math"/>
              </a:rPr>
              <a:t>𝜏𝑠 </a:t>
            </a:r>
            <a:r>
              <a:rPr sz="2000" spc="20" dirty="0">
                <a:latin typeface="Cambria Math"/>
                <a:cs typeface="Cambria Math"/>
              </a:rPr>
              <a:t>+ </a:t>
            </a:r>
            <a:r>
              <a:rPr sz="2000" spc="15" dirty="0">
                <a:latin typeface="Cambria Math"/>
                <a:cs typeface="Cambria Math"/>
              </a:rPr>
              <a:t>1 </a:t>
            </a:r>
            <a:r>
              <a:rPr sz="3000" spc="22" baseline="37500" dirty="0">
                <a:latin typeface="Cambria Math"/>
                <a:cs typeface="Cambria Math"/>
              </a:rPr>
              <a:t>𝑅</a:t>
            </a:r>
            <a:r>
              <a:rPr sz="3000" spc="345" baseline="37500" dirty="0">
                <a:latin typeface="Cambria Math"/>
                <a:cs typeface="Cambria Math"/>
              </a:rPr>
              <a:t> </a:t>
            </a:r>
            <a:r>
              <a:rPr sz="3000" spc="15" baseline="37500" dirty="0">
                <a:latin typeface="Cambria Math"/>
                <a:cs typeface="Cambria Math"/>
              </a:rPr>
              <a:t>𝑠</a:t>
            </a:r>
            <a:endParaRPr sz="3000" baseline="37500" dirty="0">
              <a:latin typeface="Cambria Math"/>
              <a:cs typeface="Cambria Math"/>
            </a:endParaRPr>
          </a:p>
          <a:p>
            <a:pPr marL="670494">
              <a:spcBef>
                <a:spcPts val="605"/>
              </a:spcBef>
              <a:tabLst>
                <a:tab pos="1385432" algn="l"/>
              </a:tabLst>
            </a:pPr>
            <a:r>
              <a:rPr sz="2000" spc="15" dirty="0">
                <a:latin typeface="Cambria Math"/>
                <a:cs typeface="Cambria Math"/>
              </a:rPr>
              <a:t>1	</a:t>
            </a:r>
            <a:r>
              <a:rPr sz="2000" spc="10" dirty="0">
                <a:latin typeface="Cambria Math"/>
                <a:cs typeface="Cambria Math"/>
              </a:rPr>
              <a:t>𝜏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25930" y="2658110"/>
            <a:ext cx="146812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3000" spc="30" baseline="37500" dirty="0">
                <a:latin typeface="Cambria Math"/>
                <a:cs typeface="Cambria Math"/>
              </a:rPr>
              <a:t>= </a:t>
            </a:r>
            <a:r>
              <a:rPr sz="2000" spc="10" dirty="0">
                <a:latin typeface="Cambria Math"/>
                <a:cs typeface="Cambria Math"/>
              </a:rPr>
              <a:t>𝑠 </a:t>
            </a:r>
            <a:r>
              <a:rPr sz="3000" spc="30" baseline="37500" dirty="0">
                <a:latin typeface="Cambria Math"/>
                <a:cs typeface="Cambria Math"/>
              </a:rPr>
              <a:t>− </a:t>
            </a:r>
            <a:r>
              <a:rPr sz="2000" spc="5" dirty="0">
                <a:latin typeface="Cambria Math"/>
                <a:cs typeface="Cambria Math"/>
              </a:rPr>
              <a:t>𝜏𝑠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-285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1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66975" y="2666238"/>
            <a:ext cx="685800" cy="19050"/>
          </a:xfrm>
          <a:custGeom>
            <a:avLst/>
            <a:gdLst/>
            <a:ahLst/>
            <a:cxnLst/>
            <a:rect l="l" t="t" r="r" b="b"/>
            <a:pathLst>
              <a:path w="685800" h="19050">
                <a:moveTo>
                  <a:pt x="685800" y="0"/>
                </a:moveTo>
                <a:lnTo>
                  <a:pt x="0" y="0"/>
                </a:lnTo>
                <a:lnTo>
                  <a:pt x="0" y="19050"/>
                </a:lnTo>
                <a:lnTo>
                  <a:pt x="685800" y="19050"/>
                </a:lnTo>
                <a:lnTo>
                  <a:pt x="685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22819" y="3132454"/>
            <a:ext cx="280670" cy="238760"/>
          </a:xfrm>
          <a:custGeom>
            <a:avLst/>
            <a:gdLst/>
            <a:ahLst/>
            <a:cxnLst/>
            <a:rect l="l" t="t" r="r" b="b"/>
            <a:pathLst>
              <a:path w="280669" h="238760">
                <a:moveTo>
                  <a:pt x="204660" y="0"/>
                </a:moveTo>
                <a:lnTo>
                  <a:pt x="201231" y="9778"/>
                </a:lnTo>
                <a:lnTo>
                  <a:pt x="215020" y="15708"/>
                </a:lnTo>
                <a:lnTo>
                  <a:pt x="226869" y="23971"/>
                </a:lnTo>
                <a:lnTo>
                  <a:pt x="250959" y="62404"/>
                </a:lnTo>
                <a:lnTo>
                  <a:pt x="258889" y="117982"/>
                </a:lnTo>
                <a:lnTo>
                  <a:pt x="258008" y="139009"/>
                </a:lnTo>
                <a:lnTo>
                  <a:pt x="244792" y="190372"/>
                </a:lnTo>
                <a:lnTo>
                  <a:pt x="215163" y="222573"/>
                </a:lnTo>
                <a:lnTo>
                  <a:pt x="201612" y="228600"/>
                </a:lnTo>
                <a:lnTo>
                  <a:pt x="204660" y="238251"/>
                </a:lnTo>
                <a:lnTo>
                  <a:pt x="250166" y="211195"/>
                </a:lnTo>
                <a:lnTo>
                  <a:pt x="275732" y="161305"/>
                </a:lnTo>
                <a:lnTo>
                  <a:pt x="280606" y="119252"/>
                </a:lnTo>
                <a:lnTo>
                  <a:pt x="279370" y="97414"/>
                </a:lnTo>
                <a:lnTo>
                  <a:pt x="269515" y="58691"/>
                </a:lnTo>
                <a:lnTo>
                  <a:pt x="237029" y="15319"/>
                </a:lnTo>
                <a:lnTo>
                  <a:pt x="221898" y="6260"/>
                </a:lnTo>
                <a:lnTo>
                  <a:pt x="204660" y="0"/>
                </a:lnTo>
                <a:close/>
              </a:path>
              <a:path w="280669" h="238760">
                <a:moveTo>
                  <a:pt x="76009" y="0"/>
                </a:moveTo>
                <a:lnTo>
                  <a:pt x="30535" y="27164"/>
                </a:lnTo>
                <a:lnTo>
                  <a:pt x="4908" y="77231"/>
                </a:lnTo>
                <a:lnTo>
                  <a:pt x="0" y="119252"/>
                </a:lnTo>
                <a:lnTo>
                  <a:pt x="1223" y="141106"/>
                </a:lnTo>
                <a:lnTo>
                  <a:pt x="11015" y="179814"/>
                </a:lnTo>
                <a:lnTo>
                  <a:pt x="43500" y="222996"/>
                </a:lnTo>
                <a:lnTo>
                  <a:pt x="76009" y="238251"/>
                </a:lnTo>
                <a:lnTo>
                  <a:pt x="78930" y="228600"/>
                </a:lnTo>
                <a:lnTo>
                  <a:pt x="65378" y="222573"/>
                </a:lnTo>
                <a:lnTo>
                  <a:pt x="53679" y="214201"/>
                </a:lnTo>
                <a:lnTo>
                  <a:pt x="29662" y="175204"/>
                </a:lnTo>
                <a:lnTo>
                  <a:pt x="21717" y="117982"/>
                </a:lnTo>
                <a:lnTo>
                  <a:pt x="22600" y="97647"/>
                </a:lnTo>
                <a:lnTo>
                  <a:pt x="35839" y="47497"/>
                </a:lnTo>
                <a:lnTo>
                  <a:pt x="65593" y="15708"/>
                </a:lnTo>
                <a:lnTo>
                  <a:pt x="79311" y="9778"/>
                </a:lnTo>
                <a:lnTo>
                  <a:pt x="760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008885" y="3030538"/>
            <a:ext cx="26924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-75" dirty="0">
                <a:latin typeface="Cambria Math"/>
                <a:cs typeface="Cambria Math"/>
              </a:rPr>
              <a:t>−</a:t>
            </a:r>
            <a:r>
              <a:rPr sz="1500" spc="35" dirty="0">
                <a:latin typeface="Cambria Math"/>
                <a:cs typeface="Cambria Math"/>
              </a:rPr>
              <a:t>1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278889" y="3131950"/>
            <a:ext cx="657225" cy="240029"/>
          </a:xfrm>
          <a:custGeom>
            <a:avLst/>
            <a:gdLst/>
            <a:ahLst/>
            <a:cxnLst/>
            <a:rect l="l" t="t" r="r" b="b"/>
            <a:pathLst>
              <a:path w="657225" h="240029">
                <a:moveTo>
                  <a:pt x="80137" y="0"/>
                </a:moveTo>
                <a:lnTo>
                  <a:pt x="76962" y="0"/>
                </a:lnTo>
                <a:lnTo>
                  <a:pt x="63119" y="1079"/>
                </a:lnTo>
                <a:lnTo>
                  <a:pt x="26352" y="20878"/>
                </a:lnTo>
                <a:lnTo>
                  <a:pt x="18161" y="52578"/>
                </a:lnTo>
                <a:lnTo>
                  <a:pt x="18161" y="59436"/>
                </a:lnTo>
                <a:lnTo>
                  <a:pt x="19177" y="67437"/>
                </a:lnTo>
                <a:lnTo>
                  <a:pt x="21082" y="76327"/>
                </a:lnTo>
                <a:lnTo>
                  <a:pt x="23114" y="85217"/>
                </a:lnTo>
                <a:lnTo>
                  <a:pt x="24003" y="91059"/>
                </a:lnTo>
                <a:lnTo>
                  <a:pt x="24003" y="99949"/>
                </a:lnTo>
                <a:lnTo>
                  <a:pt x="22098" y="104648"/>
                </a:lnTo>
                <a:lnTo>
                  <a:pt x="18034" y="108204"/>
                </a:lnTo>
                <a:lnTo>
                  <a:pt x="14097" y="111887"/>
                </a:lnTo>
                <a:lnTo>
                  <a:pt x="8128" y="113792"/>
                </a:lnTo>
                <a:lnTo>
                  <a:pt x="0" y="114046"/>
                </a:lnTo>
                <a:lnTo>
                  <a:pt x="0" y="124333"/>
                </a:lnTo>
                <a:lnTo>
                  <a:pt x="8128" y="124587"/>
                </a:lnTo>
                <a:lnTo>
                  <a:pt x="14097" y="126619"/>
                </a:lnTo>
                <a:lnTo>
                  <a:pt x="22098" y="133858"/>
                </a:lnTo>
                <a:lnTo>
                  <a:pt x="24003" y="138557"/>
                </a:lnTo>
                <a:lnTo>
                  <a:pt x="24003" y="147320"/>
                </a:lnTo>
                <a:lnTo>
                  <a:pt x="23114" y="153289"/>
                </a:lnTo>
                <a:lnTo>
                  <a:pt x="21082" y="162179"/>
                </a:lnTo>
                <a:lnTo>
                  <a:pt x="19177" y="171069"/>
                </a:lnTo>
                <a:lnTo>
                  <a:pt x="18161" y="178943"/>
                </a:lnTo>
                <a:lnTo>
                  <a:pt x="18161" y="185928"/>
                </a:lnTo>
                <a:lnTo>
                  <a:pt x="32766" y="226060"/>
                </a:lnTo>
                <a:lnTo>
                  <a:pt x="76962" y="239522"/>
                </a:lnTo>
                <a:lnTo>
                  <a:pt x="80137" y="239522"/>
                </a:lnTo>
                <a:lnTo>
                  <a:pt x="80137" y="229997"/>
                </a:lnTo>
                <a:lnTo>
                  <a:pt x="78232" y="229997"/>
                </a:lnTo>
                <a:lnTo>
                  <a:pt x="69659" y="229412"/>
                </a:lnTo>
                <a:lnTo>
                  <a:pt x="40132" y="198793"/>
                </a:lnTo>
                <a:lnTo>
                  <a:pt x="39497" y="188214"/>
                </a:lnTo>
                <a:lnTo>
                  <a:pt x="39497" y="182245"/>
                </a:lnTo>
                <a:lnTo>
                  <a:pt x="40259" y="175006"/>
                </a:lnTo>
                <a:lnTo>
                  <a:pt x="42037" y="166497"/>
                </a:lnTo>
                <a:lnTo>
                  <a:pt x="43688" y="157861"/>
                </a:lnTo>
                <a:lnTo>
                  <a:pt x="44450" y="151638"/>
                </a:lnTo>
                <a:lnTo>
                  <a:pt x="44450" y="140843"/>
                </a:lnTo>
                <a:lnTo>
                  <a:pt x="42418" y="135001"/>
                </a:lnTo>
                <a:lnTo>
                  <a:pt x="34036" y="125857"/>
                </a:lnTo>
                <a:lnTo>
                  <a:pt x="29083" y="122555"/>
                </a:lnTo>
                <a:lnTo>
                  <a:pt x="23241" y="120396"/>
                </a:lnTo>
                <a:lnTo>
                  <a:pt x="23241" y="118110"/>
                </a:lnTo>
                <a:lnTo>
                  <a:pt x="29083" y="115951"/>
                </a:lnTo>
                <a:lnTo>
                  <a:pt x="34036" y="112522"/>
                </a:lnTo>
                <a:lnTo>
                  <a:pt x="42418" y="103378"/>
                </a:lnTo>
                <a:lnTo>
                  <a:pt x="44450" y="97536"/>
                </a:lnTo>
                <a:lnTo>
                  <a:pt x="44450" y="86741"/>
                </a:lnTo>
                <a:lnTo>
                  <a:pt x="43688" y="80645"/>
                </a:lnTo>
                <a:lnTo>
                  <a:pt x="42037" y="72009"/>
                </a:lnTo>
                <a:lnTo>
                  <a:pt x="40259" y="63373"/>
                </a:lnTo>
                <a:lnTo>
                  <a:pt x="39497" y="56134"/>
                </a:lnTo>
                <a:lnTo>
                  <a:pt x="39497" y="50292"/>
                </a:lnTo>
                <a:lnTo>
                  <a:pt x="40132" y="40195"/>
                </a:lnTo>
                <a:lnTo>
                  <a:pt x="69659" y="10236"/>
                </a:lnTo>
                <a:lnTo>
                  <a:pt x="78232" y="9652"/>
                </a:lnTo>
                <a:lnTo>
                  <a:pt x="80137" y="9652"/>
                </a:lnTo>
                <a:lnTo>
                  <a:pt x="80137" y="0"/>
                </a:lnTo>
                <a:close/>
              </a:path>
              <a:path w="657225" h="240029">
                <a:moveTo>
                  <a:pt x="337693" y="10287"/>
                </a:moveTo>
                <a:lnTo>
                  <a:pt x="334391" y="508"/>
                </a:lnTo>
                <a:lnTo>
                  <a:pt x="317068" y="6769"/>
                </a:lnTo>
                <a:lnTo>
                  <a:pt x="301904" y="15836"/>
                </a:lnTo>
                <a:lnTo>
                  <a:pt x="269405" y="59207"/>
                </a:lnTo>
                <a:lnTo>
                  <a:pt x="259549" y="97929"/>
                </a:lnTo>
                <a:lnTo>
                  <a:pt x="258318" y="119761"/>
                </a:lnTo>
                <a:lnTo>
                  <a:pt x="259549" y="141617"/>
                </a:lnTo>
                <a:lnTo>
                  <a:pt x="269405" y="180327"/>
                </a:lnTo>
                <a:lnTo>
                  <a:pt x="301904" y="223507"/>
                </a:lnTo>
                <a:lnTo>
                  <a:pt x="334391" y="238760"/>
                </a:lnTo>
                <a:lnTo>
                  <a:pt x="337312" y="229108"/>
                </a:lnTo>
                <a:lnTo>
                  <a:pt x="323761" y="223088"/>
                </a:lnTo>
                <a:lnTo>
                  <a:pt x="312064" y="214718"/>
                </a:lnTo>
                <a:lnTo>
                  <a:pt x="288086" y="175717"/>
                </a:lnTo>
                <a:lnTo>
                  <a:pt x="280162" y="118491"/>
                </a:lnTo>
                <a:lnTo>
                  <a:pt x="281038" y="98158"/>
                </a:lnTo>
                <a:lnTo>
                  <a:pt x="294259" y="48006"/>
                </a:lnTo>
                <a:lnTo>
                  <a:pt x="323977" y="16217"/>
                </a:lnTo>
                <a:lnTo>
                  <a:pt x="337693" y="10287"/>
                </a:lnTo>
                <a:close/>
              </a:path>
              <a:path w="657225" h="240029">
                <a:moveTo>
                  <a:pt x="548513" y="119761"/>
                </a:moveTo>
                <a:lnTo>
                  <a:pt x="543572" y="77749"/>
                </a:lnTo>
                <a:lnTo>
                  <a:pt x="528828" y="42291"/>
                </a:lnTo>
                <a:lnTo>
                  <a:pt x="489800" y="6769"/>
                </a:lnTo>
                <a:lnTo>
                  <a:pt x="472567" y="508"/>
                </a:lnTo>
                <a:lnTo>
                  <a:pt x="469138" y="10287"/>
                </a:lnTo>
                <a:lnTo>
                  <a:pt x="482917" y="16217"/>
                </a:lnTo>
                <a:lnTo>
                  <a:pt x="494766" y="24485"/>
                </a:lnTo>
                <a:lnTo>
                  <a:pt x="518858" y="62915"/>
                </a:lnTo>
                <a:lnTo>
                  <a:pt x="526796" y="118491"/>
                </a:lnTo>
                <a:lnTo>
                  <a:pt x="525907" y="139522"/>
                </a:lnTo>
                <a:lnTo>
                  <a:pt x="512699" y="190881"/>
                </a:lnTo>
                <a:lnTo>
                  <a:pt x="483069" y="223088"/>
                </a:lnTo>
                <a:lnTo>
                  <a:pt x="469519" y="229108"/>
                </a:lnTo>
                <a:lnTo>
                  <a:pt x="472567" y="238760"/>
                </a:lnTo>
                <a:lnTo>
                  <a:pt x="518071" y="211709"/>
                </a:lnTo>
                <a:lnTo>
                  <a:pt x="543636" y="161823"/>
                </a:lnTo>
                <a:lnTo>
                  <a:pt x="547293" y="141617"/>
                </a:lnTo>
                <a:lnTo>
                  <a:pt x="548513" y="119761"/>
                </a:lnTo>
                <a:close/>
              </a:path>
              <a:path w="657225" h="240029">
                <a:moveTo>
                  <a:pt x="656844" y="114173"/>
                </a:moveTo>
                <a:lnTo>
                  <a:pt x="648716" y="113919"/>
                </a:lnTo>
                <a:lnTo>
                  <a:pt x="642747" y="112014"/>
                </a:lnTo>
                <a:lnTo>
                  <a:pt x="638810" y="108331"/>
                </a:lnTo>
                <a:lnTo>
                  <a:pt x="634746" y="104775"/>
                </a:lnTo>
                <a:lnTo>
                  <a:pt x="632841" y="100076"/>
                </a:lnTo>
                <a:lnTo>
                  <a:pt x="632841" y="91186"/>
                </a:lnTo>
                <a:lnTo>
                  <a:pt x="633857" y="85217"/>
                </a:lnTo>
                <a:lnTo>
                  <a:pt x="635762" y="76454"/>
                </a:lnTo>
                <a:lnTo>
                  <a:pt x="637794" y="67564"/>
                </a:lnTo>
                <a:lnTo>
                  <a:pt x="638683" y="59563"/>
                </a:lnTo>
                <a:lnTo>
                  <a:pt x="638683" y="52705"/>
                </a:lnTo>
                <a:lnTo>
                  <a:pt x="637768" y="40474"/>
                </a:lnTo>
                <a:lnTo>
                  <a:pt x="615810" y="7886"/>
                </a:lnTo>
                <a:lnTo>
                  <a:pt x="580009" y="0"/>
                </a:lnTo>
                <a:lnTo>
                  <a:pt x="576707" y="0"/>
                </a:lnTo>
                <a:lnTo>
                  <a:pt x="576707" y="9652"/>
                </a:lnTo>
                <a:lnTo>
                  <a:pt x="578612" y="9652"/>
                </a:lnTo>
                <a:lnTo>
                  <a:pt x="587171" y="10236"/>
                </a:lnTo>
                <a:lnTo>
                  <a:pt x="616699" y="40259"/>
                </a:lnTo>
                <a:lnTo>
                  <a:pt x="617347" y="50419"/>
                </a:lnTo>
                <a:lnTo>
                  <a:pt x="617347" y="56261"/>
                </a:lnTo>
                <a:lnTo>
                  <a:pt x="616585" y="63500"/>
                </a:lnTo>
                <a:lnTo>
                  <a:pt x="614807" y="72136"/>
                </a:lnTo>
                <a:lnTo>
                  <a:pt x="613156" y="80772"/>
                </a:lnTo>
                <a:lnTo>
                  <a:pt x="612394" y="86868"/>
                </a:lnTo>
                <a:lnTo>
                  <a:pt x="612394" y="97663"/>
                </a:lnTo>
                <a:lnTo>
                  <a:pt x="614426" y="103505"/>
                </a:lnTo>
                <a:lnTo>
                  <a:pt x="622808" y="112649"/>
                </a:lnTo>
                <a:lnTo>
                  <a:pt x="627761" y="116078"/>
                </a:lnTo>
                <a:lnTo>
                  <a:pt x="633603" y="118237"/>
                </a:lnTo>
                <a:lnTo>
                  <a:pt x="633603" y="120523"/>
                </a:lnTo>
                <a:lnTo>
                  <a:pt x="627761" y="122682"/>
                </a:lnTo>
                <a:lnTo>
                  <a:pt x="622808" y="125984"/>
                </a:lnTo>
                <a:lnTo>
                  <a:pt x="614426" y="135128"/>
                </a:lnTo>
                <a:lnTo>
                  <a:pt x="612394" y="140970"/>
                </a:lnTo>
                <a:lnTo>
                  <a:pt x="612394" y="151765"/>
                </a:lnTo>
                <a:lnTo>
                  <a:pt x="613156" y="157988"/>
                </a:lnTo>
                <a:lnTo>
                  <a:pt x="614807" y="166624"/>
                </a:lnTo>
                <a:lnTo>
                  <a:pt x="616585" y="175133"/>
                </a:lnTo>
                <a:lnTo>
                  <a:pt x="617347" y="182372"/>
                </a:lnTo>
                <a:lnTo>
                  <a:pt x="617347" y="188341"/>
                </a:lnTo>
                <a:lnTo>
                  <a:pt x="616699" y="198856"/>
                </a:lnTo>
                <a:lnTo>
                  <a:pt x="587171" y="229412"/>
                </a:lnTo>
                <a:lnTo>
                  <a:pt x="578612" y="229997"/>
                </a:lnTo>
                <a:lnTo>
                  <a:pt x="576707" y="229997"/>
                </a:lnTo>
                <a:lnTo>
                  <a:pt x="576707" y="239522"/>
                </a:lnTo>
                <a:lnTo>
                  <a:pt x="580009" y="239522"/>
                </a:lnTo>
                <a:lnTo>
                  <a:pt x="593763" y="238480"/>
                </a:lnTo>
                <a:lnTo>
                  <a:pt x="630478" y="218706"/>
                </a:lnTo>
                <a:lnTo>
                  <a:pt x="638683" y="186055"/>
                </a:lnTo>
                <a:lnTo>
                  <a:pt x="638683" y="179070"/>
                </a:lnTo>
                <a:lnTo>
                  <a:pt x="637794" y="171196"/>
                </a:lnTo>
                <a:lnTo>
                  <a:pt x="635762" y="162306"/>
                </a:lnTo>
                <a:lnTo>
                  <a:pt x="633857" y="153416"/>
                </a:lnTo>
                <a:lnTo>
                  <a:pt x="632841" y="147447"/>
                </a:lnTo>
                <a:lnTo>
                  <a:pt x="632841" y="138684"/>
                </a:lnTo>
                <a:lnTo>
                  <a:pt x="634746" y="133985"/>
                </a:lnTo>
                <a:lnTo>
                  <a:pt x="642747" y="126746"/>
                </a:lnTo>
                <a:lnTo>
                  <a:pt x="648716" y="124714"/>
                </a:lnTo>
                <a:lnTo>
                  <a:pt x="656844" y="124460"/>
                </a:lnTo>
                <a:lnTo>
                  <a:pt x="656844" y="1141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36319" y="3059048"/>
            <a:ext cx="283337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  <a:tabLst>
                <a:tab pos="546045" algn="l"/>
                <a:tab pos="1327653" algn="l"/>
                <a:tab pos="1985447" algn="l"/>
              </a:tabLst>
            </a:pPr>
            <a:r>
              <a:rPr sz="2000" spc="15" dirty="0">
                <a:latin typeface="Cambria Math"/>
                <a:cs typeface="Cambria Math"/>
              </a:rPr>
              <a:t>𝑦</a:t>
            </a:r>
            <a:r>
              <a:rPr sz="2000" spc="45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	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145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ℒ	𝑌</a:t>
            </a:r>
            <a:r>
              <a:rPr sz="2000" spc="36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𝑠	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15" dirty="0">
                <a:latin typeface="Cambria Math"/>
                <a:cs typeface="Cambria Math"/>
              </a:rPr>
              <a:t>1 </a:t>
            </a:r>
            <a:r>
              <a:rPr sz="2000" spc="20" dirty="0">
                <a:latin typeface="Cambria Math"/>
                <a:cs typeface="Cambria Math"/>
              </a:rPr>
              <a:t>−</a:t>
            </a:r>
            <a:r>
              <a:rPr sz="2000" spc="-4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𝑒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33242" y="2896807"/>
            <a:ext cx="303530" cy="2487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</a:pPr>
            <a:r>
              <a:rPr sz="2300" spc="52" baseline="-31481" dirty="0">
                <a:latin typeface="Cambria Math"/>
                <a:cs typeface="Cambria Math"/>
              </a:rPr>
              <a:t>−</a:t>
            </a:r>
            <a:r>
              <a:rPr sz="1500" spc="35" dirty="0">
                <a:latin typeface="Cambria Math"/>
                <a:cs typeface="Cambria Math"/>
              </a:rPr>
              <a:t>𝑡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01774" y="3097467"/>
            <a:ext cx="12255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160" dirty="0">
                <a:latin typeface="Cambria Math"/>
                <a:cs typeface="Cambria Math"/>
              </a:rPr>
              <a:t>𝜏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010025" y="3142490"/>
            <a:ext cx="95250" cy="9525"/>
          </a:xfrm>
          <a:custGeom>
            <a:avLst/>
            <a:gdLst/>
            <a:ahLst/>
            <a:cxnLst/>
            <a:rect l="l" t="t" r="r" b="b"/>
            <a:pathLst>
              <a:path w="95250" h="9525">
                <a:moveTo>
                  <a:pt x="95250" y="0"/>
                </a:moveTo>
                <a:lnTo>
                  <a:pt x="0" y="0"/>
                </a:lnTo>
                <a:lnTo>
                  <a:pt x="0" y="9525"/>
                </a:lnTo>
                <a:lnTo>
                  <a:pt x="95250" y="9525"/>
                </a:lnTo>
                <a:lnTo>
                  <a:pt x="95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70506" y="3723004"/>
            <a:ext cx="280670" cy="238760"/>
          </a:xfrm>
          <a:custGeom>
            <a:avLst/>
            <a:gdLst/>
            <a:ahLst/>
            <a:cxnLst/>
            <a:rect l="l" t="t" r="r" b="b"/>
            <a:pathLst>
              <a:path w="280669" h="238760">
                <a:moveTo>
                  <a:pt x="204724" y="0"/>
                </a:moveTo>
                <a:lnTo>
                  <a:pt x="201294" y="9779"/>
                </a:lnTo>
                <a:lnTo>
                  <a:pt x="215084" y="15708"/>
                </a:lnTo>
                <a:lnTo>
                  <a:pt x="226933" y="23971"/>
                </a:lnTo>
                <a:lnTo>
                  <a:pt x="251023" y="62404"/>
                </a:lnTo>
                <a:lnTo>
                  <a:pt x="258952" y="117983"/>
                </a:lnTo>
                <a:lnTo>
                  <a:pt x="258071" y="139004"/>
                </a:lnTo>
                <a:lnTo>
                  <a:pt x="244856" y="190423"/>
                </a:lnTo>
                <a:lnTo>
                  <a:pt x="215227" y="222584"/>
                </a:lnTo>
                <a:lnTo>
                  <a:pt x="201675" y="228600"/>
                </a:lnTo>
                <a:lnTo>
                  <a:pt x="204724" y="238264"/>
                </a:lnTo>
                <a:lnTo>
                  <a:pt x="250229" y="211222"/>
                </a:lnTo>
                <a:lnTo>
                  <a:pt x="275796" y="161291"/>
                </a:lnTo>
                <a:lnTo>
                  <a:pt x="280669" y="119253"/>
                </a:lnTo>
                <a:lnTo>
                  <a:pt x="279433" y="97414"/>
                </a:lnTo>
                <a:lnTo>
                  <a:pt x="269579" y="58691"/>
                </a:lnTo>
                <a:lnTo>
                  <a:pt x="237093" y="15319"/>
                </a:lnTo>
                <a:lnTo>
                  <a:pt x="221962" y="6260"/>
                </a:lnTo>
                <a:lnTo>
                  <a:pt x="204724" y="0"/>
                </a:lnTo>
                <a:close/>
              </a:path>
              <a:path w="280669" h="238760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3"/>
                </a:lnTo>
                <a:lnTo>
                  <a:pt x="1236" y="141100"/>
                </a:lnTo>
                <a:lnTo>
                  <a:pt x="11090" y="179808"/>
                </a:lnTo>
                <a:lnTo>
                  <a:pt x="43592" y="223021"/>
                </a:lnTo>
                <a:lnTo>
                  <a:pt x="76073" y="238264"/>
                </a:lnTo>
                <a:lnTo>
                  <a:pt x="78993" y="228600"/>
                </a:lnTo>
                <a:lnTo>
                  <a:pt x="65444" y="222584"/>
                </a:lnTo>
                <a:lnTo>
                  <a:pt x="53752" y="214217"/>
                </a:lnTo>
                <a:lnTo>
                  <a:pt x="29773" y="175209"/>
                </a:lnTo>
                <a:lnTo>
                  <a:pt x="21843" y="117983"/>
                </a:lnTo>
                <a:lnTo>
                  <a:pt x="22725" y="97647"/>
                </a:lnTo>
                <a:lnTo>
                  <a:pt x="35941" y="47498"/>
                </a:lnTo>
                <a:lnTo>
                  <a:pt x="65659" y="15708"/>
                </a:lnTo>
                <a:lnTo>
                  <a:pt x="79375" y="9779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194304" y="3488438"/>
            <a:ext cx="281940" cy="24942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96">
              <a:spcBef>
                <a:spcPts val="105"/>
              </a:spcBef>
            </a:pPr>
            <a:r>
              <a:rPr sz="2300" spc="15" baseline="-31481" dirty="0">
                <a:latin typeface="Cambria Math"/>
                <a:cs typeface="Cambria Math"/>
              </a:rPr>
              <a:t>−</a:t>
            </a:r>
            <a:r>
              <a:rPr sz="1200" spc="10" dirty="0">
                <a:latin typeface="Cambria Math"/>
                <a:cs typeface="Cambria Math"/>
              </a:rPr>
              <a:t>𝑡</a:t>
            </a:r>
            <a:endParaRPr sz="1200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362327" y="3733040"/>
            <a:ext cx="85725" cy="9525"/>
          </a:xfrm>
          <a:custGeom>
            <a:avLst/>
            <a:gdLst/>
            <a:ahLst/>
            <a:cxnLst/>
            <a:rect l="l" t="t" r="r" b="b"/>
            <a:pathLst>
              <a:path w="85725" h="9525">
                <a:moveTo>
                  <a:pt x="85725" y="0"/>
                </a:moveTo>
                <a:lnTo>
                  <a:pt x="0" y="0"/>
                </a:lnTo>
                <a:lnTo>
                  <a:pt x="0" y="9525"/>
                </a:lnTo>
                <a:lnTo>
                  <a:pt x="85725" y="9525"/>
                </a:lnTo>
                <a:lnTo>
                  <a:pt x="857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70756" y="3723004"/>
            <a:ext cx="280670" cy="238760"/>
          </a:xfrm>
          <a:custGeom>
            <a:avLst/>
            <a:gdLst/>
            <a:ahLst/>
            <a:cxnLst/>
            <a:rect l="l" t="t" r="r" b="b"/>
            <a:pathLst>
              <a:path w="280670" h="238760">
                <a:moveTo>
                  <a:pt x="204724" y="0"/>
                </a:moveTo>
                <a:lnTo>
                  <a:pt x="201295" y="9779"/>
                </a:lnTo>
                <a:lnTo>
                  <a:pt x="215084" y="15708"/>
                </a:lnTo>
                <a:lnTo>
                  <a:pt x="226933" y="23971"/>
                </a:lnTo>
                <a:lnTo>
                  <a:pt x="251023" y="62404"/>
                </a:lnTo>
                <a:lnTo>
                  <a:pt x="258953" y="117983"/>
                </a:lnTo>
                <a:lnTo>
                  <a:pt x="258071" y="139004"/>
                </a:lnTo>
                <a:lnTo>
                  <a:pt x="244856" y="190423"/>
                </a:lnTo>
                <a:lnTo>
                  <a:pt x="215227" y="222584"/>
                </a:lnTo>
                <a:lnTo>
                  <a:pt x="201676" y="228600"/>
                </a:lnTo>
                <a:lnTo>
                  <a:pt x="204724" y="238264"/>
                </a:lnTo>
                <a:lnTo>
                  <a:pt x="250229" y="211222"/>
                </a:lnTo>
                <a:lnTo>
                  <a:pt x="275796" y="161291"/>
                </a:lnTo>
                <a:lnTo>
                  <a:pt x="280670" y="119253"/>
                </a:lnTo>
                <a:lnTo>
                  <a:pt x="279433" y="97414"/>
                </a:lnTo>
                <a:lnTo>
                  <a:pt x="269579" y="58691"/>
                </a:lnTo>
                <a:lnTo>
                  <a:pt x="237093" y="15319"/>
                </a:lnTo>
                <a:lnTo>
                  <a:pt x="221962" y="6260"/>
                </a:lnTo>
                <a:lnTo>
                  <a:pt x="204724" y="0"/>
                </a:lnTo>
                <a:close/>
              </a:path>
              <a:path w="280670" h="238760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3"/>
                </a:lnTo>
                <a:lnTo>
                  <a:pt x="1236" y="141100"/>
                </a:lnTo>
                <a:lnTo>
                  <a:pt x="11090" y="179808"/>
                </a:lnTo>
                <a:lnTo>
                  <a:pt x="43592" y="223021"/>
                </a:lnTo>
                <a:lnTo>
                  <a:pt x="76073" y="238264"/>
                </a:lnTo>
                <a:lnTo>
                  <a:pt x="78994" y="228600"/>
                </a:lnTo>
                <a:lnTo>
                  <a:pt x="65444" y="222584"/>
                </a:lnTo>
                <a:lnTo>
                  <a:pt x="53752" y="214217"/>
                </a:lnTo>
                <a:lnTo>
                  <a:pt x="29773" y="175209"/>
                </a:lnTo>
                <a:lnTo>
                  <a:pt x="21844" y="117983"/>
                </a:lnTo>
                <a:lnTo>
                  <a:pt x="22725" y="97647"/>
                </a:lnTo>
                <a:lnTo>
                  <a:pt x="35941" y="47498"/>
                </a:lnTo>
                <a:lnTo>
                  <a:pt x="65659" y="15708"/>
                </a:lnTo>
                <a:lnTo>
                  <a:pt x="79375" y="9779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92418" y="3650615"/>
            <a:ext cx="480250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93662" indent="-343499">
              <a:spcBef>
                <a:spcPts val="130"/>
              </a:spcBef>
              <a:buFont typeface="Arial"/>
              <a:buChar char="•"/>
              <a:tabLst>
                <a:tab pos="393662" algn="l"/>
                <a:tab pos="394298" algn="l"/>
                <a:tab pos="2339107" algn="l"/>
                <a:tab pos="3072459" algn="l"/>
                <a:tab pos="4341062" algn="l"/>
              </a:tabLst>
            </a:pPr>
            <a:r>
              <a:rPr sz="2000" spc="1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this </a:t>
            </a:r>
            <a:r>
              <a:rPr sz="2000" spc="5" dirty="0">
                <a:latin typeface="Calibri"/>
                <a:cs typeface="Calibri"/>
              </a:rPr>
              <a:t>case,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lang="en-US" sz="2000" spc="25" dirty="0" smtClean="0">
                <a:latin typeface="Cambria Math"/>
                <a:cs typeface="Cambria Math"/>
              </a:rPr>
              <a:t>𝑦</a:t>
            </a:r>
            <a:r>
              <a:rPr lang="en-US" sz="2300" spc="37" baseline="-16666" dirty="0" smtClean="0">
                <a:latin typeface="Cambria Math"/>
                <a:cs typeface="Cambria Math"/>
              </a:rPr>
              <a:t>𝑡𝑟 </a:t>
            </a:r>
            <a:r>
              <a:rPr lang="en-US" sz="2000" spc="10" dirty="0" smtClean="0">
                <a:latin typeface="Cambria Math"/>
                <a:cs typeface="Cambria Math"/>
              </a:rPr>
              <a:t>  t   </a:t>
            </a:r>
            <a:r>
              <a:rPr sz="2000" spc="20" dirty="0" smtClean="0">
                <a:latin typeface="Cambria Math"/>
                <a:cs typeface="Cambria Math"/>
              </a:rPr>
              <a:t>=</a:t>
            </a:r>
            <a:r>
              <a:rPr sz="2000" spc="145" dirty="0" smtClean="0">
                <a:latin typeface="Cambria Math"/>
                <a:cs typeface="Cambria Math"/>
              </a:rPr>
              <a:t> </a:t>
            </a:r>
            <a:r>
              <a:rPr sz="2000" spc="5" dirty="0">
                <a:latin typeface="Cambria Math"/>
                <a:cs typeface="Cambria Math"/>
              </a:rPr>
              <a:t>−𝑒	</a:t>
            </a:r>
            <a:r>
              <a:rPr spc="150" baseline="9259" dirty="0">
                <a:latin typeface="Cambria Math"/>
                <a:cs typeface="Cambria Math"/>
              </a:rPr>
              <a:t>𝜏 </a:t>
            </a:r>
            <a:r>
              <a:rPr sz="2000" spc="10" dirty="0">
                <a:latin typeface="Calibri"/>
                <a:cs typeface="Calibri"/>
              </a:rPr>
              <a:t>and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lang="en-US" sz="2000" spc="25" dirty="0" smtClean="0">
                <a:latin typeface="Cambria Math"/>
                <a:cs typeface="Cambria Math"/>
              </a:rPr>
              <a:t>𝑦</a:t>
            </a:r>
            <a:r>
              <a:rPr sz="2300" spc="52" baseline="-16666" dirty="0" smtClean="0">
                <a:latin typeface="Cambria Math"/>
                <a:cs typeface="Cambria Math"/>
              </a:rPr>
              <a:t>𝑠𝑠 </a:t>
            </a:r>
            <a:r>
              <a:rPr sz="2300" spc="209" baseline="-16666" dirty="0" smtClean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	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85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1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436112" y="1017020"/>
            <a:ext cx="3599941" cy="2215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53455" y="3361820"/>
            <a:ext cx="648335" cy="111125"/>
          </a:xfrm>
          <a:custGeom>
            <a:avLst/>
            <a:gdLst/>
            <a:ahLst/>
            <a:cxnLst/>
            <a:rect l="l" t="t" r="r" b="b"/>
            <a:pathLst>
              <a:path w="648334" h="111125">
                <a:moveTo>
                  <a:pt x="610416" y="55308"/>
                </a:moveTo>
                <a:lnTo>
                  <a:pt x="548258" y="91566"/>
                </a:lnTo>
                <a:lnTo>
                  <a:pt x="543687" y="94106"/>
                </a:lnTo>
                <a:lnTo>
                  <a:pt x="542163" y="99948"/>
                </a:lnTo>
                <a:lnTo>
                  <a:pt x="544829" y="104520"/>
                </a:lnTo>
                <a:lnTo>
                  <a:pt x="547370" y="109092"/>
                </a:lnTo>
                <a:lnTo>
                  <a:pt x="553212" y="110616"/>
                </a:lnTo>
                <a:lnTo>
                  <a:pt x="631761" y="64769"/>
                </a:lnTo>
                <a:lnTo>
                  <a:pt x="629157" y="64769"/>
                </a:lnTo>
                <a:lnTo>
                  <a:pt x="629157" y="63499"/>
                </a:lnTo>
                <a:lnTo>
                  <a:pt x="624458" y="63499"/>
                </a:lnTo>
                <a:lnTo>
                  <a:pt x="610416" y="55308"/>
                </a:lnTo>
                <a:close/>
              </a:path>
              <a:path w="648334" h="111125">
                <a:moveTo>
                  <a:pt x="593978" y="45719"/>
                </a:moveTo>
                <a:lnTo>
                  <a:pt x="0" y="45719"/>
                </a:lnTo>
                <a:lnTo>
                  <a:pt x="0" y="64769"/>
                </a:lnTo>
                <a:lnTo>
                  <a:pt x="594196" y="64769"/>
                </a:lnTo>
                <a:lnTo>
                  <a:pt x="610416" y="55308"/>
                </a:lnTo>
                <a:lnTo>
                  <a:pt x="593978" y="45719"/>
                </a:lnTo>
                <a:close/>
              </a:path>
              <a:path w="648334" h="111125">
                <a:moveTo>
                  <a:pt x="631722" y="45719"/>
                </a:moveTo>
                <a:lnTo>
                  <a:pt x="629157" y="45719"/>
                </a:lnTo>
                <a:lnTo>
                  <a:pt x="629157" y="64769"/>
                </a:lnTo>
                <a:lnTo>
                  <a:pt x="631761" y="64769"/>
                </a:lnTo>
                <a:lnTo>
                  <a:pt x="648080" y="55244"/>
                </a:lnTo>
                <a:lnTo>
                  <a:pt x="631722" y="45719"/>
                </a:lnTo>
                <a:close/>
              </a:path>
              <a:path w="648334" h="111125">
                <a:moveTo>
                  <a:pt x="624458" y="47116"/>
                </a:moveTo>
                <a:lnTo>
                  <a:pt x="610416" y="55308"/>
                </a:lnTo>
                <a:lnTo>
                  <a:pt x="624458" y="63499"/>
                </a:lnTo>
                <a:lnTo>
                  <a:pt x="624458" y="47116"/>
                </a:lnTo>
                <a:close/>
              </a:path>
              <a:path w="648334" h="111125">
                <a:moveTo>
                  <a:pt x="629157" y="47116"/>
                </a:moveTo>
                <a:lnTo>
                  <a:pt x="624458" y="47116"/>
                </a:lnTo>
                <a:lnTo>
                  <a:pt x="624458" y="63499"/>
                </a:lnTo>
                <a:lnTo>
                  <a:pt x="629157" y="63499"/>
                </a:lnTo>
                <a:lnTo>
                  <a:pt x="629157" y="47116"/>
                </a:lnTo>
                <a:close/>
              </a:path>
              <a:path w="648334" h="111125">
                <a:moveTo>
                  <a:pt x="553212" y="0"/>
                </a:moveTo>
                <a:lnTo>
                  <a:pt x="547370" y="1523"/>
                </a:lnTo>
                <a:lnTo>
                  <a:pt x="544829" y="6095"/>
                </a:lnTo>
                <a:lnTo>
                  <a:pt x="542163" y="10540"/>
                </a:lnTo>
                <a:lnTo>
                  <a:pt x="543687" y="16382"/>
                </a:lnTo>
                <a:lnTo>
                  <a:pt x="610416" y="55308"/>
                </a:lnTo>
                <a:lnTo>
                  <a:pt x="624458" y="47116"/>
                </a:lnTo>
                <a:lnTo>
                  <a:pt x="629157" y="47116"/>
                </a:lnTo>
                <a:lnTo>
                  <a:pt x="629157" y="45719"/>
                </a:lnTo>
                <a:lnTo>
                  <a:pt x="631722" y="45719"/>
                </a:lnTo>
                <a:lnTo>
                  <a:pt x="5532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818244" y="3261935"/>
            <a:ext cx="1162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ambria Math"/>
                <a:cs typeface="Cambria Math"/>
              </a:rPr>
              <a:t>𝑡</a:t>
            </a:r>
          </a:p>
        </p:txBody>
      </p:sp>
      <p:sp>
        <p:nvSpPr>
          <p:cNvPr id="33" name="object 33"/>
          <p:cNvSpPr/>
          <p:nvPr/>
        </p:nvSpPr>
        <p:spPr>
          <a:xfrm>
            <a:off x="5196082" y="2311401"/>
            <a:ext cx="111125" cy="873760"/>
          </a:xfrm>
          <a:custGeom>
            <a:avLst/>
            <a:gdLst/>
            <a:ahLst/>
            <a:cxnLst/>
            <a:rect l="l" t="t" r="r" b="b"/>
            <a:pathLst>
              <a:path w="111125" h="873760">
                <a:moveTo>
                  <a:pt x="55372" y="37773"/>
                </a:moveTo>
                <a:lnTo>
                  <a:pt x="45847" y="54101"/>
                </a:lnTo>
                <a:lnTo>
                  <a:pt x="45847" y="873506"/>
                </a:lnTo>
                <a:lnTo>
                  <a:pt x="64897" y="873506"/>
                </a:lnTo>
                <a:lnTo>
                  <a:pt x="64897" y="54101"/>
                </a:lnTo>
                <a:lnTo>
                  <a:pt x="55372" y="37773"/>
                </a:lnTo>
                <a:close/>
              </a:path>
              <a:path w="111125" h="873760">
                <a:moveTo>
                  <a:pt x="55372" y="0"/>
                </a:moveTo>
                <a:lnTo>
                  <a:pt x="0" y="94868"/>
                </a:lnTo>
                <a:lnTo>
                  <a:pt x="1524" y="100583"/>
                </a:lnTo>
                <a:lnTo>
                  <a:pt x="10668" y="105918"/>
                </a:lnTo>
                <a:lnTo>
                  <a:pt x="16510" y="104393"/>
                </a:lnTo>
                <a:lnTo>
                  <a:pt x="45847" y="54101"/>
                </a:lnTo>
                <a:lnTo>
                  <a:pt x="45847" y="18923"/>
                </a:lnTo>
                <a:lnTo>
                  <a:pt x="66417" y="18923"/>
                </a:lnTo>
                <a:lnTo>
                  <a:pt x="55372" y="0"/>
                </a:lnTo>
                <a:close/>
              </a:path>
              <a:path w="111125" h="873760">
                <a:moveTo>
                  <a:pt x="66417" y="18923"/>
                </a:moveTo>
                <a:lnTo>
                  <a:pt x="64897" y="18923"/>
                </a:lnTo>
                <a:lnTo>
                  <a:pt x="64897" y="54101"/>
                </a:lnTo>
                <a:lnTo>
                  <a:pt x="94234" y="104393"/>
                </a:lnTo>
                <a:lnTo>
                  <a:pt x="100075" y="105918"/>
                </a:lnTo>
                <a:lnTo>
                  <a:pt x="104648" y="103250"/>
                </a:lnTo>
                <a:lnTo>
                  <a:pt x="109093" y="100583"/>
                </a:lnTo>
                <a:lnTo>
                  <a:pt x="110617" y="94868"/>
                </a:lnTo>
                <a:lnTo>
                  <a:pt x="108076" y="90297"/>
                </a:lnTo>
                <a:lnTo>
                  <a:pt x="66417" y="18923"/>
                </a:lnTo>
                <a:close/>
              </a:path>
              <a:path w="111125" h="873760">
                <a:moveTo>
                  <a:pt x="64897" y="18923"/>
                </a:moveTo>
                <a:lnTo>
                  <a:pt x="45847" y="18923"/>
                </a:lnTo>
                <a:lnTo>
                  <a:pt x="45847" y="54101"/>
                </a:lnTo>
                <a:lnTo>
                  <a:pt x="55372" y="37773"/>
                </a:lnTo>
                <a:lnTo>
                  <a:pt x="47117" y="23622"/>
                </a:lnTo>
                <a:lnTo>
                  <a:pt x="64897" y="23622"/>
                </a:lnTo>
                <a:lnTo>
                  <a:pt x="64897" y="18923"/>
                </a:lnTo>
                <a:close/>
              </a:path>
              <a:path w="111125" h="873760">
                <a:moveTo>
                  <a:pt x="64897" y="23622"/>
                </a:moveTo>
                <a:lnTo>
                  <a:pt x="63626" y="23622"/>
                </a:lnTo>
                <a:lnTo>
                  <a:pt x="55372" y="37773"/>
                </a:lnTo>
                <a:lnTo>
                  <a:pt x="64897" y="54101"/>
                </a:lnTo>
                <a:lnTo>
                  <a:pt x="64897" y="23622"/>
                </a:lnTo>
                <a:close/>
              </a:path>
              <a:path w="111125" h="873760">
                <a:moveTo>
                  <a:pt x="63626" y="23622"/>
                </a:moveTo>
                <a:lnTo>
                  <a:pt x="47117" y="23622"/>
                </a:lnTo>
                <a:lnTo>
                  <a:pt x="55372" y="37773"/>
                </a:lnTo>
                <a:lnTo>
                  <a:pt x="63626" y="236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60771" y="1844805"/>
            <a:ext cx="211708" cy="245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146194" y="1309612"/>
            <a:ext cx="243656" cy="9321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>
                <a:latin typeface="Cambria Math"/>
                <a:cs typeface="Cambria Math"/>
              </a:rPr>
              <a:t>𝑟 </a:t>
            </a:r>
            <a:r>
              <a:rPr dirty="0" smtClean="0">
                <a:latin typeface="Cambria Math"/>
                <a:cs typeface="Cambria Math"/>
              </a:rPr>
              <a:t>𝑡</a:t>
            </a:r>
            <a:r>
              <a:rPr lang="en-US" dirty="0" smtClean="0">
                <a:latin typeface="Cambria Math"/>
                <a:cs typeface="Cambria Math"/>
              </a:rPr>
              <a:t>   </a:t>
            </a:r>
            <a:r>
              <a:rPr spc="-185" dirty="0" smtClean="0">
                <a:latin typeface="Cambria Math"/>
                <a:cs typeface="Cambria Math"/>
              </a:rPr>
              <a:t> </a:t>
            </a:r>
            <a:r>
              <a:rPr spc="20" dirty="0" smtClean="0">
                <a:latin typeface="Cambria Math"/>
                <a:cs typeface="Cambria Math"/>
              </a:rPr>
              <a:t>𝑦</a:t>
            </a:r>
            <a:r>
              <a:rPr spc="20" dirty="0">
                <a:latin typeface="Cambria Math"/>
                <a:cs typeface="Cambria Math"/>
              </a:rPr>
              <a:t>(𝑡)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896487" y="3857882"/>
            <a:ext cx="245237" cy="2117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755641" y="3794446"/>
            <a:ext cx="307975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0328" algn="l"/>
              </a:tabLst>
            </a:pPr>
            <a:r>
              <a:rPr dirty="0">
                <a:solidFill>
                  <a:srgbClr val="FF0000"/>
                </a:solidFill>
                <a:latin typeface="Cambria Math"/>
                <a:cs typeface="Cambria Math"/>
              </a:rPr>
              <a:t>𝑟  𝑡	</a:t>
            </a:r>
            <a:r>
              <a:rPr spc="20" dirty="0">
                <a:latin typeface="Calibri"/>
                <a:cs typeface="Calibri"/>
              </a:rPr>
              <a:t>and </a:t>
            </a:r>
            <a:r>
              <a:rPr spc="20" dirty="0">
                <a:latin typeface="Cambria Math"/>
                <a:cs typeface="Cambria Math"/>
              </a:rPr>
              <a:t>𝑦(𝑡) </a:t>
            </a:r>
            <a:r>
              <a:rPr dirty="0">
                <a:latin typeface="Calibri"/>
                <a:cs typeface="Calibri"/>
              </a:rPr>
              <a:t>when </a:t>
            </a:r>
            <a:r>
              <a:rPr dirty="0">
                <a:solidFill>
                  <a:srgbClr val="548ED4"/>
                </a:solidFill>
                <a:latin typeface="Cambria Math"/>
                <a:cs typeface="Cambria Math"/>
              </a:rPr>
              <a:t>𝜏 = </a:t>
            </a:r>
            <a:r>
              <a:rPr spc="-15" dirty="0">
                <a:solidFill>
                  <a:srgbClr val="548ED4"/>
                </a:solidFill>
                <a:latin typeface="Cambria Math"/>
                <a:cs typeface="Cambria Math"/>
              </a:rPr>
              <a:t>1</a:t>
            </a:r>
            <a:r>
              <a:rPr spc="-15" dirty="0">
                <a:latin typeface="Cambria Math"/>
                <a:cs typeface="Cambria Math"/>
              </a:rPr>
              <a:t>, </a:t>
            </a:r>
            <a:r>
              <a:rPr dirty="0">
                <a:latin typeface="Cambria Math"/>
                <a:cs typeface="Cambria Math"/>
              </a:rPr>
              <a:t>𝜏 =</a:t>
            </a:r>
            <a:r>
              <a:rPr spc="-80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08371"/>
          </a:xfrm>
        </p:spPr>
        <p:txBody>
          <a:bodyPr>
            <a:normAutofit fontScale="90000"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TIME RESPONSE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19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36A2"/>
                </a:solidFill>
              </a:rPr>
              <a:t>Unit 1: Revision</a:t>
            </a:r>
            <a:endParaRPr lang="en-US" dirty="0">
              <a:solidFill>
                <a:srgbClr val="0036A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Types of control system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Effect of Feedback</a:t>
            </a:r>
          </a:p>
          <a:p>
            <a:r>
              <a:rPr lang="en-US" dirty="0" smtClean="0"/>
              <a:t>Mathematical modeling</a:t>
            </a:r>
          </a:p>
          <a:p>
            <a:r>
              <a:rPr lang="en-US" dirty="0" smtClean="0">
                <a:solidFill>
                  <a:srgbClr val="0036A2"/>
                </a:solidFill>
              </a:rPr>
              <a:t>Block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36A2"/>
                </a:solidFill>
              </a:rPr>
              <a:t>diagram algebra</a:t>
            </a:r>
          </a:p>
          <a:p>
            <a:r>
              <a:rPr lang="en-US" dirty="0" smtClean="0"/>
              <a:t>Signal flow graph and </a:t>
            </a:r>
            <a:r>
              <a:rPr lang="en-US" dirty="0" err="1" smtClean="0"/>
              <a:t>Massion’s</a:t>
            </a:r>
            <a:r>
              <a:rPr lang="en-US" dirty="0" smtClean="0"/>
              <a:t> gain formula </a:t>
            </a:r>
            <a:r>
              <a:rPr lang="en-US" dirty="0" smtClean="0">
                <a:solidFill>
                  <a:srgbClr val="FF0000"/>
                </a:solidFill>
              </a:rPr>
              <a:t>and Transfer function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2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20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21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4742" y="153987"/>
            <a:ext cx="684466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96">
              <a:spcBef>
                <a:spcPts val="105"/>
              </a:spcBef>
            </a:pPr>
            <a:r>
              <a:rPr sz="2800" spc="-5" dirty="0">
                <a:solidFill>
                  <a:srgbClr val="FF0000"/>
                </a:solidFill>
              </a:rPr>
              <a:t>Ramp </a:t>
            </a:r>
            <a:r>
              <a:rPr sz="2800" spc="-15" dirty="0">
                <a:solidFill>
                  <a:srgbClr val="FF0000"/>
                </a:solidFill>
              </a:rPr>
              <a:t>Response of </a:t>
            </a:r>
            <a:r>
              <a:rPr sz="2800" spc="5" dirty="0">
                <a:solidFill>
                  <a:srgbClr val="FF0000"/>
                </a:solidFill>
              </a:rPr>
              <a:t>1</a:t>
            </a:r>
            <a:r>
              <a:rPr sz="2800" spc="7" baseline="24305" dirty="0">
                <a:solidFill>
                  <a:srgbClr val="FF0000"/>
                </a:solidFill>
              </a:rPr>
              <a:t>st </a:t>
            </a:r>
            <a:r>
              <a:rPr sz="2800" spc="-15" dirty="0">
                <a:solidFill>
                  <a:srgbClr val="FF0000"/>
                </a:solidFill>
              </a:rPr>
              <a:t>Order</a:t>
            </a:r>
            <a:r>
              <a:rPr sz="2800" spc="-345" dirty="0">
                <a:solidFill>
                  <a:srgbClr val="FF0000"/>
                </a:solidFill>
              </a:rPr>
              <a:t> </a:t>
            </a:r>
            <a:r>
              <a:rPr sz="2800" spc="-30" dirty="0">
                <a:solidFill>
                  <a:srgbClr val="FF0000"/>
                </a:solidFill>
              </a:rPr>
              <a:t>Systems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6152"/>
            <a:ext cx="2133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/>
            <a:fld id="{81D60167-4931-47E6-BA6A-407CBD079E47}" type="slidenum">
              <a:rPr dirty="0"/>
              <a:pPr marL="38096"/>
              <a:t>22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118106" y="1141732"/>
            <a:ext cx="280670" cy="238760"/>
          </a:xfrm>
          <a:custGeom>
            <a:avLst/>
            <a:gdLst/>
            <a:ahLst/>
            <a:cxnLst/>
            <a:rect l="l" t="t" r="r" b="b"/>
            <a:pathLst>
              <a:path w="280669" h="238759">
                <a:moveTo>
                  <a:pt x="204724" y="0"/>
                </a:moveTo>
                <a:lnTo>
                  <a:pt x="201294" y="9779"/>
                </a:lnTo>
                <a:lnTo>
                  <a:pt x="215084" y="15708"/>
                </a:lnTo>
                <a:lnTo>
                  <a:pt x="226933" y="23971"/>
                </a:lnTo>
                <a:lnTo>
                  <a:pt x="251023" y="62404"/>
                </a:lnTo>
                <a:lnTo>
                  <a:pt x="258952" y="117983"/>
                </a:lnTo>
                <a:lnTo>
                  <a:pt x="258071" y="139009"/>
                </a:lnTo>
                <a:lnTo>
                  <a:pt x="244856" y="190373"/>
                </a:lnTo>
                <a:lnTo>
                  <a:pt x="215227" y="222573"/>
                </a:lnTo>
                <a:lnTo>
                  <a:pt x="201675" y="228600"/>
                </a:lnTo>
                <a:lnTo>
                  <a:pt x="204724" y="238252"/>
                </a:lnTo>
                <a:lnTo>
                  <a:pt x="250229" y="211195"/>
                </a:lnTo>
                <a:lnTo>
                  <a:pt x="275796" y="161305"/>
                </a:lnTo>
                <a:lnTo>
                  <a:pt x="280669" y="119253"/>
                </a:lnTo>
                <a:lnTo>
                  <a:pt x="279433" y="97414"/>
                </a:lnTo>
                <a:lnTo>
                  <a:pt x="269579" y="58691"/>
                </a:lnTo>
                <a:lnTo>
                  <a:pt x="237093" y="15319"/>
                </a:lnTo>
                <a:lnTo>
                  <a:pt x="221962" y="6260"/>
                </a:lnTo>
                <a:lnTo>
                  <a:pt x="204724" y="0"/>
                </a:lnTo>
                <a:close/>
              </a:path>
              <a:path w="280669" h="238759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3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92" y="222996"/>
                </a:lnTo>
                <a:lnTo>
                  <a:pt x="76073" y="238252"/>
                </a:lnTo>
                <a:lnTo>
                  <a:pt x="78993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73" y="175204"/>
                </a:lnTo>
                <a:lnTo>
                  <a:pt x="21843" y="117983"/>
                </a:lnTo>
                <a:lnTo>
                  <a:pt x="22725" y="97647"/>
                </a:lnTo>
                <a:lnTo>
                  <a:pt x="35941" y="47498"/>
                </a:lnTo>
                <a:lnTo>
                  <a:pt x="65659" y="15708"/>
                </a:lnTo>
                <a:lnTo>
                  <a:pt x="79375" y="9779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37334" y="1141732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5" h="238759">
                <a:moveTo>
                  <a:pt x="214249" y="0"/>
                </a:moveTo>
                <a:lnTo>
                  <a:pt x="210820" y="9779"/>
                </a:lnTo>
                <a:lnTo>
                  <a:pt x="224609" y="15708"/>
                </a:lnTo>
                <a:lnTo>
                  <a:pt x="236458" y="23971"/>
                </a:lnTo>
                <a:lnTo>
                  <a:pt x="260548" y="62404"/>
                </a:lnTo>
                <a:lnTo>
                  <a:pt x="268478" y="117983"/>
                </a:lnTo>
                <a:lnTo>
                  <a:pt x="267596" y="139009"/>
                </a:lnTo>
                <a:lnTo>
                  <a:pt x="254381" y="190373"/>
                </a:lnTo>
                <a:lnTo>
                  <a:pt x="224752" y="222573"/>
                </a:lnTo>
                <a:lnTo>
                  <a:pt x="211201" y="228600"/>
                </a:lnTo>
                <a:lnTo>
                  <a:pt x="214249" y="238252"/>
                </a:lnTo>
                <a:lnTo>
                  <a:pt x="259754" y="211195"/>
                </a:lnTo>
                <a:lnTo>
                  <a:pt x="285321" y="161305"/>
                </a:lnTo>
                <a:lnTo>
                  <a:pt x="290195" y="119253"/>
                </a:lnTo>
                <a:lnTo>
                  <a:pt x="288958" y="97414"/>
                </a:lnTo>
                <a:lnTo>
                  <a:pt x="279104" y="58691"/>
                </a:lnTo>
                <a:lnTo>
                  <a:pt x="246618" y="15319"/>
                </a:lnTo>
                <a:lnTo>
                  <a:pt x="231487" y="6260"/>
                </a:lnTo>
                <a:lnTo>
                  <a:pt x="214249" y="0"/>
                </a:lnTo>
                <a:close/>
              </a:path>
              <a:path w="290195" h="238759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3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92" y="222996"/>
                </a:lnTo>
                <a:lnTo>
                  <a:pt x="76073" y="238252"/>
                </a:lnTo>
                <a:lnTo>
                  <a:pt x="78994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73" y="175204"/>
                </a:lnTo>
                <a:lnTo>
                  <a:pt x="21844" y="117983"/>
                </a:lnTo>
                <a:lnTo>
                  <a:pt x="22725" y="97647"/>
                </a:lnTo>
                <a:lnTo>
                  <a:pt x="35941" y="47498"/>
                </a:lnTo>
                <a:lnTo>
                  <a:pt x="65659" y="15708"/>
                </a:lnTo>
                <a:lnTo>
                  <a:pt x="79375" y="9779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11320" y="978853"/>
            <a:ext cx="13589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35" dirty="0">
                <a:latin typeface="Cambria Math"/>
                <a:cs typeface="Cambria Math"/>
              </a:rPr>
              <a:t>1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952" y="1103558"/>
            <a:ext cx="3660140" cy="40139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lnSpc>
                <a:spcPts val="1750"/>
              </a:lnSpc>
              <a:spcBef>
                <a:spcPts val="130"/>
              </a:spcBef>
              <a:tabLst>
                <a:tab pos="1715598" algn="l"/>
                <a:tab pos="2211485" algn="l"/>
                <a:tab pos="3155634" algn="l"/>
              </a:tabLst>
            </a:pPr>
            <a:r>
              <a:rPr sz="2000" spc="-5" dirty="0">
                <a:latin typeface="Calibri"/>
                <a:cs typeface="Calibri"/>
              </a:rPr>
              <a:t>Unit ramp: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𝑟 </a:t>
            </a:r>
            <a:r>
              <a:rPr sz="2000" spc="2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	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14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	</a:t>
            </a:r>
            <a:r>
              <a:rPr sz="2000" spc="35" dirty="0">
                <a:latin typeface="Cambria Math"/>
                <a:cs typeface="Cambria Math"/>
              </a:rPr>
              <a:t>⟹</a:t>
            </a:r>
            <a:r>
              <a:rPr sz="2000" spc="90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𝑅</a:t>
            </a:r>
            <a:r>
              <a:rPr sz="2000" spc="44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𝑠	</a:t>
            </a:r>
            <a:r>
              <a:rPr sz="2000" spc="20" dirty="0">
                <a:latin typeface="Cambria Math"/>
                <a:cs typeface="Cambria Math"/>
              </a:rPr>
              <a:t>=</a:t>
            </a:r>
            <a:endParaRPr sz="2000" dirty="0">
              <a:latin typeface="Cambria Math"/>
              <a:cs typeface="Cambria Math"/>
            </a:endParaRPr>
          </a:p>
          <a:p>
            <a:pPr marR="43176" algn="r">
              <a:lnSpc>
                <a:spcPts val="1150"/>
              </a:lnSpc>
            </a:pPr>
            <a:r>
              <a:rPr sz="2300" spc="135" baseline="-16666" dirty="0">
                <a:latin typeface="Cambria Math"/>
                <a:cs typeface="Cambria Math"/>
              </a:rPr>
              <a:t>𝑠</a:t>
            </a:r>
            <a:r>
              <a:rPr sz="1200" spc="50" dirty="0">
                <a:latin typeface="Cambria Math"/>
                <a:cs typeface="Cambria Math"/>
              </a:rPr>
              <a:t>2</a:t>
            </a:r>
            <a:endParaRPr sz="12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81475" y="1247013"/>
            <a:ext cx="190500" cy="19050"/>
          </a:xfrm>
          <a:custGeom>
            <a:avLst/>
            <a:gdLst/>
            <a:ahLst/>
            <a:cxnLst/>
            <a:rect l="l" t="t" r="r" b="b"/>
            <a:pathLst>
              <a:path w="190500" h="19050">
                <a:moveTo>
                  <a:pt x="190500" y="0"/>
                </a:moveTo>
                <a:lnTo>
                  <a:pt x="0" y="0"/>
                </a:lnTo>
                <a:lnTo>
                  <a:pt x="0" y="19050"/>
                </a:lnTo>
                <a:lnTo>
                  <a:pt x="190500" y="19050"/>
                </a:lnTo>
                <a:lnTo>
                  <a:pt x="190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8048" y="1818004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4" h="238760">
                <a:moveTo>
                  <a:pt x="214185" y="0"/>
                </a:moveTo>
                <a:lnTo>
                  <a:pt x="210756" y="9779"/>
                </a:lnTo>
                <a:lnTo>
                  <a:pt x="224545" y="15708"/>
                </a:lnTo>
                <a:lnTo>
                  <a:pt x="236394" y="23971"/>
                </a:lnTo>
                <a:lnTo>
                  <a:pt x="260484" y="62404"/>
                </a:lnTo>
                <a:lnTo>
                  <a:pt x="268414" y="117983"/>
                </a:lnTo>
                <a:lnTo>
                  <a:pt x="267533" y="139009"/>
                </a:lnTo>
                <a:lnTo>
                  <a:pt x="254317" y="190373"/>
                </a:lnTo>
                <a:lnTo>
                  <a:pt x="224688" y="222573"/>
                </a:lnTo>
                <a:lnTo>
                  <a:pt x="211137" y="228600"/>
                </a:lnTo>
                <a:lnTo>
                  <a:pt x="214185" y="238252"/>
                </a:lnTo>
                <a:lnTo>
                  <a:pt x="259691" y="211195"/>
                </a:lnTo>
                <a:lnTo>
                  <a:pt x="285257" y="161305"/>
                </a:lnTo>
                <a:lnTo>
                  <a:pt x="290131" y="119253"/>
                </a:lnTo>
                <a:lnTo>
                  <a:pt x="288895" y="97414"/>
                </a:lnTo>
                <a:lnTo>
                  <a:pt x="279040" y="58691"/>
                </a:lnTo>
                <a:lnTo>
                  <a:pt x="246554" y="15319"/>
                </a:lnTo>
                <a:lnTo>
                  <a:pt x="231423" y="6260"/>
                </a:lnTo>
                <a:lnTo>
                  <a:pt x="214185" y="0"/>
                </a:lnTo>
                <a:close/>
              </a:path>
              <a:path w="290194" h="238760">
                <a:moveTo>
                  <a:pt x="75971" y="0"/>
                </a:moveTo>
                <a:lnTo>
                  <a:pt x="30538" y="27164"/>
                </a:lnTo>
                <a:lnTo>
                  <a:pt x="4908" y="77231"/>
                </a:lnTo>
                <a:lnTo>
                  <a:pt x="0" y="119253"/>
                </a:lnTo>
                <a:lnTo>
                  <a:pt x="1223" y="141106"/>
                </a:lnTo>
                <a:lnTo>
                  <a:pt x="11015" y="179814"/>
                </a:lnTo>
                <a:lnTo>
                  <a:pt x="43472" y="222996"/>
                </a:lnTo>
                <a:lnTo>
                  <a:pt x="75971" y="238252"/>
                </a:lnTo>
                <a:lnTo>
                  <a:pt x="78981" y="228600"/>
                </a:lnTo>
                <a:lnTo>
                  <a:pt x="65405" y="222573"/>
                </a:lnTo>
                <a:lnTo>
                  <a:pt x="53690" y="214201"/>
                </a:lnTo>
                <a:lnTo>
                  <a:pt x="29662" y="175204"/>
                </a:lnTo>
                <a:lnTo>
                  <a:pt x="21717" y="117983"/>
                </a:lnTo>
                <a:lnTo>
                  <a:pt x="22600" y="97647"/>
                </a:lnTo>
                <a:lnTo>
                  <a:pt x="35839" y="47498"/>
                </a:lnTo>
                <a:lnTo>
                  <a:pt x="65619" y="15708"/>
                </a:lnTo>
                <a:lnTo>
                  <a:pt x="79362" y="9779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21706" y="1742185"/>
            <a:ext cx="41211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000" spc="15" dirty="0">
                <a:latin typeface="Cambria Math"/>
                <a:cs typeface="Cambria Math"/>
              </a:rPr>
              <a:t>𝑌</a:t>
            </a:r>
            <a:r>
              <a:rPr sz="2000" spc="35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𝑠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09750" y="1923288"/>
            <a:ext cx="685800" cy="19050"/>
          </a:xfrm>
          <a:custGeom>
            <a:avLst/>
            <a:gdLst/>
            <a:ahLst/>
            <a:cxnLst/>
            <a:rect l="l" t="t" r="r" b="b"/>
            <a:pathLst>
              <a:path w="685800" h="19050">
                <a:moveTo>
                  <a:pt x="685800" y="0"/>
                </a:moveTo>
                <a:lnTo>
                  <a:pt x="0" y="0"/>
                </a:lnTo>
                <a:lnTo>
                  <a:pt x="0" y="19050"/>
                </a:lnTo>
                <a:lnTo>
                  <a:pt x="685800" y="19050"/>
                </a:lnTo>
                <a:lnTo>
                  <a:pt x="685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67000" y="1875790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4" h="238760">
                <a:moveTo>
                  <a:pt x="214249" y="0"/>
                </a:moveTo>
                <a:lnTo>
                  <a:pt x="210819" y="9779"/>
                </a:lnTo>
                <a:lnTo>
                  <a:pt x="224609" y="15708"/>
                </a:lnTo>
                <a:lnTo>
                  <a:pt x="236458" y="23971"/>
                </a:lnTo>
                <a:lnTo>
                  <a:pt x="260548" y="62404"/>
                </a:lnTo>
                <a:lnTo>
                  <a:pt x="268477" y="117983"/>
                </a:lnTo>
                <a:lnTo>
                  <a:pt x="267596" y="139009"/>
                </a:lnTo>
                <a:lnTo>
                  <a:pt x="254381" y="190373"/>
                </a:lnTo>
                <a:lnTo>
                  <a:pt x="224752" y="222573"/>
                </a:lnTo>
                <a:lnTo>
                  <a:pt x="211200" y="228600"/>
                </a:lnTo>
                <a:lnTo>
                  <a:pt x="214249" y="238252"/>
                </a:lnTo>
                <a:lnTo>
                  <a:pt x="259754" y="211195"/>
                </a:lnTo>
                <a:lnTo>
                  <a:pt x="285321" y="161305"/>
                </a:lnTo>
                <a:lnTo>
                  <a:pt x="290194" y="119253"/>
                </a:lnTo>
                <a:lnTo>
                  <a:pt x="288958" y="97414"/>
                </a:lnTo>
                <a:lnTo>
                  <a:pt x="279104" y="58691"/>
                </a:lnTo>
                <a:lnTo>
                  <a:pt x="246618" y="15319"/>
                </a:lnTo>
                <a:lnTo>
                  <a:pt x="231487" y="6260"/>
                </a:lnTo>
                <a:lnTo>
                  <a:pt x="214249" y="0"/>
                </a:lnTo>
                <a:close/>
              </a:path>
              <a:path w="290194" h="238760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3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92" y="222996"/>
                </a:lnTo>
                <a:lnTo>
                  <a:pt x="76073" y="238252"/>
                </a:lnTo>
                <a:lnTo>
                  <a:pt x="78993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73" y="175204"/>
                </a:lnTo>
                <a:lnTo>
                  <a:pt x="21843" y="117983"/>
                </a:lnTo>
                <a:lnTo>
                  <a:pt x="22725" y="97647"/>
                </a:lnTo>
                <a:lnTo>
                  <a:pt x="35941" y="47498"/>
                </a:lnTo>
                <a:lnTo>
                  <a:pt x="65659" y="15708"/>
                </a:lnTo>
                <a:lnTo>
                  <a:pt x="79375" y="9779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080006" y="1498094"/>
            <a:ext cx="1480185" cy="762382"/>
          </a:xfrm>
          <a:prstGeom prst="rect">
            <a:avLst/>
          </a:prstGeom>
        </p:spPr>
        <p:txBody>
          <a:bodyPr vert="horz" wrap="square" lIns="0" tIns="69209" rIns="0" bIns="0" rtlCol="0">
            <a:spAutoFit/>
          </a:bodyPr>
          <a:lstStyle/>
          <a:p>
            <a:pPr marL="245086" algn="ctr">
              <a:spcBef>
                <a:spcPts val="545"/>
              </a:spcBef>
            </a:pPr>
            <a:r>
              <a:rPr sz="2000" spc="15" dirty="0">
                <a:latin typeface="Cambria Math"/>
                <a:cs typeface="Cambria Math"/>
              </a:rPr>
              <a:t>1</a:t>
            </a:r>
            <a:endParaRPr sz="2000" dirty="0">
              <a:latin typeface="Cambria Math"/>
              <a:cs typeface="Cambria Math"/>
            </a:endParaRPr>
          </a:p>
          <a:p>
            <a:pPr marL="38096">
              <a:spcBef>
                <a:spcPts val="455"/>
              </a:spcBef>
            </a:pPr>
            <a:r>
              <a:rPr sz="3000" spc="30" baseline="37500" dirty="0">
                <a:latin typeface="Cambria Math"/>
                <a:cs typeface="Cambria Math"/>
              </a:rPr>
              <a:t>= </a:t>
            </a:r>
            <a:r>
              <a:rPr sz="2000" spc="55" dirty="0">
                <a:latin typeface="Cambria Math"/>
                <a:cs typeface="Cambria Math"/>
              </a:rPr>
              <a:t>𝑠</a:t>
            </a:r>
            <a:r>
              <a:rPr sz="2300" spc="82" baseline="22222" dirty="0">
                <a:latin typeface="Cambria Math"/>
                <a:cs typeface="Cambria Math"/>
              </a:rPr>
              <a:t>2</a:t>
            </a:r>
            <a:r>
              <a:rPr sz="2000" spc="55" dirty="0">
                <a:latin typeface="Cambria Math"/>
                <a:cs typeface="Cambria Math"/>
              </a:rPr>
              <a:t>(𝜏𝑠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-10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1)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71850" y="1923288"/>
            <a:ext cx="1143000" cy="19050"/>
          </a:xfrm>
          <a:custGeom>
            <a:avLst/>
            <a:gdLst/>
            <a:ahLst/>
            <a:cxnLst/>
            <a:rect l="l" t="t" r="r" b="b"/>
            <a:pathLst>
              <a:path w="1143000" h="19050">
                <a:moveTo>
                  <a:pt x="1143000" y="0"/>
                </a:moveTo>
                <a:lnTo>
                  <a:pt x="0" y="0"/>
                </a:lnTo>
                <a:lnTo>
                  <a:pt x="0" y="19050"/>
                </a:lnTo>
                <a:lnTo>
                  <a:pt x="1143000" y="19050"/>
                </a:lnTo>
                <a:lnTo>
                  <a:pt x="1143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05025" y="2675763"/>
            <a:ext cx="247650" cy="19050"/>
          </a:xfrm>
          <a:custGeom>
            <a:avLst/>
            <a:gdLst/>
            <a:ahLst/>
            <a:cxnLst/>
            <a:rect l="l" t="t" r="r" b="b"/>
            <a:pathLst>
              <a:path w="247650" h="19050">
                <a:moveTo>
                  <a:pt x="247650" y="0"/>
                </a:moveTo>
                <a:lnTo>
                  <a:pt x="0" y="0"/>
                </a:lnTo>
                <a:lnTo>
                  <a:pt x="0" y="19050"/>
                </a:lnTo>
                <a:lnTo>
                  <a:pt x="247650" y="1905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46149" y="1498093"/>
            <a:ext cx="1537335" cy="1147103"/>
          </a:xfrm>
          <a:prstGeom prst="rect">
            <a:avLst/>
          </a:prstGeom>
        </p:spPr>
        <p:txBody>
          <a:bodyPr vert="horz" wrap="square" lIns="0" tIns="69209" rIns="0" bIns="0" rtlCol="0">
            <a:spAutoFit/>
          </a:bodyPr>
          <a:lstStyle/>
          <a:p>
            <a:pPr marL="632399">
              <a:spcBef>
                <a:spcPts val="545"/>
              </a:spcBef>
            </a:pPr>
            <a:r>
              <a:rPr sz="2000" spc="15" dirty="0">
                <a:latin typeface="Cambria Math"/>
                <a:cs typeface="Cambria Math"/>
              </a:rPr>
              <a:t>1</a:t>
            </a:r>
            <a:endParaRPr sz="2000" dirty="0">
              <a:latin typeface="Cambria Math"/>
              <a:cs typeface="Cambria Math"/>
            </a:endParaRPr>
          </a:p>
          <a:p>
            <a:pPr marL="50796">
              <a:spcBef>
                <a:spcPts val="455"/>
              </a:spcBef>
            </a:pPr>
            <a:r>
              <a:rPr sz="3000" spc="30" baseline="37500" dirty="0">
                <a:latin typeface="Cambria Math"/>
                <a:cs typeface="Cambria Math"/>
              </a:rPr>
              <a:t>= </a:t>
            </a:r>
            <a:r>
              <a:rPr sz="2000" spc="5" dirty="0">
                <a:latin typeface="Cambria Math"/>
                <a:cs typeface="Cambria Math"/>
              </a:rPr>
              <a:t>𝜏𝑠 </a:t>
            </a:r>
            <a:r>
              <a:rPr sz="2000" spc="20" dirty="0">
                <a:latin typeface="Cambria Math"/>
                <a:cs typeface="Cambria Math"/>
              </a:rPr>
              <a:t>+ </a:t>
            </a:r>
            <a:r>
              <a:rPr sz="2000" spc="15" dirty="0">
                <a:latin typeface="Cambria Math"/>
                <a:cs typeface="Cambria Math"/>
              </a:rPr>
              <a:t>1 </a:t>
            </a:r>
            <a:r>
              <a:rPr sz="3000" spc="22" baseline="37500" dirty="0">
                <a:latin typeface="Cambria Math"/>
                <a:cs typeface="Cambria Math"/>
              </a:rPr>
              <a:t>𝑅</a:t>
            </a:r>
            <a:r>
              <a:rPr sz="3000" spc="419" baseline="37500" dirty="0">
                <a:latin typeface="Cambria Math"/>
                <a:cs typeface="Cambria Math"/>
              </a:rPr>
              <a:t> </a:t>
            </a:r>
            <a:r>
              <a:rPr sz="3000" spc="15" baseline="37500" dirty="0">
                <a:latin typeface="Cambria Math"/>
                <a:cs typeface="Cambria Math"/>
              </a:rPr>
              <a:t>𝑠</a:t>
            </a:r>
            <a:endParaRPr sz="3000" baseline="37500" dirty="0">
              <a:latin typeface="Cambria Math"/>
              <a:cs typeface="Cambria Math"/>
            </a:endParaRPr>
          </a:p>
          <a:p>
            <a:pPr marL="708588">
              <a:spcBef>
                <a:spcPts val="680"/>
              </a:spcBef>
              <a:tabLst>
                <a:tab pos="1214000" algn="l"/>
              </a:tabLst>
            </a:pPr>
            <a:r>
              <a:rPr sz="2000" spc="15" dirty="0">
                <a:latin typeface="Cambria Math"/>
                <a:cs typeface="Cambria Math"/>
              </a:rPr>
              <a:t>1	</a:t>
            </a:r>
            <a:r>
              <a:rPr sz="2000" spc="10" dirty="0">
                <a:latin typeface="Cambria Math"/>
                <a:cs typeface="Cambria Math"/>
              </a:rPr>
              <a:t>𝜏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57477" y="2675763"/>
            <a:ext cx="123825" cy="19050"/>
          </a:xfrm>
          <a:custGeom>
            <a:avLst/>
            <a:gdLst/>
            <a:ahLst/>
            <a:cxnLst/>
            <a:rect l="l" t="t" r="r" b="b"/>
            <a:pathLst>
              <a:path w="123825" h="19050">
                <a:moveTo>
                  <a:pt x="123825" y="0"/>
                </a:moveTo>
                <a:lnTo>
                  <a:pt x="0" y="0"/>
                </a:lnTo>
                <a:lnTo>
                  <a:pt x="0" y="19050"/>
                </a:lnTo>
                <a:lnTo>
                  <a:pt x="123825" y="19050"/>
                </a:lnTo>
                <a:lnTo>
                  <a:pt x="123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270507" y="2209800"/>
            <a:ext cx="32067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3000" spc="127" baseline="-20833" dirty="0">
                <a:latin typeface="Cambria Math"/>
                <a:cs typeface="Cambria Math"/>
              </a:rPr>
              <a:t>𝜏</a:t>
            </a:r>
            <a:r>
              <a:rPr sz="1500" spc="85" dirty="0">
                <a:latin typeface="Cambria Math"/>
                <a:cs typeface="Cambria Math"/>
              </a:rPr>
              <a:t>2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11654" y="2667635"/>
            <a:ext cx="200215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3000" spc="30" baseline="37500" dirty="0">
                <a:latin typeface="Cambria Math"/>
                <a:cs typeface="Cambria Math"/>
              </a:rPr>
              <a:t>= </a:t>
            </a:r>
            <a:r>
              <a:rPr sz="2000" spc="80" dirty="0">
                <a:latin typeface="Cambria Math"/>
                <a:cs typeface="Cambria Math"/>
              </a:rPr>
              <a:t>𝑠</a:t>
            </a:r>
            <a:r>
              <a:rPr sz="2300" spc="120" baseline="22222" dirty="0">
                <a:latin typeface="Cambria Math"/>
                <a:cs typeface="Cambria Math"/>
              </a:rPr>
              <a:t>2 </a:t>
            </a:r>
            <a:r>
              <a:rPr sz="3000" spc="30" baseline="37500" dirty="0">
                <a:latin typeface="Cambria Math"/>
                <a:cs typeface="Cambria Math"/>
              </a:rPr>
              <a:t>− </a:t>
            </a:r>
            <a:r>
              <a:rPr sz="2000" spc="10" dirty="0">
                <a:latin typeface="Cambria Math"/>
                <a:cs typeface="Cambria Math"/>
              </a:rPr>
              <a:t>𝑠 </a:t>
            </a:r>
            <a:r>
              <a:rPr sz="3000" spc="30" baseline="37500" dirty="0">
                <a:latin typeface="Cambria Math"/>
                <a:cs typeface="Cambria Math"/>
              </a:rPr>
              <a:t>+ </a:t>
            </a:r>
            <a:r>
              <a:rPr sz="2000" spc="5" dirty="0">
                <a:latin typeface="Cambria Math"/>
                <a:cs typeface="Cambria Math"/>
              </a:rPr>
              <a:t>𝜏𝑠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70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1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086100" y="2675763"/>
            <a:ext cx="685800" cy="19050"/>
          </a:xfrm>
          <a:custGeom>
            <a:avLst/>
            <a:gdLst/>
            <a:ahLst/>
            <a:cxnLst/>
            <a:rect l="l" t="t" r="r" b="b"/>
            <a:pathLst>
              <a:path w="685800" h="19050">
                <a:moveTo>
                  <a:pt x="685800" y="0"/>
                </a:moveTo>
                <a:lnTo>
                  <a:pt x="0" y="0"/>
                </a:lnTo>
                <a:lnTo>
                  <a:pt x="0" y="19050"/>
                </a:lnTo>
                <a:lnTo>
                  <a:pt x="685800" y="19050"/>
                </a:lnTo>
                <a:lnTo>
                  <a:pt x="685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08519" y="3180079"/>
            <a:ext cx="280670" cy="238760"/>
          </a:xfrm>
          <a:custGeom>
            <a:avLst/>
            <a:gdLst/>
            <a:ahLst/>
            <a:cxnLst/>
            <a:rect l="l" t="t" r="r" b="b"/>
            <a:pathLst>
              <a:path w="280669" h="238760">
                <a:moveTo>
                  <a:pt x="204660" y="0"/>
                </a:moveTo>
                <a:lnTo>
                  <a:pt x="201231" y="9778"/>
                </a:lnTo>
                <a:lnTo>
                  <a:pt x="215020" y="15708"/>
                </a:lnTo>
                <a:lnTo>
                  <a:pt x="226869" y="23971"/>
                </a:lnTo>
                <a:lnTo>
                  <a:pt x="250959" y="62404"/>
                </a:lnTo>
                <a:lnTo>
                  <a:pt x="258889" y="117982"/>
                </a:lnTo>
                <a:lnTo>
                  <a:pt x="258008" y="139009"/>
                </a:lnTo>
                <a:lnTo>
                  <a:pt x="244792" y="190372"/>
                </a:lnTo>
                <a:lnTo>
                  <a:pt x="215163" y="222573"/>
                </a:lnTo>
                <a:lnTo>
                  <a:pt x="201612" y="228600"/>
                </a:lnTo>
                <a:lnTo>
                  <a:pt x="204660" y="238251"/>
                </a:lnTo>
                <a:lnTo>
                  <a:pt x="250166" y="211195"/>
                </a:lnTo>
                <a:lnTo>
                  <a:pt x="275732" y="161305"/>
                </a:lnTo>
                <a:lnTo>
                  <a:pt x="280606" y="119252"/>
                </a:lnTo>
                <a:lnTo>
                  <a:pt x="279370" y="97414"/>
                </a:lnTo>
                <a:lnTo>
                  <a:pt x="269515" y="58691"/>
                </a:lnTo>
                <a:lnTo>
                  <a:pt x="237029" y="15319"/>
                </a:lnTo>
                <a:lnTo>
                  <a:pt x="221898" y="6260"/>
                </a:lnTo>
                <a:lnTo>
                  <a:pt x="204660" y="0"/>
                </a:lnTo>
                <a:close/>
              </a:path>
              <a:path w="280669" h="238760">
                <a:moveTo>
                  <a:pt x="75971" y="0"/>
                </a:moveTo>
                <a:lnTo>
                  <a:pt x="30538" y="27164"/>
                </a:lnTo>
                <a:lnTo>
                  <a:pt x="4908" y="77231"/>
                </a:lnTo>
                <a:lnTo>
                  <a:pt x="0" y="119252"/>
                </a:lnTo>
                <a:lnTo>
                  <a:pt x="1223" y="141106"/>
                </a:lnTo>
                <a:lnTo>
                  <a:pt x="11015" y="179814"/>
                </a:lnTo>
                <a:lnTo>
                  <a:pt x="43472" y="222996"/>
                </a:lnTo>
                <a:lnTo>
                  <a:pt x="75971" y="238251"/>
                </a:lnTo>
                <a:lnTo>
                  <a:pt x="78981" y="228600"/>
                </a:lnTo>
                <a:lnTo>
                  <a:pt x="65405" y="222573"/>
                </a:lnTo>
                <a:lnTo>
                  <a:pt x="53690" y="214201"/>
                </a:lnTo>
                <a:lnTo>
                  <a:pt x="29662" y="175204"/>
                </a:lnTo>
                <a:lnTo>
                  <a:pt x="21717" y="117982"/>
                </a:lnTo>
                <a:lnTo>
                  <a:pt x="22600" y="97647"/>
                </a:lnTo>
                <a:lnTo>
                  <a:pt x="35839" y="47497"/>
                </a:lnTo>
                <a:lnTo>
                  <a:pt x="65619" y="15708"/>
                </a:lnTo>
                <a:lnTo>
                  <a:pt x="79362" y="9778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21706" y="3106995"/>
            <a:ext cx="97853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555569" algn="l"/>
              </a:tabLst>
            </a:pPr>
            <a:r>
              <a:rPr sz="2000" spc="15" dirty="0">
                <a:latin typeface="Cambria Math"/>
                <a:cs typeface="Cambria Math"/>
              </a:rPr>
              <a:t>𝑦</a:t>
            </a:r>
            <a:r>
              <a:rPr sz="2000" spc="45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	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ℒ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94585" y="3078163"/>
            <a:ext cx="26924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-75" dirty="0">
                <a:latin typeface="Cambria Math"/>
                <a:cs typeface="Cambria Math"/>
              </a:rPr>
              <a:t>−</a:t>
            </a:r>
            <a:r>
              <a:rPr sz="1500" spc="35" dirty="0">
                <a:latin typeface="Cambria Math"/>
                <a:cs typeface="Cambria Math"/>
              </a:rPr>
              <a:t>1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174114" y="3179575"/>
            <a:ext cx="657225" cy="240029"/>
          </a:xfrm>
          <a:custGeom>
            <a:avLst/>
            <a:gdLst/>
            <a:ahLst/>
            <a:cxnLst/>
            <a:rect l="l" t="t" r="r" b="b"/>
            <a:pathLst>
              <a:path w="657225" h="240029">
                <a:moveTo>
                  <a:pt x="80137" y="0"/>
                </a:moveTo>
                <a:lnTo>
                  <a:pt x="76962" y="0"/>
                </a:lnTo>
                <a:lnTo>
                  <a:pt x="63119" y="1079"/>
                </a:lnTo>
                <a:lnTo>
                  <a:pt x="26352" y="20878"/>
                </a:lnTo>
                <a:lnTo>
                  <a:pt x="18161" y="52578"/>
                </a:lnTo>
                <a:lnTo>
                  <a:pt x="18161" y="59436"/>
                </a:lnTo>
                <a:lnTo>
                  <a:pt x="19177" y="67437"/>
                </a:lnTo>
                <a:lnTo>
                  <a:pt x="21082" y="76327"/>
                </a:lnTo>
                <a:lnTo>
                  <a:pt x="23114" y="85217"/>
                </a:lnTo>
                <a:lnTo>
                  <a:pt x="24003" y="91059"/>
                </a:lnTo>
                <a:lnTo>
                  <a:pt x="24003" y="99949"/>
                </a:lnTo>
                <a:lnTo>
                  <a:pt x="22098" y="104648"/>
                </a:lnTo>
                <a:lnTo>
                  <a:pt x="18034" y="108204"/>
                </a:lnTo>
                <a:lnTo>
                  <a:pt x="14097" y="111887"/>
                </a:lnTo>
                <a:lnTo>
                  <a:pt x="8128" y="113792"/>
                </a:lnTo>
                <a:lnTo>
                  <a:pt x="0" y="114046"/>
                </a:lnTo>
                <a:lnTo>
                  <a:pt x="0" y="124333"/>
                </a:lnTo>
                <a:lnTo>
                  <a:pt x="8128" y="124587"/>
                </a:lnTo>
                <a:lnTo>
                  <a:pt x="14097" y="126619"/>
                </a:lnTo>
                <a:lnTo>
                  <a:pt x="22098" y="133858"/>
                </a:lnTo>
                <a:lnTo>
                  <a:pt x="24003" y="138557"/>
                </a:lnTo>
                <a:lnTo>
                  <a:pt x="24003" y="147320"/>
                </a:lnTo>
                <a:lnTo>
                  <a:pt x="23114" y="153289"/>
                </a:lnTo>
                <a:lnTo>
                  <a:pt x="21082" y="162179"/>
                </a:lnTo>
                <a:lnTo>
                  <a:pt x="19177" y="171069"/>
                </a:lnTo>
                <a:lnTo>
                  <a:pt x="18161" y="178943"/>
                </a:lnTo>
                <a:lnTo>
                  <a:pt x="18161" y="185928"/>
                </a:lnTo>
                <a:lnTo>
                  <a:pt x="32766" y="226060"/>
                </a:lnTo>
                <a:lnTo>
                  <a:pt x="76962" y="239522"/>
                </a:lnTo>
                <a:lnTo>
                  <a:pt x="80137" y="239522"/>
                </a:lnTo>
                <a:lnTo>
                  <a:pt x="80137" y="229997"/>
                </a:lnTo>
                <a:lnTo>
                  <a:pt x="78232" y="229997"/>
                </a:lnTo>
                <a:lnTo>
                  <a:pt x="69659" y="229412"/>
                </a:lnTo>
                <a:lnTo>
                  <a:pt x="40132" y="198793"/>
                </a:lnTo>
                <a:lnTo>
                  <a:pt x="39497" y="188214"/>
                </a:lnTo>
                <a:lnTo>
                  <a:pt x="39497" y="182245"/>
                </a:lnTo>
                <a:lnTo>
                  <a:pt x="40259" y="175006"/>
                </a:lnTo>
                <a:lnTo>
                  <a:pt x="42037" y="166497"/>
                </a:lnTo>
                <a:lnTo>
                  <a:pt x="43688" y="157861"/>
                </a:lnTo>
                <a:lnTo>
                  <a:pt x="44450" y="151638"/>
                </a:lnTo>
                <a:lnTo>
                  <a:pt x="44450" y="140843"/>
                </a:lnTo>
                <a:lnTo>
                  <a:pt x="42418" y="135001"/>
                </a:lnTo>
                <a:lnTo>
                  <a:pt x="34036" y="125857"/>
                </a:lnTo>
                <a:lnTo>
                  <a:pt x="29083" y="122555"/>
                </a:lnTo>
                <a:lnTo>
                  <a:pt x="23241" y="120396"/>
                </a:lnTo>
                <a:lnTo>
                  <a:pt x="23241" y="118110"/>
                </a:lnTo>
                <a:lnTo>
                  <a:pt x="29083" y="115951"/>
                </a:lnTo>
                <a:lnTo>
                  <a:pt x="34036" y="112522"/>
                </a:lnTo>
                <a:lnTo>
                  <a:pt x="42418" y="103378"/>
                </a:lnTo>
                <a:lnTo>
                  <a:pt x="44450" y="97536"/>
                </a:lnTo>
                <a:lnTo>
                  <a:pt x="44450" y="86741"/>
                </a:lnTo>
                <a:lnTo>
                  <a:pt x="43688" y="80645"/>
                </a:lnTo>
                <a:lnTo>
                  <a:pt x="42037" y="72009"/>
                </a:lnTo>
                <a:lnTo>
                  <a:pt x="40259" y="63373"/>
                </a:lnTo>
                <a:lnTo>
                  <a:pt x="39497" y="56134"/>
                </a:lnTo>
                <a:lnTo>
                  <a:pt x="39497" y="50292"/>
                </a:lnTo>
                <a:lnTo>
                  <a:pt x="40132" y="40195"/>
                </a:lnTo>
                <a:lnTo>
                  <a:pt x="69659" y="10236"/>
                </a:lnTo>
                <a:lnTo>
                  <a:pt x="78232" y="9652"/>
                </a:lnTo>
                <a:lnTo>
                  <a:pt x="80137" y="9652"/>
                </a:lnTo>
                <a:lnTo>
                  <a:pt x="80137" y="0"/>
                </a:lnTo>
                <a:close/>
              </a:path>
              <a:path w="657225" h="240029">
                <a:moveTo>
                  <a:pt x="337693" y="10287"/>
                </a:moveTo>
                <a:lnTo>
                  <a:pt x="334391" y="508"/>
                </a:lnTo>
                <a:lnTo>
                  <a:pt x="317068" y="6769"/>
                </a:lnTo>
                <a:lnTo>
                  <a:pt x="301904" y="15836"/>
                </a:lnTo>
                <a:lnTo>
                  <a:pt x="269405" y="59207"/>
                </a:lnTo>
                <a:lnTo>
                  <a:pt x="259549" y="97929"/>
                </a:lnTo>
                <a:lnTo>
                  <a:pt x="258318" y="119761"/>
                </a:lnTo>
                <a:lnTo>
                  <a:pt x="259549" y="141617"/>
                </a:lnTo>
                <a:lnTo>
                  <a:pt x="269405" y="180327"/>
                </a:lnTo>
                <a:lnTo>
                  <a:pt x="301904" y="223507"/>
                </a:lnTo>
                <a:lnTo>
                  <a:pt x="334391" y="238760"/>
                </a:lnTo>
                <a:lnTo>
                  <a:pt x="337312" y="229108"/>
                </a:lnTo>
                <a:lnTo>
                  <a:pt x="323761" y="223088"/>
                </a:lnTo>
                <a:lnTo>
                  <a:pt x="312064" y="214718"/>
                </a:lnTo>
                <a:lnTo>
                  <a:pt x="288086" y="175717"/>
                </a:lnTo>
                <a:lnTo>
                  <a:pt x="280162" y="118491"/>
                </a:lnTo>
                <a:lnTo>
                  <a:pt x="281038" y="98158"/>
                </a:lnTo>
                <a:lnTo>
                  <a:pt x="294259" y="48006"/>
                </a:lnTo>
                <a:lnTo>
                  <a:pt x="323977" y="16217"/>
                </a:lnTo>
                <a:lnTo>
                  <a:pt x="337693" y="10287"/>
                </a:lnTo>
                <a:close/>
              </a:path>
              <a:path w="657225" h="240029">
                <a:moveTo>
                  <a:pt x="548513" y="119761"/>
                </a:moveTo>
                <a:lnTo>
                  <a:pt x="543572" y="77749"/>
                </a:lnTo>
                <a:lnTo>
                  <a:pt x="528828" y="42291"/>
                </a:lnTo>
                <a:lnTo>
                  <a:pt x="489800" y="6769"/>
                </a:lnTo>
                <a:lnTo>
                  <a:pt x="472567" y="508"/>
                </a:lnTo>
                <a:lnTo>
                  <a:pt x="469138" y="10287"/>
                </a:lnTo>
                <a:lnTo>
                  <a:pt x="482917" y="16217"/>
                </a:lnTo>
                <a:lnTo>
                  <a:pt x="494766" y="24485"/>
                </a:lnTo>
                <a:lnTo>
                  <a:pt x="518858" y="62915"/>
                </a:lnTo>
                <a:lnTo>
                  <a:pt x="526796" y="118491"/>
                </a:lnTo>
                <a:lnTo>
                  <a:pt x="525907" y="139522"/>
                </a:lnTo>
                <a:lnTo>
                  <a:pt x="512699" y="190881"/>
                </a:lnTo>
                <a:lnTo>
                  <a:pt x="483069" y="223088"/>
                </a:lnTo>
                <a:lnTo>
                  <a:pt x="469519" y="229108"/>
                </a:lnTo>
                <a:lnTo>
                  <a:pt x="472567" y="238760"/>
                </a:lnTo>
                <a:lnTo>
                  <a:pt x="518071" y="211709"/>
                </a:lnTo>
                <a:lnTo>
                  <a:pt x="543636" y="161823"/>
                </a:lnTo>
                <a:lnTo>
                  <a:pt x="547293" y="141617"/>
                </a:lnTo>
                <a:lnTo>
                  <a:pt x="548513" y="119761"/>
                </a:lnTo>
                <a:close/>
              </a:path>
              <a:path w="657225" h="240029">
                <a:moveTo>
                  <a:pt x="656844" y="114173"/>
                </a:moveTo>
                <a:lnTo>
                  <a:pt x="648716" y="113919"/>
                </a:lnTo>
                <a:lnTo>
                  <a:pt x="642747" y="112014"/>
                </a:lnTo>
                <a:lnTo>
                  <a:pt x="638810" y="108331"/>
                </a:lnTo>
                <a:lnTo>
                  <a:pt x="634746" y="104775"/>
                </a:lnTo>
                <a:lnTo>
                  <a:pt x="632841" y="100076"/>
                </a:lnTo>
                <a:lnTo>
                  <a:pt x="632841" y="91186"/>
                </a:lnTo>
                <a:lnTo>
                  <a:pt x="633857" y="85344"/>
                </a:lnTo>
                <a:lnTo>
                  <a:pt x="635762" y="76454"/>
                </a:lnTo>
                <a:lnTo>
                  <a:pt x="637794" y="67564"/>
                </a:lnTo>
                <a:lnTo>
                  <a:pt x="638683" y="59563"/>
                </a:lnTo>
                <a:lnTo>
                  <a:pt x="638683" y="52705"/>
                </a:lnTo>
                <a:lnTo>
                  <a:pt x="637768" y="40474"/>
                </a:lnTo>
                <a:lnTo>
                  <a:pt x="615810" y="7886"/>
                </a:lnTo>
                <a:lnTo>
                  <a:pt x="580009" y="0"/>
                </a:lnTo>
                <a:lnTo>
                  <a:pt x="576707" y="0"/>
                </a:lnTo>
                <a:lnTo>
                  <a:pt x="576707" y="9652"/>
                </a:lnTo>
                <a:lnTo>
                  <a:pt x="578612" y="9652"/>
                </a:lnTo>
                <a:lnTo>
                  <a:pt x="587171" y="10236"/>
                </a:lnTo>
                <a:lnTo>
                  <a:pt x="616699" y="40259"/>
                </a:lnTo>
                <a:lnTo>
                  <a:pt x="617347" y="50419"/>
                </a:lnTo>
                <a:lnTo>
                  <a:pt x="617347" y="56261"/>
                </a:lnTo>
                <a:lnTo>
                  <a:pt x="616585" y="63500"/>
                </a:lnTo>
                <a:lnTo>
                  <a:pt x="614807" y="72136"/>
                </a:lnTo>
                <a:lnTo>
                  <a:pt x="613156" y="80772"/>
                </a:lnTo>
                <a:lnTo>
                  <a:pt x="612394" y="86868"/>
                </a:lnTo>
                <a:lnTo>
                  <a:pt x="612394" y="97663"/>
                </a:lnTo>
                <a:lnTo>
                  <a:pt x="614426" y="103505"/>
                </a:lnTo>
                <a:lnTo>
                  <a:pt x="622808" y="112649"/>
                </a:lnTo>
                <a:lnTo>
                  <a:pt x="627761" y="116078"/>
                </a:lnTo>
                <a:lnTo>
                  <a:pt x="633603" y="118237"/>
                </a:lnTo>
                <a:lnTo>
                  <a:pt x="633603" y="120523"/>
                </a:lnTo>
                <a:lnTo>
                  <a:pt x="627761" y="122682"/>
                </a:lnTo>
                <a:lnTo>
                  <a:pt x="622808" y="125984"/>
                </a:lnTo>
                <a:lnTo>
                  <a:pt x="614426" y="135128"/>
                </a:lnTo>
                <a:lnTo>
                  <a:pt x="612394" y="140970"/>
                </a:lnTo>
                <a:lnTo>
                  <a:pt x="612394" y="151765"/>
                </a:lnTo>
                <a:lnTo>
                  <a:pt x="613156" y="157988"/>
                </a:lnTo>
                <a:lnTo>
                  <a:pt x="614807" y="166624"/>
                </a:lnTo>
                <a:lnTo>
                  <a:pt x="616585" y="175133"/>
                </a:lnTo>
                <a:lnTo>
                  <a:pt x="617347" y="182372"/>
                </a:lnTo>
                <a:lnTo>
                  <a:pt x="617347" y="188341"/>
                </a:lnTo>
                <a:lnTo>
                  <a:pt x="616699" y="198856"/>
                </a:lnTo>
                <a:lnTo>
                  <a:pt x="587171" y="229412"/>
                </a:lnTo>
                <a:lnTo>
                  <a:pt x="578612" y="229997"/>
                </a:lnTo>
                <a:lnTo>
                  <a:pt x="576707" y="229997"/>
                </a:lnTo>
                <a:lnTo>
                  <a:pt x="576707" y="239522"/>
                </a:lnTo>
                <a:lnTo>
                  <a:pt x="580009" y="239522"/>
                </a:lnTo>
                <a:lnTo>
                  <a:pt x="593763" y="238480"/>
                </a:lnTo>
                <a:lnTo>
                  <a:pt x="630478" y="218706"/>
                </a:lnTo>
                <a:lnTo>
                  <a:pt x="638683" y="186055"/>
                </a:lnTo>
                <a:lnTo>
                  <a:pt x="638683" y="179070"/>
                </a:lnTo>
                <a:lnTo>
                  <a:pt x="637794" y="171196"/>
                </a:lnTo>
                <a:lnTo>
                  <a:pt x="635762" y="162306"/>
                </a:lnTo>
                <a:lnTo>
                  <a:pt x="633857" y="153416"/>
                </a:lnTo>
                <a:lnTo>
                  <a:pt x="632841" y="147447"/>
                </a:lnTo>
                <a:lnTo>
                  <a:pt x="632841" y="138684"/>
                </a:lnTo>
                <a:lnTo>
                  <a:pt x="634746" y="133985"/>
                </a:lnTo>
                <a:lnTo>
                  <a:pt x="642747" y="126746"/>
                </a:lnTo>
                <a:lnTo>
                  <a:pt x="648716" y="124714"/>
                </a:lnTo>
                <a:lnTo>
                  <a:pt x="656844" y="124460"/>
                </a:lnTo>
                <a:lnTo>
                  <a:pt x="656844" y="1141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247268" y="3106995"/>
            <a:ext cx="202247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660334" algn="l"/>
              </a:tabLst>
            </a:pPr>
            <a:r>
              <a:rPr sz="2000" spc="15" dirty="0">
                <a:latin typeface="Cambria Math"/>
                <a:cs typeface="Cambria Math"/>
              </a:rPr>
              <a:t>𝑌</a:t>
            </a:r>
            <a:r>
              <a:rPr sz="2000" spc="36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𝑠	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10" dirty="0">
                <a:latin typeface="Cambria Math"/>
                <a:cs typeface="Cambria Math"/>
              </a:rPr>
              <a:t>𝑡 </a:t>
            </a:r>
            <a:r>
              <a:rPr sz="2000" spc="20" dirty="0">
                <a:latin typeface="Cambria Math"/>
                <a:cs typeface="Cambria Math"/>
              </a:rPr>
              <a:t>− </a:t>
            </a:r>
            <a:r>
              <a:rPr sz="2000" spc="10" dirty="0">
                <a:latin typeface="Cambria Math"/>
                <a:cs typeface="Cambria Math"/>
              </a:rPr>
              <a:t>𝜏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spc="35" dirty="0">
                <a:latin typeface="Cambria Math"/>
                <a:cs typeface="Cambria Math"/>
              </a:rPr>
              <a:t>𝜏𝑒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33547" y="2944813"/>
            <a:ext cx="303530" cy="2487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</a:pPr>
            <a:r>
              <a:rPr sz="2300" spc="52" baseline="-31481" dirty="0">
                <a:latin typeface="Cambria Math"/>
                <a:cs typeface="Cambria Math"/>
              </a:rPr>
              <a:t>−</a:t>
            </a:r>
            <a:r>
              <a:rPr sz="1500" spc="35" dirty="0">
                <a:latin typeface="Cambria Math"/>
                <a:cs typeface="Cambria Math"/>
              </a:rPr>
              <a:t>𝑡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02205" y="3145093"/>
            <a:ext cx="12255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160" dirty="0">
                <a:latin typeface="Cambria Math"/>
                <a:cs typeface="Cambria Math"/>
              </a:rPr>
              <a:t>𝜏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410075" y="3190114"/>
            <a:ext cx="95250" cy="9525"/>
          </a:xfrm>
          <a:custGeom>
            <a:avLst/>
            <a:gdLst/>
            <a:ahLst/>
            <a:cxnLst/>
            <a:rect l="l" t="t" r="r" b="b"/>
            <a:pathLst>
              <a:path w="95250" h="9525">
                <a:moveTo>
                  <a:pt x="95250" y="0"/>
                </a:moveTo>
                <a:lnTo>
                  <a:pt x="0" y="0"/>
                </a:lnTo>
                <a:lnTo>
                  <a:pt x="0" y="9525"/>
                </a:lnTo>
                <a:lnTo>
                  <a:pt x="95250" y="9525"/>
                </a:lnTo>
                <a:lnTo>
                  <a:pt x="95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81072" y="3486150"/>
            <a:ext cx="695328" cy="5084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lang="en-US" sz="3200" spc="25" dirty="0" smtClean="0">
                <a:latin typeface="Cambria Math"/>
                <a:cs typeface="Cambria Math"/>
              </a:rPr>
              <a:t>𝑦</a:t>
            </a:r>
            <a:r>
              <a:rPr sz="1500" spc="65" dirty="0" smtClean="0">
                <a:latin typeface="Cambria Math"/>
                <a:cs typeface="Cambria Math"/>
              </a:rPr>
              <a:t>𝑡𝑟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451359" y="3703954"/>
            <a:ext cx="271145" cy="238760"/>
          </a:xfrm>
          <a:custGeom>
            <a:avLst/>
            <a:gdLst/>
            <a:ahLst/>
            <a:cxnLst/>
            <a:rect l="l" t="t" r="r" b="b"/>
            <a:pathLst>
              <a:path w="271144" h="238760">
                <a:moveTo>
                  <a:pt x="195199" y="0"/>
                </a:moveTo>
                <a:lnTo>
                  <a:pt x="191769" y="9779"/>
                </a:lnTo>
                <a:lnTo>
                  <a:pt x="205559" y="15708"/>
                </a:lnTo>
                <a:lnTo>
                  <a:pt x="217408" y="23971"/>
                </a:lnTo>
                <a:lnTo>
                  <a:pt x="241498" y="62404"/>
                </a:lnTo>
                <a:lnTo>
                  <a:pt x="249427" y="117983"/>
                </a:lnTo>
                <a:lnTo>
                  <a:pt x="248546" y="139004"/>
                </a:lnTo>
                <a:lnTo>
                  <a:pt x="235331" y="190423"/>
                </a:lnTo>
                <a:lnTo>
                  <a:pt x="205702" y="222584"/>
                </a:lnTo>
                <a:lnTo>
                  <a:pt x="192150" y="228600"/>
                </a:lnTo>
                <a:lnTo>
                  <a:pt x="195199" y="238264"/>
                </a:lnTo>
                <a:lnTo>
                  <a:pt x="240704" y="211222"/>
                </a:lnTo>
                <a:lnTo>
                  <a:pt x="266271" y="161291"/>
                </a:lnTo>
                <a:lnTo>
                  <a:pt x="271144" y="119253"/>
                </a:lnTo>
                <a:lnTo>
                  <a:pt x="269908" y="97414"/>
                </a:lnTo>
                <a:lnTo>
                  <a:pt x="260054" y="58691"/>
                </a:lnTo>
                <a:lnTo>
                  <a:pt x="227568" y="15319"/>
                </a:lnTo>
                <a:lnTo>
                  <a:pt x="212437" y="6260"/>
                </a:lnTo>
                <a:lnTo>
                  <a:pt x="195199" y="0"/>
                </a:lnTo>
                <a:close/>
              </a:path>
              <a:path w="271144" h="238760">
                <a:moveTo>
                  <a:pt x="76072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3"/>
                </a:lnTo>
                <a:lnTo>
                  <a:pt x="1236" y="141100"/>
                </a:lnTo>
                <a:lnTo>
                  <a:pt x="11090" y="179808"/>
                </a:lnTo>
                <a:lnTo>
                  <a:pt x="43592" y="223021"/>
                </a:lnTo>
                <a:lnTo>
                  <a:pt x="76072" y="238264"/>
                </a:lnTo>
                <a:lnTo>
                  <a:pt x="78993" y="228600"/>
                </a:lnTo>
                <a:lnTo>
                  <a:pt x="65444" y="222584"/>
                </a:lnTo>
                <a:lnTo>
                  <a:pt x="53752" y="214217"/>
                </a:lnTo>
                <a:lnTo>
                  <a:pt x="29773" y="175209"/>
                </a:lnTo>
                <a:lnTo>
                  <a:pt x="21843" y="117983"/>
                </a:lnTo>
                <a:lnTo>
                  <a:pt x="22725" y="97647"/>
                </a:lnTo>
                <a:lnTo>
                  <a:pt x="35940" y="47498"/>
                </a:lnTo>
                <a:lnTo>
                  <a:pt x="65659" y="15708"/>
                </a:lnTo>
                <a:lnTo>
                  <a:pt x="79375" y="9779"/>
                </a:lnTo>
                <a:lnTo>
                  <a:pt x="760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522349" y="3631886"/>
            <a:ext cx="81153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288897" algn="l"/>
              </a:tabLst>
            </a:pPr>
            <a:r>
              <a:rPr sz="2000" spc="10" dirty="0">
                <a:latin typeface="Cambria Math"/>
                <a:cs typeface="Cambria Math"/>
              </a:rPr>
              <a:t>𝑡	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spc="35" dirty="0">
                <a:latin typeface="Cambria Math"/>
                <a:cs typeface="Cambria Math"/>
              </a:rPr>
              <a:t>𝜏𝑒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298068" y="3469705"/>
            <a:ext cx="311785" cy="2487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</a:pPr>
            <a:r>
              <a:rPr sz="2300" spc="-30" baseline="-31481" dirty="0">
                <a:latin typeface="Cambria Math"/>
                <a:cs typeface="Cambria Math"/>
              </a:rPr>
              <a:t>−</a:t>
            </a:r>
            <a:r>
              <a:rPr sz="1500" u="sng" spc="-32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1500" u="sng" spc="13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𝑡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466342" y="3669985"/>
            <a:ext cx="12255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160" dirty="0">
                <a:latin typeface="Cambria Math"/>
                <a:cs typeface="Cambria Math"/>
              </a:rPr>
              <a:t>𝜏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165856" y="3703954"/>
            <a:ext cx="280670" cy="238760"/>
          </a:xfrm>
          <a:custGeom>
            <a:avLst/>
            <a:gdLst/>
            <a:ahLst/>
            <a:cxnLst/>
            <a:rect l="l" t="t" r="r" b="b"/>
            <a:pathLst>
              <a:path w="280670" h="238760">
                <a:moveTo>
                  <a:pt x="204723" y="0"/>
                </a:moveTo>
                <a:lnTo>
                  <a:pt x="201294" y="9779"/>
                </a:lnTo>
                <a:lnTo>
                  <a:pt x="215084" y="15708"/>
                </a:lnTo>
                <a:lnTo>
                  <a:pt x="226933" y="23971"/>
                </a:lnTo>
                <a:lnTo>
                  <a:pt x="251023" y="62404"/>
                </a:lnTo>
                <a:lnTo>
                  <a:pt x="258953" y="117983"/>
                </a:lnTo>
                <a:lnTo>
                  <a:pt x="258071" y="139004"/>
                </a:lnTo>
                <a:lnTo>
                  <a:pt x="244856" y="190423"/>
                </a:lnTo>
                <a:lnTo>
                  <a:pt x="215227" y="222584"/>
                </a:lnTo>
                <a:lnTo>
                  <a:pt x="201676" y="228600"/>
                </a:lnTo>
                <a:lnTo>
                  <a:pt x="204723" y="238264"/>
                </a:lnTo>
                <a:lnTo>
                  <a:pt x="250229" y="211222"/>
                </a:lnTo>
                <a:lnTo>
                  <a:pt x="275796" y="161291"/>
                </a:lnTo>
                <a:lnTo>
                  <a:pt x="280669" y="119253"/>
                </a:lnTo>
                <a:lnTo>
                  <a:pt x="279433" y="97414"/>
                </a:lnTo>
                <a:lnTo>
                  <a:pt x="269579" y="58691"/>
                </a:lnTo>
                <a:lnTo>
                  <a:pt x="237093" y="15319"/>
                </a:lnTo>
                <a:lnTo>
                  <a:pt x="221962" y="6260"/>
                </a:lnTo>
                <a:lnTo>
                  <a:pt x="204723" y="0"/>
                </a:lnTo>
                <a:close/>
              </a:path>
              <a:path w="280670" h="238760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3"/>
                </a:lnTo>
                <a:lnTo>
                  <a:pt x="1236" y="141100"/>
                </a:lnTo>
                <a:lnTo>
                  <a:pt x="11090" y="179808"/>
                </a:lnTo>
                <a:lnTo>
                  <a:pt x="43592" y="223021"/>
                </a:lnTo>
                <a:lnTo>
                  <a:pt x="76073" y="238264"/>
                </a:lnTo>
                <a:lnTo>
                  <a:pt x="78993" y="228600"/>
                </a:lnTo>
                <a:lnTo>
                  <a:pt x="65444" y="222584"/>
                </a:lnTo>
                <a:lnTo>
                  <a:pt x="53752" y="214217"/>
                </a:lnTo>
                <a:lnTo>
                  <a:pt x="29773" y="175209"/>
                </a:lnTo>
                <a:lnTo>
                  <a:pt x="21843" y="117983"/>
                </a:lnTo>
                <a:lnTo>
                  <a:pt x="22725" y="97647"/>
                </a:lnTo>
                <a:lnTo>
                  <a:pt x="35941" y="47498"/>
                </a:lnTo>
                <a:lnTo>
                  <a:pt x="65659" y="15708"/>
                </a:lnTo>
                <a:lnTo>
                  <a:pt x="79375" y="9779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647695" y="3631886"/>
            <a:ext cx="1713864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796">
              <a:spcBef>
                <a:spcPts val="125"/>
              </a:spcBef>
              <a:tabLst>
                <a:tab pos="880022" algn="l"/>
              </a:tabLst>
            </a:pPr>
            <a:r>
              <a:rPr sz="2000" spc="5" dirty="0">
                <a:latin typeface="Cambria Math"/>
                <a:cs typeface="Cambria Math"/>
              </a:rPr>
              <a:t>;</a:t>
            </a:r>
            <a:r>
              <a:rPr sz="2000" spc="225" dirty="0">
                <a:latin typeface="Cambria Math"/>
                <a:cs typeface="Cambria Math"/>
              </a:rPr>
              <a:t> </a:t>
            </a:r>
            <a:r>
              <a:rPr lang="en-US" sz="2000" spc="25" dirty="0" smtClean="0">
                <a:latin typeface="Cambria Math"/>
                <a:cs typeface="Cambria Math"/>
              </a:rPr>
              <a:t>𝑦</a:t>
            </a:r>
            <a:r>
              <a:rPr sz="2300" spc="52" baseline="-16666" dirty="0" smtClean="0">
                <a:latin typeface="Cambria Math"/>
                <a:cs typeface="Cambria Math"/>
              </a:rPr>
              <a:t>𝑠𝑠 </a:t>
            </a:r>
            <a:r>
              <a:rPr sz="2300" spc="209" baseline="-16666" dirty="0" smtClean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	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10" dirty="0">
                <a:latin typeface="Cambria Math"/>
                <a:cs typeface="Cambria Math"/>
              </a:rPr>
              <a:t>𝑡 </a:t>
            </a:r>
            <a:r>
              <a:rPr sz="2000" spc="20" dirty="0">
                <a:latin typeface="Cambria Math"/>
                <a:cs typeface="Cambria Math"/>
              </a:rPr>
              <a:t>−</a:t>
            </a:r>
            <a:r>
              <a:rPr sz="2000" spc="6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𝜏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292094" y="915546"/>
            <a:ext cx="3599941" cy="2215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53455" y="3260348"/>
            <a:ext cx="648335" cy="111125"/>
          </a:xfrm>
          <a:custGeom>
            <a:avLst/>
            <a:gdLst/>
            <a:ahLst/>
            <a:cxnLst/>
            <a:rect l="l" t="t" r="r" b="b"/>
            <a:pathLst>
              <a:path w="648334" h="111125">
                <a:moveTo>
                  <a:pt x="610307" y="55244"/>
                </a:moveTo>
                <a:lnTo>
                  <a:pt x="543687" y="94106"/>
                </a:lnTo>
                <a:lnTo>
                  <a:pt x="542163" y="99948"/>
                </a:lnTo>
                <a:lnTo>
                  <a:pt x="544829" y="104520"/>
                </a:lnTo>
                <a:lnTo>
                  <a:pt x="547370" y="109092"/>
                </a:lnTo>
                <a:lnTo>
                  <a:pt x="553212" y="110616"/>
                </a:lnTo>
                <a:lnTo>
                  <a:pt x="631761" y="64769"/>
                </a:lnTo>
                <a:lnTo>
                  <a:pt x="629157" y="64769"/>
                </a:lnTo>
                <a:lnTo>
                  <a:pt x="629157" y="63499"/>
                </a:lnTo>
                <a:lnTo>
                  <a:pt x="624458" y="63499"/>
                </a:lnTo>
                <a:lnTo>
                  <a:pt x="610307" y="55244"/>
                </a:lnTo>
                <a:close/>
              </a:path>
              <a:path w="648334" h="111125">
                <a:moveTo>
                  <a:pt x="593978" y="45719"/>
                </a:moveTo>
                <a:lnTo>
                  <a:pt x="0" y="45719"/>
                </a:lnTo>
                <a:lnTo>
                  <a:pt x="0" y="64769"/>
                </a:lnTo>
                <a:lnTo>
                  <a:pt x="593978" y="64769"/>
                </a:lnTo>
                <a:lnTo>
                  <a:pt x="610307" y="55244"/>
                </a:lnTo>
                <a:lnTo>
                  <a:pt x="593978" y="45719"/>
                </a:lnTo>
                <a:close/>
              </a:path>
              <a:path w="648334" h="111125">
                <a:moveTo>
                  <a:pt x="631762" y="45719"/>
                </a:moveTo>
                <a:lnTo>
                  <a:pt x="629157" y="45719"/>
                </a:lnTo>
                <a:lnTo>
                  <a:pt x="629157" y="64769"/>
                </a:lnTo>
                <a:lnTo>
                  <a:pt x="631761" y="64769"/>
                </a:lnTo>
                <a:lnTo>
                  <a:pt x="648080" y="55244"/>
                </a:lnTo>
                <a:lnTo>
                  <a:pt x="631762" y="45719"/>
                </a:lnTo>
                <a:close/>
              </a:path>
              <a:path w="648334" h="111125">
                <a:moveTo>
                  <a:pt x="624458" y="46989"/>
                </a:moveTo>
                <a:lnTo>
                  <a:pt x="610307" y="55244"/>
                </a:lnTo>
                <a:lnTo>
                  <a:pt x="624458" y="63499"/>
                </a:lnTo>
                <a:lnTo>
                  <a:pt x="624458" y="46989"/>
                </a:lnTo>
                <a:close/>
              </a:path>
              <a:path w="648334" h="111125">
                <a:moveTo>
                  <a:pt x="629157" y="46989"/>
                </a:moveTo>
                <a:lnTo>
                  <a:pt x="624458" y="46989"/>
                </a:lnTo>
                <a:lnTo>
                  <a:pt x="624458" y="63499"/>
                </a:lnTo>
                <a:lnTo>
                  <a:pt x="629157" y="63499"/>
                </a:lnTo>
                <a:lnTo>
                  <a:pt x="629157" y="46989"/>
                </a:lnTo>
                <a:close/>
              </a:path>
              <a:path w="648334" h="111125">
                <a:moveTo>
                  <a:pt x="553212" y="0"/>
                </a:moveTo>
                <a:lnTo>
                  <a:pt x="547370" y="1523"/>
                </a:lnTo>
                <a:lnTo>
                  <a:pt x="544829" y="5968"/>
                </a:lnTo>
                <a:lnTo>
                  <a:pt x="542163" y="10540"/>
                </a:lnTo>
                <a:lnTo>
                  <a:pt x="543687" y="16382"/>
                </a:lnTo>
                <a:lnTo>
                  <a:pt x="610307" y="55244"/>
                </a:lnTo>
                <a:lnTo>
                  <a:pt x="624458" y="46989"/>
                </a:lnTo>
                <a:lnTo>
                  <a:pt x="629157" y="46989"/>
                </a:lnTo>
                <a:lnTo>
                  <a:pt x="629157" y="45719"/>
                </a:lnTo>
                <a:lnTo>
                  <a:pt x="631762" y="45719"/>
                </a:lnTo>
                <a:lnTo>
                  <a:pt x="557783" y="2539"/>
                </a:lnTo>
                <a:lnTo>
                  <a:pt x="5532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818244" y="3160013"/>
            <a:ext cx="11620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pc="5" dirty="0">
                <a:latin typeface="Cambria Math"/>
                <a:cs typeface="Cambria Math"/>
              </a:rPr>
              <a:t>𝑡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097021" y="2311401"/>
            <a:ext cx="111125" cy="873760"/>
          </a:xfrm>
          <a:custGeom>
            <a:avLst/>
            <a:gdLst/>
            <a:ahLst/>
            <a:cxnLst/>
            <a:rect l="l" t="t" r="r" b="b"/>
            <a:pathLst>
              <a:path w="111125" h="873760">
                <a:moveTo>
                  <a:pt x="55308" y="37664"/>
                </a:moveTo>
                <a:lnTo>
                  <a:pt x="45841" y="53893"/>
                </a:lnTo>
                <a:lnTo>
                  <a:pt x="45720" y="873506"/>
                </a:lnTo>
                <a:lnTo>
                  <a:pt x="64770" y="873506"/>
                </a:lnTo>
                <a:lnTo>
                  <a:pt x="64775" y="53893"/>
                </a:lnTo>
                <a:lnTo>
                  <a:pt x="55308" y="37664"/>
                </a:lnTo>
                <a:close/>
              </a:path>
              <a:path w="111125" h="873760">
                <a:moveTo>
                  <a:pt x="55372" y="0"/>
                </a:moveTo>
                <a:lnTo>
                  <a:pt x="0" y="94868"/>
                </a:lnTo>
                <a:lnTo>
                  <a:pt x="1524" y="100583"/>
                </a:lnTo>
                <a:lnTo>
                  <a:pt x="6096" y="103250"/>
                </a:lnTo>
                <a:lnTo>
                  <a:pt x="10541" y="105918"/>
                </a:lnTo>
                <a:lnTo>
                  <a:pt x="16383" y="104393"/>
                </a:lnTo>
                <a:lnTo>
                  <a:pt x="45725" y="54093"/>
                </a:lnTo>
                <a:lnTo>
                  <a:pt x="45847" y="18923"/>
                </a:lnTo>
                <a:lnTo>
                  <a:pt x="66391" y="18923"/>
                </a:lnTo>
                <a:lnTo>
                  <a:pt x="55372" y="0"/>
                </a:lnTo>
                <a:close/>
              </a:path>
              <a:path w="111125" h="873760">
                <a:moveTo>
                  <a:pt x="66391" y="18923"/>
                </a:moveTo>
                <a:lnTo>
                  <a:pt x="64897" y="18923"/>
                </a:lnTo>
                <a:lnTo>
                  <a:pt x="64891" y="54093"/>
                </a:lnTo>
                <a:lnTo>
                  <a:pt x="94234" y="104393"/>
                </a:lnTo>
                <a:lnTo>
                  <a:pt x="100076" y="105918"/>
                </a:lnTo>
                <a:lnTo>
                  <a:pt x="104521" y="103250"/>
                </a:lnTo>
                <a:lnTo>
                  <a:pt x="109093" y="100583"/>
                </a:lnTo>
                <a:lnTo>
                  <a:pt x="110617" y="94868"/>
                </a:lnTo>
                <a:lnTo>
                  <a:pt x="66391" y="18923"/>
                </a:lnTo>
                <a:close/>
              </a:path>
              <a:path w="111125" h="873760">
                <a:moveTo>
                  <a:pt x="64896" y="23622"/>
                </a:moveTo>
                <a:lnTo>
                  <a:pt x="63500" y="23622"/>
                </a:lnTo>
                <a:lnTo>
                  <a:pt x="55308" y="37664"/>
                </a:lnTo>
                <a:lnTo>
                  <a:pt x="64891" y="54093"/>
                </a:lnTo>
                <a:lnTo>
                  <a:pt x="64896" y="23622"/>
                </a:lnTo>
                <a:close/>
              </a:path>
              <a:path w="111125" h="873760">
                <a:moveTo>
                  <a:pt x="64897" y="18923"/>
                </a:moveTo>
                <a:lnTo>
                  <a:pt x="45847" y="18923"/>
                </a:lnTo>
                <a:lnTo>
                  <a:pt x="45841" y="53893"/>
                </a:lnTo>
                <a:lnTo>
                  <a:pt x="55308" y="37664"/>
                </a:lnTo>
                <a:lnTo>
                  <a:pt x="47117" y="23622"/>
                </a:lnTo>
                <a:lnTo>
                  <a:pt x="64896" y="23622"/>
                </a:lnTo>
                <a:lnTo>
                  <a:pt x="64897" y="18923"/>
                </a:lnTo>
                <a:close/>
              </a:path>
              <a:path w="111125" h="873760">
                <a:moveTo>
                  <a:pt x="63500" y="23622"/>
                </a:moveTo>
                <a:lnTo>
                  <a:pt x="47117" y="23622"/>
                </a:lnTo>
                <a:lnTo>
                  <a:pt x="55308" y="37664"/>
                </a:lnTo>
                <a:lnTo>
                  <a:pt x="63500" y="236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061584" y="1844805"/>
            <a:ext cx="211836" cy="245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047134" y="1309612"/>
            <a:ext cx="243656" cy="9321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>
                <a:latin typeface="Cambria Math"/>
                <a:cs typeface="Cambria Math"/>
              </a:rPr>
              <a:t>𝑟 𝑡 ,</a:t>
            </a:r>
            <a:r>
              <a:rPr spc="-185" dirty="0">
                <a:latin typeface="Cambria Math"/>
                <a:cs typeface="Cambria Math"/>
              </a:rPr>
              <a:t> </a:t>
            </a:r>
            <a:r>
              <a:rPr spc="20" dirty="0">
                <a:latin typeface="Cambria Math"/>
                <a:cs typeface="Cambria Math"/>
              </a:rPr>
              <a:t>𝑦(𝑡)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896487" y="3857882"/>
            <a:ext cx="245237" cy="2117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755641" y="3794446"/>
            <a:ext cx="307975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0328" algn="l"/>
              </a:tabLst>
            </a:pPr>
            <a:r>
              <a:rPr dirty="0">
                <a:solidFill>
                  <a:srgbClr val="FF0000"/>
                </a:solidFill>
                <a:latin typeface="Cambria Math"/>
                <a:cs typeface="Cambria Math"/>
              </a:rPr>
              <a:t>𝑟  𝑡	</a:t>
            </a:r>
            <a:r>
              <a:rPr spc="20" dirty="0">
                <a:latin typeface="Calibri"/>
                <a:cs typeface="Calibri"/>
              </a:rPr>
              <a:t>and </a:t>
            </a:r>
            <a:r>
              <a:rPr spc="20" dirty="0">
                <a:latin typeface="Cambria Math"/>
                <a:cs typeface="Cambria Math"/>
              </a:rPr>
              <a:t>𝑦(𝑡) </a:t>
            </a:r>
            <a:r>
              <a:rPr dirty="0">
                <a:latin typeface="Calibri"/>
                <a:cs typeface="Calibri"/>
              </a:rPr>
              <a:t>when </a:t>
            </a:r>
            <a:r>
              <a:rPr dirty="0">
                <a:solidFill>
                  <a:srgbClr val="548ED4"/>
                </a:solidFill>
                <a:latin typeface="Cambria Math"/>
                <a:cs typeface="Cambria Math"/>
              </a:rPr>
              <a:t>𝜏 = </a:t>
            </a:r>
            <a:r>
              <a:rPr spc="-15" dirty="0">
                <a:solidFill>
                  <a:srgbClr val="548ED4"/>
                </a:solidFill>
                <a:latin typeface="Cambria Math"/>
                <a:cs typeface="Cambria Math"/>
              </a:rPr>
              <a:t>1</a:t>
            </a:r>
            <a:r>
              <a:rPr spc="-15" dirty="0">
                <a:latin typeface="Cambria Math"/>
                <a:cs typeface="Cambria Math"/>
              </a:rPr>
              <a:t>, </a:t>
            </a:r>
            <a:r>
              <a:rPr dirty="0">
                <a:latin typeface="Cambria Math"/>
                <a:cs typeface="Cambria Math"/>
              </a:rPr>
              <a:t>𝜏 =</a:t>
            </a:r>
            <a:r>
              <a:rPr spc="-80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1" y="153987"/>
            <a:ext cx="747395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96">
              <a:spcBef>
                <a:spcPts val="105"/>
              </a:spcBef>
            </a:pPr>
            <a:r>
              <a:rPr sz="2800" spc="-20" dirty="0">
                <a:solidFill>
                  <a:srgbClr val="FF0000"/>
                </a:solidFill>
              </a:rPr>
              <a:t>Parabolic </a:t>
            </a:r>
            <a:r>
              <a:rPr sz="2800" spc="-15" dirty="0">
                <a:solidFill>
                  <a:srgbClr val="FF0000"/>
                </a:solidFill>
              </a:rPr>
              <a:t>Response of </a:t>
            </a:r>
            <a:r>
              <a:rPr sz="2800" spc="5" dirty="0">
                <a:solidFill>
                  <a:srgbClr val="FF0000"/>
                </a:solidFill>
              </a:rPr>
              <a:t>1</a:t>
            </a:r>
            <a:r>
              <a:rPr sz="2800" spc="7" baseline="24305" dirty="0">
                <a:solidFill>
                  <a:srgbClr val="FF0000"/>
                </a:solidFill>
              </a:rPr>
              <a:t>st </a:t>
            </a:r>
            <a:r>
              <a:rPr sz="2800" spc="-15" dirty="0">
                <a:solidFill>
                  <a:srgbClr val="FF0000"/>
                </a:solidFill>
              </a:rPr>
              <a:t>Order</a:t>
            </a:r>
            <a:r>
              <a:rPr sz="2800" spc="-300" dirty="0">
                <a:solidFill>
                  <a:srgbClr val="FF0000"/>
                </a:solidFill>
              </a:rPr>
              <a:t> </a:t>
            </a:r>
            <a:r>
              <a:rPr sz="2800" spc="-30" dirty="0">
                <a:solidFill>
                  <a:srgbClr val="FF0000"/>
                </a:solidFill>
              </a:rPr>
              <a:t>Systems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6152"/>
            <a:ext cx="2133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/>
            <a:fld id="{81D60167-4931-47E6-BA6A-407CBD079E47}" type="slidenum">
              <a:rPr dirty="0"/>
              <a:pPr marL="38096"/>
              <a:t>23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284984" y="1189355"/>
            <a:ext cx="280670" cy="238760"/>
          </a:xfrm>
          <a:custGeom>
            <a:avLst/>
            <a:gdLst/>
            <a:ahLst/>
            <a:cxnLst/>
            <a:rect l="l" t="t" r="r" b="b"/>
            <a:pathLst>
              <a:path w="280669" h="238759">
                <a:moveTo>
                  <a:pt x="204597" y="0"/>
                </a:moveTo>
                <a:lnTo>
                  <a:pt x="201295" y="9779"/>
                </a:lnTo>
                <a:lnTo>
                  <a:pt x="215084" y="15708"/>
                </a:lnTo>
                <a:lnTo>
                  <a:pt x="226933" y="23971"/>
                </a:lnTo>
                <a:lnTo>
                  <a:pt x="251023" y="62404"/>
                </a:lnTo>
                <a:lnTo>
                  <a:pt x="258953" y="117983"/>
                </a:lnTo>
                <a:lnTo>
                  <a:pt x="258052" y="139009"/>
                </a:lnTo>
                <a:lnTo>
                  <a:pt x="244729" y="190373"/>
                </a:lnTo>
                <a:lnTo>
                  <a:pt x="215225" y="222573"/>
                </a:lnTo>
                <a:lnTo>
                  <a:pt x="201676" y="228600"/>
                </a:lnTo>
                <a:lnTo>
                  <a:pt x="204597" y="238252"/>
                </a:lnTo>
                <a:lnTo>
                  <a:pt x="250174" y="211195"/>
                </a:lnTo>
                <a:lnTo>
                  <a:pt x="275732" y="161305"/>
                </a:lnTo>
                <a:lnTo>
                  <a:pt x="280670" y="119253"/>
                </a:lnTo>
                <a:lnTo>
                  <a:pt x="279433" y="97414"/>
                </a:lnTo>
                <a:lnTo>
                  <a:pt x="269579" y="58691"/>
                </a:lnTo>
                <a:lnTo>
                  <a:pt x="237077" y="15319"/>
                </a:lnTo>
                <a:lnTo>
                  <a:pt x="221908" y="6260"/>
                </a:lnTo>
                <a:lnTo>
                  <a:pt x="204597" y="0"/>
                </a:lnTo>
                <a:close/>
              </a:path>
              <a:path w="280669" h="238759">
                <a:moveTo>
                  <a:pt x="75946" y="0"/>
                </a:moveTo>
                <a:lnTo>
                  <a:pt x="30565" y="27164"/>
                </a:lnTo>
                <a:lnTo>
                  <a:pt x="4937" y="77231"/>
                </a:lnTo>
                <a:lnTo>
                  <a:pt x="0" y="119253"/>
                </a:lnTo>
                <a:lnTo>
                  <a:pt x="1234" y="141106"/>
                </a:lnTo>
                <a:lnTo>
                  <a:pt x="11037" y="179814"/>
                </a:lnTo>
                <a:lnTo>
                  <a:pt x="43465" y="222996"/>
                </a:lnTo>
                <a:lnTo>
                  <a:pt x="75946" y="238252"/>
                </a:lnTo>
                <a:lnTo>
                  <a:pt x="78993" y="228600"/>
                </a:lnTo>
                <a:lnTo>
                  <a:pt x="65442" y="222573"/>
                </a:lnTo>
                <a:lnTo>
                  <a:pt x="53736" y="214201"/>
                </a:lnTo>
                <a:lnTo>
                  <a:pt x="29646" y="175204"/>
                </a:lnTo>
                <a:lnTo>
                  <a:pt x="21717" y="117983"/>
                </a:lnTo>
                <a:lnTo>
                  <a:pt x="22598" y="97647"/>
                </a:lnTo>
                <a:lnTo>
                  <a:pt x="35814" y="47498"/>
                </a:lnTo>
                <a:lnTo>
                  <a:pt x="65657" y="15708"/>
                </a:lnTo>
                <a:lnTo>
                  <a:pt x="79375" y="9779"/>
                </a:lnTo>
                <a:lnTo>
                  <a:pt x="759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75028" y="959803"/>
            <a:ext cx="272415" cy="2487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</a:pPr>
            <a:r>
              <a:rPr sz="2300" spc="104" baseline="-20370" dirty="0">
                <a:latin typeface="Cambria Math"/>
                <a:cs typeface="Cambria Math"/>
              </a:rPr>
              <a:t>𝑡</a:t>
            </a:r>
            <a:r>
              <a:rPr sz="2300" spc="-307" baseline="-20370" dirty="0">
                <a:latin typeface="Cambria Math"/>
                <a:cs typeface="Cambria Math"/>
              </a:rPr>
              <a:t> </a:t>
            </a:r>
            <a:r>
              <a:rPr sz="1200" spc="50" dirty="0">
                <a:latin typeface="Cambria Math"/>
                <a:cs typeface="Cambria Math"/>
              </a:rPr>
              <a:t>2</a:t>
            </a:r>
            <a:endParaRPr sz="1200" dirty="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10077" y="1294638"/>
            <a:ext cx="190500" cy="19050"/>
          </a:xfrm>
          <a:custGeom>
            <a:avLst/>
            <a:gdLst/>
            <a:ahLst/>
            <a:cxnLst/>
            <a:rect l="l" t="t" r="r" b="b"/>
            <a:pathLst>
              <a:path w="190500" h="19050">
                <a:moveTo>
                  <a:pt x="190500" y="0"/>
                </a:moveTo>
                <a:lnTo>
                  <a:pt x="0" y="0"/>
                </a:lnTo>
                <a:lnTo>
                  <a:pt x="0" y="19050"/>
                </a:lnTo>
                <a:lnTo>
                  <a:pt x="190500" y="19050"/>
                </a:lnTo>
                <a:lnTo>
                  <a:pt x="190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89938" y="1189355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5" h="238759">
                <a:moveTo>
                  <a:pt x="214121" y="0"/>
                </a:moveTo>
                <a:lnTo>
                  <a:pt x="210819" y="9779"/>
                </a:lnTo>
                <a:lnTo>
                  <a:pt x="224609" y="15708"/>
                </a:lnTo>
                <a:lnTo>
                  <a:pt x="236458" y="23971"/>
                </a:lnTo>
                <a:lnTo>
                  <a:pt x="260548" y="62404"/>
                </a:lnTo>
                <a:lnTo>
                  <a:pt x="268477" y="117983"/>
                </a:lnTo>
                <a:lnTo>
                  <a:pt x="267577" y="139009"/>
                </a:lnTo>
                <a:lnTo>
                  <a:pt x="254253" y="190373"/>
                </a:lnTo>
                <a:lnTo>
                  <a:pt x="224750" y="222573"/>
                </a:lnTo>
                <a:lnTo>
                  <a:pt x="211200" y="228600"/>
                </a:lnTo>
                <a:lnTo>
                  <a:pt x="214121" y="238252"/>
                </a:lnTo>
                <a:lnTo>
                  <a:pt x="259699" y="211195"/>
                </a:lnTo>
                <a:lnTo>
                  <a:pt x="285257" y="161305"/>
                </a:lnTo>
                <a:lnTo>
                  <a:pt x="290194" y="119253"/>
                </a:lnTo>
                <a:lnTo>
                  <a:pt x="288958" y="97414"/>
                </a:lnTo>
                <a:lnTo>
                  <a:pt x="279104" y="58691"/>
                </a:lnTo>
                <a:lnTo>
                  <a:pt x="246602" y="15319"/>
                </a:lnTo>
                <a:lnTo>
                  <a:pt x="231433" y="6260"/>
                </a:lnTo>
                <a:lnTo>
                  <a:pt x="214121" y="0"/>
                </a:lnTo>
                <a:close/>
              </a:path>
              <a:path w="290195" h="238759">
                <a:moveTo>
                  <a:pt x="75945" y="0"/>
                </a:moveTo>
                <a:lnTo>
                  <a:pt x="30565" y="27164"/>
                </a:lnTo>
                <a:lnTo>
                  <a:pt x="4937" y="77231"/>
                </a:lnTo>
                <a:lnTo>
                  <a:pt x="0" y="119253"/>
                </a:lnTo>
                <a:lnTo>
                  <a:pt x="1234" y="141106"/>
                </a:lnTo>
                <a:lnTo>
                  <a:pt x="11037" y="179814"/>
                </a:lnTo>
                <a:lnTo>
                  <a:pt x="43465" y="222996"/>
                </a:lnTo>
                <a:lnTo>
                  <a:pt x="75945" y="238252"/>
                </a:lnTo>
                <a:lnTo>
                  <a:pt x="78993" y="228600"/>
                </a:lnTo>
                <a:lnTo>
                  <a:pt x="65442" y="222573"/>
                </a:lnTo>
                <a:lnTo>
                  <a:pt x="53736" y="214201"/>
                </a:lnTo>
                <a:lnTo>
                  <a:pt x="29646" y="175204"/>
                </a:lnTo>
                <a:lnTo>
                  <a:pt x="21716" y="117983"/>
                </a:lnTo>
                <a:lnTo>
                  <a:pt x="22598" y="97647"/>
                </a:lnTo>
                <a:lnTo>
                  <a:pt x="35813" y="47498"/>
                </a:lnTo>
                <a:lnTo>
                  <a:pt x="65657" y="15708"/>
                </a:lnTo>
                <a:lnTo>
                  <a:pt x="79375" y="9779"/>
                </a:lnTo>
                <a:lnTo>
                  <a:pt x="759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64304" y="1026733"/>
            <a:ext cx="13589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35" dirty="0">
                <a:latin typeface="Cambria Math"/>
                <a:cs typeface="Cambria Math"/>
              </a:rPr>
              <a:t>1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069" y="1112520"/>
            <a:ext cx="4156075" cy="45268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lnSpc>
                <a:spcPts val="1975"/>
              </a:lnSpc>
              <a:spcBef>
                <a:spcPts val="130"/>
              </a:spcBef>
              <a:tabLst>
                <a:tab pos="2135291" algn="l"/>
                <a:tab pos="2706735" algn="l"/>
                <a:tab pos="3650886" algn="l"/>
              </a:tabLst>
            </a:pPr>
            <a:r>
              <a:rPr sz="2000" spc="-5" dirty="0">
                <a:latin typeface="Calibri"/>
                <a:cs typeface="Calibri"/>
              </a:rPr>
              <a:t>Unit </a:t>
            </a:r>
            <a:r>
              <a:rPr sz="2000" spc="-15" dirty="0">
                <a:latin typeface="Calibri"/>
                <a:cs typeface="Calibri"/>
              </a:rPr>
              <a:t>parabolic:</a:t>
            </a:r>
            <a:r>
              <a:rPr sz="2000" spc="135" dirty="0">
                <a:latin typeface="Calibri"/>
                <a:cs typeface="Calibri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𝑟</a:t>
            </a:r>
            <a:r>
              <a:rPr sz="2000" spc="40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	</a:t>
            </a:r>
            <a:r>
              <a:rPr sz="2000" spc="20" dirty="0">
                <a:latin typeface="Cambria Math"/>
                <a:cs typeface="Cambria Math"/>
              </a:rPr>
              <a:t>=	</a:t>
            </a:r>
            <a:r>
              <a:rPr sz="2000" spc="35" dirty="0">
                <a:latin typeface="Cambria Math"/>
                <a:cs typeface="Cambria Math"/>
              </a:rPr>
              <a:t>⟹</a:t>
            </a:r>
            <a:r>
              <a:rPr sz="2000" spc="95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𝑅</a:t>
            </a:r>
            <a:r>
              <a:rPr sz="2000" spc="44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𝑠	</a:t>
            </a:r>
            <a:r>
              <a:rPr sz="2000" spc="20" dirty="0">
                <a:latin typeface="Cambria Math"/>
                <a:cs typeface="Cambria Math"/>
              </a:rPr>
              <a:t>=</a:t>
            </a:r>
            <a:endParaRPr sz="2000" dirty="0">
              <a:latin typeface="Cambria Math"/>
              <a:cs typeface="Cambria Math"/>
            </a:endParaRPr>
          </a:p>
          <a:p>
            <a:pPr marL="2430539">
              <a:lnSpc>
                <a:spcPts val="1375"/>
              </a:lnSpc>
              <a:tabLst>
                <a:tab pos="3917558" algn="l"/>
              </a:tabLst>
            </a:pPr>
            <a:r>
              <a:rPr sz="1500" spc="35" dirty="0">
                <a:latin typeface="Cambria Math"/>
                <a:cs typeface="Cambria Math"/>
              </a:rPr>
              <a:t>2	</a:t>
            </a:r>
            <a:r>
              <a:rPr sz="1500" spc="50" dirty="0">
                <a:latin typeface="Cambria Math"/>
                <a:cs typeface="Cambria Math"/>
              </a:rPr>
              <a:t>𝑠</a:t>
            </a:r>
            <a:r>
              <a:rPr spc="75" baseline="20833" dirty="0">
                <a:latin typeface="Cambria Math"/>
                <a:cs typeface="Cambria Math"/>
              </a:rPr>
              <a:t>3</a:t>
            </a:r>
            <a:endParaRPr baseline="20833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34078" y="1294638"/>
            <a:ext cx="190500" cy="19050"/>
          </a:xfrm>
          <a:custGeom>
            <a:avLst/>
            <a:gdLst/>
            <a:ahLst/>
            <a:cxnLst/>
            <a:rect l="l" t="t" r="r" b="b"/>
            <a:pathLst>
              <a:path w="190500" h="19050">
                <a:moveTo>
                  <a:pt x="190500" y="0"/>
                </a:moveTo>
                <a:lnTo>
                  <a:pt x="0" y="0"/>
                </a:lnTo>
                <a:lnTo>
                  <a:pt x="0" y="19050"/>
                </a:lnTo>
                <a:lnTo>
                  <a:pt x="190500" y="19050"/>
                </a:lnTo>
                <a:lnTo>
                  <a:pt x="190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5300" y="1865629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4" h="238760">
                <a:moveTo>
                  <a:pt x="214160" y="0"/>
                </a:moveTo>
                <a:lnTo>
                  <a:pt x="210769" y="9779"/>
                </a:lnTo>
                <a:lnTo>
                  <a:pt x="224558" y="15708"/>
                </a:lnTo>
                <a:lnTo>
                  <a:pt x="236418" y="23971"/>
                </a:lnTo>
                <a:lnTo>
                  <a:pt x="260495" y="62404"/>
                </a:lnTo>
                <a:lnTo>
                  <a:pt x="268414" y="117983"/>
                </a:lnTo>
                <a:lnTo>
                  <a:pt x="267531" y="139009"/>
                </a:lnTo>
                <a:lnTo>
                  <a:pt x="254279" y="190373"/>
                </a:lnTo>
                <a:lnTo>
                  <a:pt x="224725" y="222573"/>
                </a:lnTo>
                <a:lnTo>
                  <a:pt x="211150" y="228600"/>
                </a:lnTo>
                <a:lnTo>
                  <a:pt x="214160" y="238252"/>
                </a:lnTo>
                <a:lnTo>
                  <a:pt x="259674" y="211195"/>
                </a:lnTo>
                <a:lnTo>
                  <a:pt x="285235" y="161305"/>
                </a:lnTo>
                <a:lnTo>
                  <a:pt x="290131" y="119253"/>
                </a:lnTo>
                <a:lnTo>
                  <a:pt x="288902" y="97414"/>
                </a:lnTo>
                <a:lnTo>
                  <a:pt x="279078" y="58691"/>
                </a:lnTo>
                <a:lnTo>
                  <a:pt x="246575" y="15319"/>
                </a:lnTo>
                <a:lnTo>
                  <a:pt x="231431" y="6260"/>
                </a:lnTo>
                <a:lnTo>
                  <a:pt x="214160" y="0"/>
                </a:lnTo>
                <a:close/>
              </a:path>
              <a:path w="290194" h="238760">
                <a:moveTo>
                  <a:pt x="75971" y="0"/>
                </a:moveTo>
                <a:lnTo>
                  <a:pt x="30544" y="27164"/>
                </a:lnTo>
                <a:lnTo>
                  <a:pt x="4914" y="77231"/>
                </a:lnTo>
                <a:lnTo>
                  <a:pt x="0" y="119253"/>
                </a:lnTo>
                <a:lnTo>
                  <a:pt x="1224" y="141106"/>
                </a:lnTo>
                <a:lnTo>
                  <a:pt x="11021" y="179814"/>
                </a:lnTo>
                <a:lnTo>
                  <a:pt x="43483" y="222996"/>
                </a:lnTo>
                <a:lnTo>
                  <a:pt x="75971" y="238252"/>
                </a:lnTo>
                <a:lnTo>
                  <a:pt x="78993" y="228600"/>
                </a:lnTo>
                <a:lnTo>
                  <a:pt x="65418" y="222573"/>
                </a:lnTo>
                <a:lnTo>
                  <a:pt x="53703" y="214201"/>
                </a:lnTo>
                <a:lnTo>
                  <a:pt x="29675" y="175204"/>
                </a:lnTo>
                <a:lnTo>
                  <a:pt x="21729" y="117983"/>
                </a:lnTo>
                <a:lnTo>
                  <a:pt x="22612" y="97647"/>
                </a:lnTo>
                <a:lnTo>
                  <a:pt x="35852" y="47498"/>
                </a:lnTo>
                <a:lnTo>
                  <a:pt x="65627" y="15708"/>
                </a:lnTo>
                <a:lnTo>
                  <a:pt x="79362" y="9779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78819" y="1789810"/>
            <a:ext cx="41211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000" spc="15" dirty="0">
                <a:latin typeface="Cambria Math"/>
                <a:cs typeface="Cambria Math"/>
              </a:rPr>
              <a:t>𝑌</a:t>
            </a:r>
            <a:r>
              <a:rPr sz="2000" spc="35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𝑠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67052" y="1970913"/>
            <a:ext cx="685800" cy="19050"/>
          </a:xfrm>
          <a:custGeom>
            <a:avLst/>
            <a:gdLst/>
            <a:ahLst/>
            <a:cxnLst/>
            <a:rect l="l" t="t" r="r" b="b"/>
            <a:pathLst>
              <a:path w="685800" h="19050">
                <a:moveTo>
                  <a:pt x="685799" y="0"/>
                </a:moveTo>
                <a:lnTo>
                  <a:pt x="0" y="0"/>
                </a:lnTo>
                <a:lnTo>
                  <a:pt x="0" y="19050"/>
                </a:lnTo>
                <a:lnTo>
                  <a:pt x="685799" y="19050"/>
                </a:lnTo>
                <a:lnTo>
                  <a:pt x="6857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85012" y="1865629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4" h="238760">
                <a:moveTo>
                  <a:pt x="214122" y="0"/>
                </a:moveTo>
                <a:lnTo>
                  <a:pt x="210820" y="9779"/>
                </a:lnTo>
                <a:lnTo>
                  <a:pt x="224609" y="15708"/>
                </a:lnTo>
                <a:lnTo>
                  <a:pt x="236458" y="23971"/>
                </a:lnTo>
                <a:lnTo>
                  <a:pt x="260548" y="62404"/>
                </a:lnTo>
                <a:lnTo>
                  <a:pt x="268478" y="117983"/>
                </a:lnTo>
                <a:lnTo>
                  <a:pt x="267577" y="139009"/>
                </a:lnTo>
                <a:lnTo>
                  <a:pt x="254254" y="190373"/>
                </a:lnTo>
                <a:lnTo>
                  <a:pt x="224750" y="222573"/>
                </a:lnTo>
                <a:lnTo>
                  <a:pt x="211201" y="228600"/>
                </a:lnTo>
                <a:lnTo>
                  <a:pt x="214122" y="238252"/>
                </a:lnTo>
                <a:lnTo>
                  <a:pt x="259699" y="211195"/>
                </a:lnTo>
                <a:lnTo>
                  <a:pt x="285257" y="161305"/>
                </a:lnTo>
                <a:lnTo>
                  <a:pt x="290195" y="119253"/>
                </a:lnTo>
                <a:lnTo>
                  <a:pt x="288958" y="97414"/>
                </a:lnTo>
                <a:lnTo>
                  <a:pt x="279104" y="58691"/>
                </a:lnTo>
                <a:lnTo>
                  <a:pt x="246602" y="15319"/>
                </a:lnTo>
                <a:lnTo>
                  <a:pt x="231433" y="6260"/>
                </a:lnTo>
                <a:lnTo>
                  <a:pt x="214122" y="0"/>
                </a:lnTo>
                <a:close/>
              </a:path>
              <a:path w="290194" h="238760">
                <a:moveTo>
                  <a:pt x="75946" y="0"/>
                </a:moveTo>
                <a:lnTo>
                  <a:pt x="30565" y="27164"/>
                </a:lnTo>
                <a:lnTo>
                  <a:pt x="4937" y="77231"/>
                </a:lnTo>
                <a:lnTo>
                  <a:pt x="0" y="119253"/>
                </a:lnTo>
                <a:lnTo>
                  <a:pt x="1234" y="141106"/>
                </a:lnTo>
                <a:lnTo>
                  <a:pt x="11037" y="179814"/>
                </a:lnTo>
                <a:lnTo>
                  <a:pt x="43465" y="222996"/>
                </a:lnTo>
                <a:lnTo>
                  <a:pt x="75946" y="238252"/>
                </a:lnTo>
                <a:lnTo>
                  <a:pt x="78993" y="228600"/>
                </a:lnTo>
                <a:lnTo>
                  <a:pt x="65442" y="222573"/>
                </a:lnTo>
                <a:lnTo>
                  <a:pt x="53736" y="214201"/>
                </a:lnTo>
                <a:lnTo>
                  <a:pt x="29646" y="175204"/>
                </a:lnTo>
                <a:lnTo>
                  <a:pt x="21717" y="117983"/>
                </a:lnTo>
                <a:lnTo>
                  <a:pt x="22598" y="97647"/>
                </a:lnTo>
                <a:lnTo>
                  <a:pt x="35814" y="47498"/>
                </a:lnTo>
                <a:lnTo>
                  <a:pt x="65657" y="15708"/>
                </a:lnTo>
                <a:lnTo>
                  <a:pt x="79375" y="9779"/>
                </a:lnTo>
                <a:lnTo>
                  <a:pt x="759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29152" y="1970913"/>
            <a:ext cx="1143000" cy="19050"/>
          </a:xfrm>
          <a:custGeom>
            <a:avLst/>
            <a:gdLst/>
            <a:ahLst/>
            <a:cxnLst/>
            <a:rect l="l" t="t" r="r" b="b"/>
            <a:pathLst>
              <a:path w="1143000" h="19050">
                <a:moveTo>
                  <a:pt x="1143000" y="0"/>
                </a:moveTo>
                <a:lnTo>
                  <a:pt x="0" y="0"/>
                </a:lnTo>
                <a:lnTo>
                  <a:pt x="0" y="19050"/>
                </a:lnTo>
                <a:lnTo>
                  <a:pt x="1143000" y="19050"/>
                </a:lnTo>
                <a:lnTo>
                  <a:pt x="1143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62327" y="2732913"/>
            <a:ext cx="247650" cy="19050"/>
          </a:xfrm>
          <a:custGeom>
            <a:avLst/>
            <a:gdLst/>
            <a:ahLst/>
            <a:cxnLst/>
            <a:rect l="l" t="t" r="r" b="b"/>
            <a:pathLst>
              <a:path w="247650" h="19050">
                <a:moveTo>
                  <a:pt x="247650" y="0"/>
                </a:moveTo>
                <a:lnTo>
                  <a:pt x="0" y="0"/>
                </a:lnTo>
                <a:lnTo>
                  <a:pt x="0" y="19050"/>
                </a:lnTo>
                <a:lnTo>
                  <a:pt x="247650" y="1905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03327" y="1545720"/>
            <a:ext cx="1536700" cy="1159927"/>
          </a:xfrm>
          <a:prstGeom prst="rect">
            <a:avLst/>
          </a:prstGeom>
        </p:spPr>
        <p:txBody>
          <a:bodyPr vert="horz" wrap="square" lIns="0" tIns="69209" rIns="0" bIns="0" rtlCol="0">
            <a:spAutoFit/>
          </a:bodyPr>
          <a:lstStyle/>
          <a:p>
            <a:pPr marL="632399">
              <a:spcBef>
                <a:spcPts val="545"/>
              </a:spcBef>
            </a:pPr>
            <a:r>
              <a:rPr sz="2000" spc="15" dirty="0">
                <a:latin typeface="Cambria Math"/>
                <a:cs typeface="Cambria Math"/>
              </a:rPr>
              <a:t>1</a:t>
            </a:r>
            <a:endParaRPr sz="2000" dirty="0">
              <a:latin typeface="Cambria Math"/>
              <a:cs typeface="Cambria Math"/>
            </a:endParaRPr>
          </a:p>
          <a:p>
            <a:pPr marL="50796">
              <a:spcBef>
                <a:spcPts val="455"/>
              </a:spcBef>
            </a:pPr>
            <a:r>
              <a:rPr sz="3000" spc="30" baseline="37500" dirty="0">
                <a:latin typeface="Cambria Math"/>
                <a:cs typeface="Cambria Math"/>
              </a:rPr>
              <a:t>= </a:t>
            </a:r>
            <a:r>
              <a:rPr sz="2000" dirty="0">
                <a:latin typeface="Cambria Math"/>
                <a:cs typeface="Cambria Math"/>
              </a:rPr>
              <a:t>𝜏𝑠 </a:t>
            </a:r>
            <a:r>
              <a:rPr sz="2000" spc="20" dirty="0">
                <a:latin typeface="Cambria Math"/>
                <a:cs typeface="Cambria Math"/>
              </a:rPr>
              <a:t>+ </a:t>
            </a:r>
            <a:r>
              <a:rPr sz="2000" spc="15" dirty="0">
                <a:latin typeface="Cambria Math"/>
                <a:cs typeface="Cambria Math"/>
              </a:rPr>
              <a:t>1 </a:t>
            </a:r>
            <a:r>
              <a:rPr sz="3000" spc="22" baseline="37500" dirty="0">
                <a:latin typeface="Cambria Math"/>
                <a:cs typeface="Cambria Math"/>
              </a:rPr>
              <a:t>𝑅</a:t>
            </a:r>
            <a:r>
              <a:rPr sz="3000" spc="434" baseline="37500" dirty="0">
                <a:latin typeface="Cambria Math"/>
                <a:cs typeface="Cambria Math"/>
              </a:rPr>
              <a:t> </a:t>
            </a:r>
            <a:r>
              <a:rPr sz="3000" spc="15" baseline="37500" dirty="0">
                <a:latin typeface="Cambria Math"/>
                <a:cs typeface="Cambria Math"/>
              </a:rPr>
              <a:t>𝑠</a:t>
            </a:r>
            <a:endParaRPr sz="3000" baseline="37500" dirty="0">
              <a:latin typeface="Cambria Math"/>
              <a:cs typeface="Cambria Math"/>
            </a:endParaRPr>
          </a:p>
          <a:p>
            <a:pPr marL="708588">
              <a:spcBef>
                <a:spcPts val="760"/>
              </a:spcBef>
              <a:tabLst>
                <a:tab pos="1270509" algn="l"/>
              </a:tabLst>
            </a:pPr>
            <a:r>
              <a:rPr sz="2000" spc="15" dirty="0">
                <a:latin typeface="Cambria Math"/>
                <a:cs typeface="Cambria Math"/>
              </a:rPr>
              <a:t>1	</a:t>
            </a:r>
            <a:r>
              <a:rPr sz="2000" spc="10" dirty="0">
                <a:latin typeface="Cambria Math"/>
                <a:cs typeface="Cambria Math"/>
              </a:rPr>
              <a:t>𝜏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14777" y="2732913"/>
            <a:ext cx="247650" cy="19050"/>
          </a:xfrm>
          <a:custGeom>
            <a:avLst/>
            <a:gdLst/>
            <a:ahLst/>
            <a:cxnLst/>
            <a:rect l="l" t="t" r="r" b="b"/>
            <a:pathLst>
              <a:path w="247650" h="19050">
                <a:moveTo>
                  <a:pt x="247650" y="0"/>
                </a:moveTo>
                <a:lnTo>
                  <a:pt x="0" y="0"/>
                </a:lnTo>
                <a:lnTo>
                  <a:pt x="0" y="19050"/>
                </a:lnTo>
                <a:lnTo>
                  <a:pt x="247650" y="1905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67227" y="2732913"/>
            <a:ext cx="247650" cy="19050"/>
          </a:xfrm>
          <a:custGeom>
            <a:avLst/>
            <a:gdLst/>
            <a:ahLst/>
            <a:cxnLst/>
            <a:rect l="l" t="t" r="r" b="b"/>
            <a:pathLst>
              <a:path w="247650" h="19050">
                <a:moveTo>
                  <a:pt x="247650" y="0"/>
                </a:moveTo>
                <a:lnTo>
                  <a:pt x="0" y="0"/>
                </a:lnTo>
                <a:lnTo>
                  <a:pt x="0" y="19050"/>
                </a:lnTo>
                <a:lnTo>
                  <a:pt x="247650" y="1905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824230" y="1545720"/>
            <a:ext cx="1505585" cy="1070159"/>
          </a:xfrm>
          <a:prstGeom prst="rect">
            <a:avLst/>
          </a:prstGeom>
        </p:spPr>
        <p:txBody>
          <a:bodyPr vert="horz" wrap="square" lIns="0" tIns="69209" rIns="0" bIns="0" rtlCol="0">
            <a:spAutoFit/>
          </a:bodyPr>
          <a:lstStyle/>
          <a:p>
            <a:pPr marL="245086" algn="ctr">
              <a:spcBef>
                <a:spcPts val="545"/>
              </a:spcBef>
            </a:pPr>
            <a:r>
              <a:rPr sz="2000" spc="15" dirty="0">
                <a:latin typeface="Cambria Math"/>
                <a:cs typeface="Cambria Math"/>
              </a:rPr>
              <a:t>1</a:t>
            </a:r>
            <a:endParaRPr sz="2000" dirty="0">
              <a:latin typeface="Cambria Math"/>
              <a:cs typeface="Cambria Math"/>
            </a:endParaRPr>
          </a:p>
          <a:p>
            <a:pPr marL="50796">
              <a:spcBef>
                <a:spcPts val="455"/>
              </a:spcBef>
            </a:pPr>
            <a:r>
              <a:rPr sz="3000" spc="30" baseline="37500" dirty="0">
                <a:latin typeface="Cambria Math"/>
                <a:cs typeface="Cambria Math"/>
              </a:rPr>
              <a:t>= </a:t>
            </a:r>
            <a:r>
              <a:rPr sz="2000" spc="50" dirty="0">
                <a:latin typeface="Cambria Math"/>
                <a:cs typeface="Cambria Math"/>
              </a:rPr>
              <a:t>𝑠</a:t>
            </a:r>
            <a:r>
              <a:rPr sz="2300" spc="75" baseline="22222" dirty="0">
                <a:latin typeface="Cambria Math"/>
                <a:cs typeface="Cambria Math"/>
              </a:rPr>
              <a:t>3</a:t>
            </a:r>
            <a:r>
              <a:rPr sz="2000" spc="50" dirty="0">
                <a:latin typeface="Cambria Math"/>
                <a:cs typeface="Cambria Math"/>
              </a:rPr>
              <a:t>(𝜏𝑠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-7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1)</a:t>
            </a:r>
            <a:endParaRPr sz="2000" dirty="0">
              <a:latin typeface="Cambria Math"/>
              <a:cs typeface="Cambria Math"/>
            </a:endParaRPr>
          </a:p>
          <a:p>
            <a:pPr marL="146036">
              <a:spcBef>
                <a:spcPts val="5"/>
              </a:spcBef>
              <a:tabLst>
                <a:tab pos="918118" algn="l"/>
              </a:tabLst>
            </a:pPr>
            <a:r>
              <a:rPr sz="3000" spc="127" baseline="-20833" dirty="0">
                <a:latin typeface="Cambria Math"/>
                <a:cs typeface="Cambria Math"/>
              </a:rPr>
              <a:t>𝜏</a:t>
            </a:r>
            <a:r>
              <a:rPr sz="1500" spc="85" dirty="0">
                <a:latin typeface="Cambria Math"/>
                <a:cs typeface="Cambria Math"/>
              </a:rPr>
              <a:t>2	</a:t>
            </a:r>
            <a:r>
              <a:rPr sz="3000" spc="127" baseline="-20833" dirty="0">
                <a:latin typeface="Cambria Math"/>
                <a:cs typeface="Cambria Math"/>
              </a:rPr>
              <a:t>𝜏</a:t>
            </a:r>
            <a:r>
              <a:rPr sz="1500" spc="85" dirty="0">
                <a:latin typeface="Cambria Math"/>
                <a:cs typeface="Cambria Math"/>
              </a:rPr>
              <a:t>3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68707" y="2725360"/>
            <a:ext cx="267906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  <a:tabLst>
                <a:tab pos="1706075" algn="l"/>
              </a:tabLst>
            </a:pPr>
            <a:r>
              <a:rPr sz="3000" spc="30" baseline="37500" dirty="0">
                <a:latin typeface="Cambria Math"/>
                <a:cs typeface="Cambria Math"/>
              </a:rPr>
              <a:t>= </a:t>
            </a:r>
            <a:r>
              <a:rPr sz="2000" spc="80" dirty="0">
                <a:latin typeface="Cambria Math"/>
                <a:cs typeface="Cambria Math"/>
              </a:rPr>
              <a:t>𝑠</a:t>
            </a:r>
            <a:r>
              <a:rPr sz="2300" spc="120" baseline="22222" dirty="0">
                <a:latin typeface="Cambria Math"/>
                <a:cs typeface="Cambria Math"/>
              </a:rPr>
              <a:t>3 </a:t>
            </a:r>
            <a:r>
              <a:rPr sz="3000" spc="30" baseline="37500" dirty="0">
                <a:latin typeface="Cambria Math"/>
                <a:cs typeface="Cambria Math"/>
              </a:rPr>
              <a:t>− </a:t>
            </a:r>
            <a:r>
              <a:rPr sz="2000" spc="80" dirty="0">
                <a:latin typeface="Cambria Math"/>
                <a:cs typeface="Cambria Math"/>
              </a:rPr>
              <a:t>𝑠</a:t>
            </a:r>
            <a:r>
              <a:rPr sz="2300" spc="120" baseline="22222" dirty="0">
                <a:latin typeface="Cambria Math"/>
                <a:cs typeface="Cambria Math"/>
              </a:rPr>
              <a:t>2</a:t>
            </a:r>
            <a:r>
              <a:rPr sz="2300" spc="367" baseline="22222" dirty="0">
                <a:latin typeface="Cambria Math"/>
                <a:cs typeface="Cambria Math"/>
              </a:rPr>
              <a:t> </a:t>
            </a:r>
            <a:r>
              <a:rPr sz="3000" spc="30" baseline="37500" dirty="0">
                <a:latin typeface="Cambria Math"/>
                <a:cs typeface="Cambria Math"/>
              </a:rPr>
              <a:t>+</a:t>
            </a:r>
            <a:r>
              <a:rPr sz="3000" spc="675" baseline="3750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𝑠	</a:t>
            </a:r>
            <a:r>
              <a:rPr sz="3000" spc="30" baseline="37500" dirty="0">
                <a:latin typeface="Cambria Math"/>
                <a:cs typeface="Cambria Math"/>
              </a:rPr>
              <a:t>− </a:t>
            </a:r>
            <a:r>
              <a:rPr sz="2000" spc="5" dirty="0">
                <a:latin typeface="Cambria Math"/>
                <a:cs typeface="Cambria Math"/>
              </a:rPr>
              <a:t>𝜏𝑠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-60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1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519678" y="2732913"/>
            <a:ext cx="685800" cy="19050"/>
          </a:xfrm>
          <a:custGeom>
            <a:avLst/>
            <a:gdLst/>
            <a:ahLst/>
            <a:cxnLst/>
            <a:rect l="l" t="t" r="r" b="b"/>
            <a:pathLst>
              <a:path w="685800" h="19050">
                <a:moveTo>
                  <a:pt x="685800" y="0"/>
                </a:moveTo>
                <a:lnTo>
                  <a:pt x="0" y="0"/>
                </a:lnTo>
                <a:lnTo>
                  <a:pt x="0" y="19050"/>
                </a:lnTo>
                <a:lnTo>
                  <a:pt x="685800" y="19050"/>
                </a:lnTo>
                <a:lnTo>
                  <a:pt x="685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22896" y="3361054"/>
            <a:ext cx="280670" cy="238760"/>
          </a:xfrm>
          <a:custGeom>
            <a:avLst/>
            <a:gdLst/>
            <a:ahLst/>
            <a:cxnLst/>
            <a:rect l="l" t="t" r="r" b="b"/>
            <a:pathLst>
              <a:path w="280669" h="238760">
                <a:moveTo>
                  <a:pt x="204635" y="0"/>
                </a:moveTo>
                <a:lnTo>
                  <a:pt x="201244" y="9779"/>
                </a:lnTo>
                <a:lnTo>
                  <a:pt x="215033" y="15708"/>
                </a:lnTo>
                <a:lnTo>
                  <a:pt x="226893" y="23971"/>
                </a:lnTo>
                <a:lnTo>
                  <a:pt x="250970" y="62404"/>
                </a:lnTo>
                <a:lnTo>
                  <a:pt x="258889" y="117983"/>
                </a:lnTo>
                <a:lnTo>
                  <a:pt x="258006" y="139009"/>
                </a:lnTo>
                <a:lnTo>
                  <a:pt x="244754" y="190373"/>
                </a:lnTo>
                <a:lnTo>
                  <a:pt x="215200" y="222573"/>
                </a:lnTo>
                <a:lnTo>
                  <a:pt x="201625" y="228600"/>
                </a:lnTo>
                <a:lnTo>
                  <a:pt x="204635" y="238252"/>
                </a:lnTo>
                <a:lnTo>
                  <a:pt x="250149" y="211195"/>
                </a:lnTo>
                <a:lnTo>
                  <a:pt x="275710" y="161305"/>
                </a:lnTo>
                <a:lnTo>
                  <a:pt x="280606" y="119253"/>
                </a:lnTo>
                <a:lnTo>
                  <a:pt x="279377" y="97414"/>
                </a:lnTo>
                <a:lnTo>
                  <a:pt x="269553" y="58691"/>
                </a:lnTo>
                <a:lnTo>
                  <a:pt x="237050" y="15319"/>
                </a:lnTo>
                <a:lnTo>
                  <a:pt x="221906" y="6260"/>
                </a:lnTo>
                <a:lnTo>
                  <a:pt x="204635" y="0"/>
                </a:lnTo>
                <a:close/>
              </a:path>
              <a:path w="280669" h="238760">
                <a:moveTo>
                  <a:pt x="75971" y="0"/>
                </a:moveTo>
                <a:lnTo>
                  <a:pt x="30544" y="27164"/>
                </a:lnTo>
                <a:lnTo>
                  <a:pt x="4914" y="77231"/>
                </a:lnTo>
                <a:lnTo>
                  <a:pt x="0" y="119253"/>
                </a:lnTo>
                <a:lnTo>
                  <a:pt x="1224" y="141106"/>
                </a:lnTo>
                <a:lnTo>
                  <a:pt x="11021" y="179814"/>
                </a:lnTo>
                <a:lnTo>
                  <a:pt x="43483" y="222996"/>
                </a:lnTo>
                <a:lnTo>
                  <a:pt x="75971" y="238252"/>
                </a:lnTo>
                <a:lnTo>
                  <a:pt x="78993" y="228600"/>
                </a:lnTo>
                <a:lnTo>
                  <a:pt x="65418" y="222573"/>
                </a:lnTo>
                <a:lnTo>
                  <a:pt x="53703" y="214201"/>
                </a:lnTo>
                <a:lnTo>
                  <a:pt x="29675" y="175204"/>
                </a:lnTo>
                <a:lnTo>
                  <a:pt x="21729" y="117983"/>
                </a:lnTo>
                <a:lnTo>
                  <a:pt x="22612" y="97647"/>
                </a:lnTo>
                <a:lnTo>
                  <a:pt x="35852" y="47498"/>
                </a:lnTo>
                <a:lnTo>
                  <a:pt x="65627" y="15708"/>
                </a:lnTo>
                <a:lnTo>
                  <a:pt x="79362" y="9779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45469" y="3288351"/>
            <a:ext cx="97853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546045" algn="l"/>
              </a:tabLst>
            </a:pPr>
            <a:r>
              <a:rPr sz="2000" spc="15" dirty="0">
                <a:latin typeface="Cambria Math"/>
                <a:cs typeface="Cambria Math"/>
              </a:rPr>
              <a:t>𝑦</a:t>
            </a:r>
            <a:r>
              <a:rPr sz="2000" spc="37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	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60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ℒ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17905" y="3259393"/>
            <a:ext cx="26924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-75" dirty="0">
                <a:latin typeface="Cambria Math"/>
                <a:cs typeface="Cambria Math"/>
              </a:rPr>
              <a:t>−</a:t>
            </a:r>
            <a:r>
              <a:rPr sz="1500" spc="35" dirty="0">
                <a:latin typeface="Cambria Math"/>
                <a:cs typeface="Cambria Math"/>
              </a:rPr>
              <a:t>1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88542" y="3360550"/>
            <a:ext cx="657225" cy="240029"/>
          </a:xfrm>
          <a:custGeom>
            <a:avLst/>
            <a:gdLst/>
            <a:ahLst/>
            <a:cxnLst/>
            <a:rect l="l" t="t" r="r" b="b"/>
            <a:pathLst>
              <a:path w="657225" h="240029">
                <a:moveTo>
                  <a:pt x="80137" y="0"/>
                </a:moveTo>
                <a:lnTo>
                  <a:pt x="76835" y="0"/>
                </a:lnTo>
                <a:lnTo>
                  <a:pt x="62992" y="1079"/>
                </a:lnTo>
                <a:lnTo>
                  <a:pt x="26327" y="20878"/>
                </a:lnTo>
                <a:lnTo>
                  <a:pt x="18034" y="52578"/>
                </a:lnTo>
                <a:lnTo>
                  <a:pt x="18034" y="59436"/>
                </a:lnTo>
                <a:lnTo>
                  <a:pt x="19050" y="67437"/>
                </a:lnTo>
                <a:lnTo>
                  <a:pt x="21082" y="76327"/>
                </a:lnTo>
                <a:lnTo>
                  <a:pt x="22987" y="85217"/>
                </a:lnTo>
                <a:lnTo>
                  <a:pt x="24003" y="91059"/>
                </a:lnTo>
                <a:lnTo>
                  <a:pt x="24003" y="99949"/>
                </a:lnTo>
                <a:lnTo>
                  <a:pt x="21971" y="104648"/>
                </a:lnTo>
                <a:lnTo>
                  <a:pt x="18034" y="108204"/>
                </a:lnTo>
                <a:lnTo>
                  <a:pt x="14097" y="111887"/>
                </a:lnTo>
                <a:lnTo>
                  <a:pt x="8001" y="113792"/>
                </a:lnTo>
                <a:lnTo>
                  <a:pt x="0" y="114046"/>
                </a:lnTo>
                <a:lnTo>
                  <a:pt x="0" y="124333"/>
                </a:lnTo>
                <a:lnTo>
                  <a:pt x="24003" y="138569"/>
                </a:lnTo>
                <a:lnTo>
                  <a:pt x="24003" y="147332"/>
                </a:lnTo>
                <a:lnTo>
                  <a:pt x="22987" y="153289"/>
                </a:lnTo>
                <a:lnTo>
                  <a:pt x="21082" y="162179"/>
                </a:lnTo>
                <a:lnTo>
                  <a:pt x="19050" y="171069"/>
                </a:lnTo>
                <a:lnTo>
                  <a:pt x="18034" y="178943"/>
                </a:lnTo>
                <a:lnTo>
                  <a:pt x="18034" y="185928"/>
                </a:lnTo>
                <a:lnTo>
                  <a:pt x="18948" y="198602"/>
                </a:lnTo>
                <a:lnTo>
                  <a:pt x="40944" y="231762"/>
                </a:lnTo>
                <a:lnTo>
                  <a:pt x="76835" y="239522"/>
                </a:lnTo>
                <a:lnTo>
                  <a:pt x="80137" y="239522"/>
                </a:lnTo>
                <a:lnTo>
                  <a:pt x="80137" y="229997"/>
                </a:lnTo>
                <a:lnTo>
                  <a:pt x="78232" y="229997"/>
                </a:lnTo>
                <a:lnTo>
                  <a:pt x="69596" y="229412"/>
                </a:lnTo>
                <a:lnTo>
                  <a:pt x="40132" y="198793"/>
                </a:lnTo>
                <a:lnTo>
                  <a:pt x="39497" y="188214"/>
                </a:lnTo>
                <a:lnTo>
                  <a:pt x="39497" y="182245"/>
                </a:lnTo>
                <a:lnTo>
                  <a:pt x="40259" y="175006"/>
                </a:lnTo>
                <a:lnTo>
                  <a:pt x="41910" y="166497"/>
                </a:lnTo>
                <a:lnTo>
                  <a:pt x="43688" y="157861"/>
                </a:lnTo>
                <a:lnTo>
                  <a:pt x="44450" y="151650"/>
                </a:lnTo>
                <a:lnTo>
                  <a:pt x="44450" y="140843"/>
                </a:lnTo>
                <a:lnTo>
                  <a:pt x="42418" y="135013"/>
                </a:lnTo>
                <a:lnTo>
                  <a:pt x="34036" y="125869"/>
                </a:lnTo>
                <a:lnTo>
                  <a:pt x="28956" y="122555"/>
                </a:lnTo>
                <a:lnTo>
                  <a:pt x="23241" y="120396"/>
                </a:lnTo>
                <a:lnTo>
                  <a:pt x="23241" y="118110"/>
                </a:lnTo>
                <a:lnTo>
                  <a:pt x="28956" y="115951"/>
                </a:lnTo>
                <a:lnTo>
                  <a:pt x="34036" y="112522"/>
                </a:lnTo>
                <a:lnTo>
                  <a:pt x="42418" y="103378"/>
                </a:lnTo>
                <a:lnTo>
                  <a:pt x="44450" y="97536"/>
                </a:lnTo>
                <a:lnTo>
                  <a:pt x="44450" y="86741"/>
                </a:lnTo>
                <a:lnTo>
                  <a:pt x="43688" y="80645"/>
                </a:lnTo>
                <a:lnTo>
                  <a:pt x="41910" y="72009"/>
                </a:lnTo>
                <a:lnTo>
                  <a:pt x="40259" y="63373"/>
                </a:lnTo>
                <a:lnTo>
                  <a:pt x="39497" y="56134"/>
                </a:lnTo>
                <a:lnTo>
                  <a:pt x="39497" y="50292"/>
                </a:lnTo>
                <a:lnTo>
                  <a:pt x="55397" y="14909"/>
                </a:lnTo>
                <a:lnTo>
                  <a:pt x="78232" y="9652"/>
                </a:lnTo>
                <a:lnTo>
                  <a:pt x="80137" y="9652"/>
                </a:lnTo>
                <a:lnTo>
                  <a:pt x="80137" y="0"/>
                </a:lnTo>
                <a:close/>
              </a:path>
              <a:path w="657225" h="240029">
                <a:moveTo>
                  <a:pt x="337693" y="10287"/>
                </a:moveTo>
                <a:lnTo>
                  <a:pt x="334264" y="508"/>
                </a:lnTo>
                <a:lnTo>
                  <a:pt x="317017" y="6769"/>
                </a:lnTo>
                <a:lnTo>
                  <a:pt x="301891" y="15836"/>
                </a:lnTo>
                <a:lnTo>
                  <a:pt x="269405" y="59207"/>
                </a:lnTo>
                <a:lnTo>
                  <a:pt x="259549" y="97929"/>
                </a:lnTo>
                <a:lnTo>
                  <a:pt x="258318" y="119761"/>
                </a:lnTo>
                <a:lnTo>
                  <a:pt x="259549" y="141617"/>
                </a:lnTo>
                <a:lnTo>
                  <a:pt x="269354" y="180327"/>
                </a:lnTo>
                <a:lnTo>
                  <a:pt x="301777" y="223507"/>
                </a:lnTo>
                <a:lnTo>
                  <a:pt x="334264" y="238760"/>
                </a:lnTo>
                <a:lnTo>
                  <a:pt x="337312" y="229108"/>
                </a:lnTo>
                <a:lnTo>
                  <a:pt x="323748" y="223088"/>
                </a:lnTo>
                <a:lnTo>
                  <a:pt x="312051" y="214718"/>
                </a:lnTo>
                <a:lnTo>
                  <a:pt x="287959" y="175717"/>
                </a:lnTo>
                <a:lnTo>
                  <a:pt x="280035" y="118491"/>
                </a:lnTo>
                <a:lnTo>
                  <a:pt x="280911" y="98158"/>
                </a:lnTo>
                <a:lnTo>
                  <a:pt x="294132" y="48006"/>
                </a:lnTo>
                <a:lnTo>
                  <a:pt x="323964" y="16217"/>
                </a:lnTo>
                <a:lnTo>
                  <a:pt x="337693" y="10287"/>
                </a:lnTo>
                <a:close/>
              </a:path>
              <a:path w="657225" h="240029">
                <a:moveTo>
                  <a:pt x="548513" y="119761"/>
                </a:moveTo>
                <a:lnTo>
                  <a:pt x="543572" y="77749"/>
                </a:lnTo>
                <a:lnTo>
                  <a:pt x="528828" y="42291"/>
                </a:lnTo>
                <a:lnTo>
                  <a:pt x="489750" y="6769"/>
                </a:lnTo>
                <a:lnTo>
                  <a:pt x="472440" y="508"/>
                </a:lnTo>
                <a:lnTo>
                  <a:pt x="469138" y="10287"/>
                </a:lnTo>
                <a:lnTo>
                  <a:pt x="482917" y="16217"/>
                </a:lnTo>
                <a:lnTo>
                  <a:pt x="494766" y="24485"/>
                </a:lnTo>
                <a:lnTo>
                  <a:pt x="518858" y="62915"/>
                </a:lnTo>
                <a:lnTo>
                  <a:pt x="526796" y="118491"/>
                </a:lnTo>
                <a:lnTo>
                  <a:pt x="525894" y="139522"/>
                </a:lnTo>
                <a:lnTo>
                  <a:pt x="512572" y="190881"/>
                </a:lnTo>
                <a:lnTo>
                  <a:pt x="483057" y="223088"/>
                </a:lnTo>
                <a:lnTo>
                  <a:pt x="469519" y="229108"/>
                </a:lnTo>
                <a:lnTo>
                  <a:pt x="472440" y="238760"/>
                </a:lnTo>
                <a:lnTo>
                  <a:pt x="518007" y="211709"/>
                </a:lnTo>
                <a:lnTo>
                  <a:pt x="543572" y="161823"/>
                </a:lnTo>
                <a:lnTo>
                  <a:pt x="547268" y="141617"/>
                </a:lnTo>
                <a:lnTo>
                  <a:pt x="548513" y="119761"/>
                </a:lnTo>
                <a:close/>
              </a:path>
              <a:path w="657225" h="240029">
                <a:moveTo>
                  <a:pt x="656717" y="114173"/>
                </a:moveTo>
                <a:lnTo>
                  <a:pt x="648716" y="113919"/>
                </a:lnTo>
                <a:lnTo>
                  <a:pt x="642747" y="112014"/>
                </a:lnTo>
                <a:lnTo>
                  <a:pt x="634746" y="104775"/>
                </a:lnTo>
                <a:lnTo>
                  <a:pt x="632714" y="100076"/>
                </a:lnTo>
                <a:lnTo>
                  <a:pt x="632714" y="91186"/>
                </a:lnTo>
                <a:lnTo>
                  <a:pt x="633730" y="85344"/>
                </a:lnTo>
                <a:lnTo>
                  <a:pt x="635762" y="76454"/>
                </a:lnTo>
                <a:lnTo>
                  <a:pt x="637667" y="67564"/>
                </a:lnTo>
                <a:lnTo>
                  <a:pt x="638683" y="59563"/>
                </a:lnTo>
                <a:lnTo>
                  <a:pt x="638683" y="52705"/>
                </a:lnTo>
                <a:lnTo>
                  <a:pt x="624078" y="13589"/>
                </a:lnTo>
                <a:lnTo>
                  <a:pt x="579882" y="0"/>
                </a:lnTo>
                <a:lnTo>
                  <a:pt x="576580" y="0"/>
                </a:lnTo>
                <a:lnTo>
                  <a:pt x="576580" y="9652"/>
                </a:lnTo>
                <a:lnTo>
                  <a:pt x="578485" y="9652"/>
                </a:lnTo>
                <a:lnTo>
                  <a:pt x="587121" y="10236"/>
                </a:lnTo>
                <a:lnTo>
                  <a:pt x="616699" y="40259"/>
                </a:lnTo>
                <a:lnTo>
                  <a:pt x="617347" y="50419"/>
                </a:lnTo>
                <a:lnTo>
                  <a:pt x="617347" y="56261"/>
                </a:lnTo>
                <a:lnTo>
                  <a:pt x="616458" y="63500"/>
                </a:lnTo>
                <a:lnTo>
                  <a:pt x="613156" y="80772"/>
                </a:lnTo>
                <a:lnTo>
                  <a:pt x="612267" y="86868"/>
                </a:lnTo>
                <a:lnTo>
                  <a:pt x="612267" y="97663"/>
                </a:lnTo>
                <a:lnTo>
                  <a:pt x="614426" y="103505"/>
                </a:lnTo>
                <a:lnTo>
                  <a:pt x="622808" y="112649"/>
                </a:lnTo>
                <a:lnTo>
                  <a:pt x="627761" y="116078"/>
                </a:lnTo>
                <a:lnTo>
                  <a:pt x="633476" y="118237"/>
                </a:lnTo>
                <a:lnTo>
                  <a:pt x="633476" y="120523"/>
                </a:lnTo>
                <a:lnTo>
                  <a:pt x="627761" y="122694"/>
                </a:lnTo>
                <a:lnTo>
                  <a:pt x="622808" y="125984"/>
                </a:lnTo>
                <a:lnTo>
                  <a:pt x="614426" y="135128"/>
                </a:lnTo>
                <a:lnTo>
                  <a:pt x="612267" y="140982"/>
                </a:lnTo>
                <a:lnTo>
                  <a:pt x="612267" y="151765"/>
                </a:lnTo>
                <a:lnTo>
                  <a:pt x="613156" y="157988"/>
                </a:lnTo>
                <a:lnTo>
                  <a:pt x="616458" y="175133"/>
                </a:lnTo>
                <a:lnTo>
                  <a:pt x="617347" y="182372"/>
                </a:lnTo>
                <a:lnTo>
                  <a:pt x="617347" y="188341"/>
                </a:lnTo>
                <a:lnTo>
                  <a:pt x="616699" y="198856"/>
                </a:lnTo>
                <a:lnTo>
                  <a:pt x="587121" y="229412"/>
                </a:lnTo>
                <a:lnTo>
                  <a:pt x="578485" y="229997"/>
                </a:lnTo>
                <a:lnTo>
                  <a:pt x="576580" y="229997"/>
                </a:lnTo>
                <a:lnTo>
                  <a:pt x="576580" y="239522"/>
                </a:lnTo>
                <a:lnTo>
                  <a:pt x="579882" y="239522"/>
                </a:lnTo>
                <a:lnTo>
                  <a:pt x="593712" y="238480"/>
                </a:lnTo>
                <a:lnTo>
                  <a:pt x="630478" y="218706"/>
                </a:lnTo>
                <a:lnTo>
                  <a:pt x="638683" y="186055"/>
                </a:lnTo>
                <a:lnTo>
                  <a:pt x="638683" y="179070"/>
                </a:lnTo>
                <a:lnTo>
                  <a:pt x="637667" y="171196"/>
                </a:lnTo>
                <a:lnTo>
                  <a:pt x="635762" y="162306"/>
                </a:lnTo>
                <a:lnTo>
                  <a:pt x="633730" y="153416"/>
                </a:lnTo>
                <a:lnTo>
                  <a:pt x="632714" y="147447"/>
                </a:lnTo>
                <a:lnTo>
                  <a:pt x="632714" y="138684"/>
                </a:lnTo>
                <a:lnTo>
                  <a:pt x="634746" y="133985"/>
                </a:lnTo>
                <a:lnTo>
                  <a:pt x="638683" y="130302"/>
                </a:lnTo>
                <a:lnTo>
                  <a:pt x="642747" y="126746"/>
                </a:lnTo>
                <a:lnTo>
                  <a:pt x="648716" y="124714"/>
                </a:lnTo>
                <a:lnTo>
                  <a:pt x="656717" y="124460"/>
                </a:lnTo>
                <a:lnTo>
                  <a:pt x="656717" y="1141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61189" y="3288351"/>
            <a:ext cx="87566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669858" algn="l"/>
              </a:tabLst>
            </a:pPr>
            <a:r>
              <a:rPr sz="2000" spc="25" dirty="0">
                <a:latin typeface="Cambria Math"/>
                <a:cs typeface="Cambria Math"/>
              </a:rPr>
              <a:t>𝑌 </a:t>
            </a:r>
            <a:r>
              <a:rPr sz="2000" spc="-75" dirty="0">
                <a:latin typeface="Cambria Math"/>
                <a:cs typeface="Cambria Math"/>
              </a:rPr>
              <a:t> </a:t>
            </a:r>
            <a:r>
              <a:rPr sz="2000" spc="25" dirty="0">
                <a:latin typeface="Cambria Math"/>
                <a:cs typeface="Cambria Math"/>
              </a:rPr>
              <a:t>𝑠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20" dirty="0">
                <a:latin typeface="Cambria Math"/>
                <a:cs typeface="Cambria Math"/>
              </a:rPr>
              <a:t>=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751203" y="2852739"/>
            <a:ext cx="310515" cy="936138"/>
          </a:xfrm>
          <a:prstGeom prst="rect">
            <a:avLst/>
          </a:prstGeom>
        </p:spPr>
        <p:txBody>
          <a:bodyPr vert="horz" wrap="square" lIns="0" tIns="165084" rIns="0" bIns="0" rtlCol="0">
            <a:spAutoFit/>
          </a:bodyPr>
          <a:lstStyle/>
          <a:p>
            <a:pPr marL="38096">
              <a:spcBef>
                <a:spcPts val="1300"/>
              </a:spcBef>
            </a:pPr>
            <a:r>
              <a:rPr sz="3000" spc="165" baseline="-20833" dirty="0">
                <a:latin typeface="Cambria Math"/>
                <a:cs typeface="Cambria Math"/>
              </a:rPr>
              <a:t>𝑡</a:t>
            </a:r>
            <a:r>
              <a:rPr sz="1500" spc="110" dirty="0">
                <a:latin typeface="Cambria Math"/>
                <a:cs typeface="Cambria Math"/>
              </a:rPr>
              <a:t>2</a:t>
            </a:r>
            <a:endParaRPr sz="1500" dirty="0">
              <a:latin typeface="Cambria Math"/>
              <a:cs typeface="Cambria Math"/>
            </a:endParaRPr>
          </a:p>
          <a:p>
            <a:pPr marL="76192">
              <a:spcBef>
                <a:spcPts val="1210"/>
              </a:spcBef>
            </a:pPr>
            <a:r>
              <a:rPr sz="2000" spc="15" dirty="0">
                <a:latin typeface="Cambria Math"/>
                <a:cs typeface="Cambria Math"/>
              </a:rPr>
              <a:t>2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786252" y="3466338"/>
            <a:ext cx="228600" cy="19050"/>
          </a:xfrm>
          <a:custGeom>
            <a:avLst/>
            <a:gdLst/>
            <a:ahLst/>
            <a:cxnLst/>
            <a:rect l="l" t="t" r="r" b="b"/>
            <a:pathLst>
              <a:path w="228600" h="19050">
                <a:moveTo>
                  <a:pt x="228600" y="0"/>
                </a:moveTo>
                <a:lnTo>
                  <a:pt x="0" y="0"/>
                </a:lnTo>
                <a:lnTo>
                  <a:pt x="0" y="19050"/>
                </a:lnTo>
                <a:lnTo>
                  <a:pt x="228600" y="190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046733" y="3288351"/>
            <a:ext cx="1786889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000" spc="20" dirty="0">
                <a:latin typeface="Cambria Math"/>
                <a:cs typeface="Cambria Math"/>
              </a:rPr>
              <a:t>− </a:t>
            </a:r>
            <a:r>
              <a:rPr sz="2000" dirty="0">
                <a:latin typeface="Cambria Math"/>
                <a:cs typeface="Cambria Math"/>
              </a:rPr>
              <a:t>𝜏𝑡 </a:t>
            </a:r>
            <a:r>
              <a:rPr sz="2000" spc="20" dirty="0">
                <a:latin typeface="Cambria Math"/>
                <a:cs typeface="Cambria Math"/>
              </a:rPr>
              <a:t>+ </a:t>
            </a:r>
            <a:r>
              <a:rPr sz="2000" spc="85" dirty="0">
                <a:latin typeface="Cambria Math"/>
                <a:cs typeface="Cambria Math"/>
              </a:rPr>
              <a:t>𝜏</a:t>
            </a:r>
            <a:r>
              <a:rPr sz="2300" spc="127" baseline="27777" dirty="0">
                <a:latin typeface="Cambria Math"/>
                <a:cs typeface="Cambria Math"/>
              </a:rPr>
              <a:t>2 </a:t>
            </a:r>
            <a:r>
              <a:rPr sz="2000" spc="20" dirty="0">
                <a:latin typeface="Cambria Math"/>
                <a:cs typeface="Cambria Math"/>
              </a:rPr>
              <a:t>−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spc="95" dirty="0">
                <a:latin typeface="Cambria Math"/>
                <a:cs typeface="Cambria Math"/>
              </a:rPr>
              <a:t>𝜏</a:t>
            </a:r>
            <a:r>
              <a:rPr sz="2300" spc="142" baseline="27777" dirty="0">
                <a:latin typeface="Cambria Math"/>
                <a:cs typeface="Cambria Math"/>
              </a:rPr>
              <a:t>2</a:t>
            </a:r>
            <a:r>
              <a:rPr sz="2000" spc="95" dirty="0">
                <a:latin typeface="Cambria Math"/>
                <a:cs typeface="Cambria Math"/>
              </a:rPr>
              <a:t>𝑒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798063" y="3230818"/>
            <a:ext cx="16446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-30" dirty="0">
                <a:latin typeface="Cambria Math"/>
                <a:cs typeface="Cambria Math"/>
              </a:rPr>
              <a:t>−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26205" y="3126043"/>
            <a:ext cx="12065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u="sng" spc="-3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00" u="sng" spc="22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𝑡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31413" y="3326448"/>
            <a:ext cx="12255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160" dirty="0">
                <a:latin typeface="Cambria Math"/>
                <a:cs typeface="Cambria Math"/>
              </a:rPr>
              <a:t>𝜏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7200" y="3943350"/>
            <a:ext cx="508635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lang="en-US" sz="2400" spc="15" dirty="0" smtClean="0">
                <a:latin typeface="Cambria Math"/>
                <a:cs typeface="Cambria Math"/>
              </a:rPr>
              <a:t>𝑦</a:t>
            </a:r>
            <a:r>
              <a:rPr lang="en-US" sz="1600" spc="15" dirty="0" smtClean="0">
                <a:latin typeface="Cambria Math"/>
                <a:cs typeface="Cambria Math"/>
              </a:rPr>
              <a:t> </a:t>
            </a:r>
            <a:r>
              <a:rPr sz="1500" spc="60" dirty="0" smtClean="0">
                <a:latin typeface="Cambria Math"/>
                <a:cs typeface="Cambria Math"/>
              </a:rPr>
              <a:t>𝑡𝑟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84825" y="4094530"/>
            <a:ext cx="271145" cy="238760"/>
          </a:xfrm>
          <a:custGeom>
            <a:avLst/>
            <a:gdLst/>
            <a:ahLst/>
            <a:cxnLst/>
            <a:rect l="l" t="t" r="r" b="b"/>
            <a:pathLst>
              <a:path w="271144" h="238760">
                <a:moveTo>
                  <a:pt x="195110" y="0"/>
                </a:moveTo>
                <a:lnTo>
                  <a:pt x="191719" y="9664"/>
                </a:lnTo>
                <a:lnTo>
                  <a:pt x="205508" y="15651"/>
                </a:lnTo>
                <a:lnTo>
                  <a:pt x="217368" y="23936"/>
                </a:lnTo>
                <a:lnTo>
                  <a:pt x="241445" y="62339"/>
                </a:lnTo>
                <a:lnTo>
                  <a:pt x="249364" y="117919"/>
                </a:lnTo>
                <a:lnTo>
                  <a:pt x="248481" y="138927"/>
                </a:lnTo>
                <a:lnTo>
                  <a:pt x="235229" y="190373"/>
                </a:lnTo>
                <a:lnTo>
                  <a:pt x="205675" y="222534"/>
                </a:lnTo>
                <a:lnTo>
                  <a:pt x="192100" y="228549"/>
                </a:lnTo>
                <a:lnTo>
                  <a:pt x="195110" y="238213"/>
                </a:lnTo>
                <a:lnTo>
                  <a:pt x="240624" y="211171"/>
                </a:lnTo>
                <a:lnTo>
                  <a:pt x="266185" y="161255"/>
                </a:lnTo>
                <a:lnTo>
                  <a:pt x="271081" y="119164"/>
                </a:lnTo>
                <a:lnTo>
                  <a:pt x="269852" y="97330"/>
                </a:lnTo>
                <a:lnTo>
                  <a:pt x="260028" y="58626"/>
                </a:lnTo>
                <a:lnTo>
                  <a:pt x="227525" y="15278"/>
                </a:lnTo>
                <a:lnTo>
                  <a:pt x="212381" y="6238"/>
                </a:lnTo>
                <a:lnTo>
                  <a:pt x="195110" y="0"/>
                </a:lnTo>
                <a:close/>
              </a:path>
              <a:path w="271144" h="238760">
                <a:moveTo>
                  <a:pt x="75971" y="0"/>
                </a:moveTo>
                <a:lnTo>
                  <a:pt x="30544" y="27117"/>
                </a:lnTo>
                <a:lnTo>
                  <a:pt x="4914" y="77150"/>
                </a:lnTo>
                <a:lnTo>
                  <a:pt x="0" y="119164"/>
                </a:lnTo>
                <a:lnTo>
                  <a:pt x="1224" y="141054"/>
                </a:lnTo>
                <a:lnTo>
                  <a:pt x="11021" y="179764"/>
                </a:lnTo>
                <a:lnTo>
                  <a:pt x="43483" y="222970"/>
                </a:lnTo>
                <a:lnTo>
                  <a:pt x="75971" y="238213"/>
                </a:lnTo>
                <a:lnTo>
                  <a:pt x="78993" y="228549"/>
                </a:lnTo>
                <a:lnTo>
                  <a:pt x="65418" y="222534"/>
                </a:lnTo>
                <a:lnTo>
                  <a:pt x="53703" y="214166"/>
                </a:lnTo>
                <a:lnTo>
                  <a:pt x="29675" y="175151"/>
                </a:lnTo>
                <a:lnTo>
                  <a:pt x="21729" y="117919"/>
                </a:lnTo>
                <a:lnTo>
                  <a:pt x="22612" y="97595"/>
                </a:lnTo>
                <a:lnTo>
                  <a:pt x="35852" y="47409"/>
                </a:lnTo>
                <a:lnTo>
                  <a:pt x="65627" y="15651"/>
                </a:lnTo>
                <a:lnTo>
                  <a:pt x="79362" y="9664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813561" y="3994468"/>
            <a:ext cx="13589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35" dirty="0">
                <a:latin typeface="Cambria Math"/>
                <a:cs typeface="Cambria Math"/>
              </a:rPr>
              <a:t>2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045716" y="3860801"/>
            <a:ext cx="312420" cy="2487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</a:pPr>
            <a:r>
              <a:rPr sz="2300" spc="-30" baseline="-31481" dirty="0">
                <a:latin typeface="Cambria Math"/>
                <a:cs typeface="Cambria Math"/>
              </a:rPr>
              <a:t>−</a:t>
            </a:r>
            <a:r>
              <a:rPr sz="1500" u="sng" spc="-32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1500" u="sng" spc="13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𝑡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799334" y="4094530"/>
            <a:ext cx="280670" cy="238760"/>
          </a:xfrm>
          <a:custGeom>
            <a:avLst/>
            <a:gdLst/>
            <a:ahLst/>
            <a:cxnLst/>
            <a:rect l="l" t="t" r="r" b="b"/>
            <a:pathLst>
              <a:path w="280669" h="238760">
                <a:moveTo>
                  <a:pt x="204597" y="0"/>
                </a:moveTo>
                <a:lnTo>
                  <a:pt x="201295" y="9664"/>
                </a:lnTo>
                <a:lnTo>
                  <a:pt x="215084" y="15651"/>
                </a:lnTo>
                <a:lnTo>
                  <a:pt x="226933" y="23936"/>
                </a:lnTo>
                <a:lnTo>
                  <a:pt x="251023" y="62339"/>
                </a:lnTo>
                <a:lnTo>
                  <a:pt x="258953" y="117919"/>
                </a:lnTo>
                <a:lnTo>
                  <a:pt x="258052" y="138927"/>
                </a:lnTo>
                <a:lnTo>
                  <a:pt x="244729" y="190373"/>
                </a:lnTo>
                <a:lnTo>
                  <a:pt x="215225" y="222534"/>
                </a:lnTo>
                <a:lnTo>
                  <a:pt x="201676" y="228549"/>
                </a:lnTo>
                <a:lnTo>
                  <a:pt x="204597" y="238213"/>
                </a:lnTo>
                <a:lnTo>
                  <a:pt x="250174" y="211171"/>
                </a:lnTo>
                <a:lnTo>
                  <a:pt x="275732" y="161255"/>
                </a:lnTo>
                <a:lnTo>
                  <a:pt x="280670" y="119164"/>
                </a:lnTo>
                <a:lnTo>
                  <a:pt x="279433" y="97330"/>
                </a:lnTo>
                <a:lnTo>
                  <a:pt x="269579" y="58626"/>
                </a:lnTo>
                <a:lnTo>
                  <a:pt x="237077" y="15278"/>
                </a:lnTo>
                <a:lnTo>
                  <a:pt x="221908" y="6238"/>
                </a:lnTo>
                <a:lnTo>
                  <a:pt x="204597" y="0"/>
                </a:lnTo>
                <a:close/>
              </a:path>
              <a:path w="280669" h="238760">
                <a:moveTo>
                  <a:pt x="75946" y="0"/>
                </a:moveTo>
                <a:lnTo>
                  <a:pt x="30565" y="27117"/>
                </a:lnTo>
                <a:lnTo>
                  <a:pt x="4937" y="77150"/>
                </a:lnTo>
                <a:lnTo>
                  <a:pt x="0" y="119164"/>
                </a:lnTo>
                <a:lnTo>
                  <a:pt x="1234" y="141054"/>
                </a:lnTo>
                <a:lnTo>
                  <a:pt x="11037" y="179764"/>
                </a:lnTo>
                <a:lnTo>
                  <a:pt x="43465" y="222970"/>
                </a:lnTo>
                <a:lnTo>
                  <a:pt x="75946" y="238213"/>
                </a:lnTo>
                <a:lnTo>
                  <a:pt x="78993" y="228549"/>
                </a:lnTo>
                <a:lnTo>
                  <a:pt x="65442" y="222534"/>
                </a:lnTo>
                <a:lnTo>
                  <a:pt x="53736" y="214166"/>
                </a:lnTo>
                <a:lnTo>
                  <a:pt x="29646" y="175151"/>
                </a:lnTo>
                <a:lnTo>
                  <a:pt x="21717" y="117919"/>
                </a:lnTo>
                <a:lnTo>
                  <a:pt x="22598" y="97595"/>
                </a:lnTo>
                <a:lnTo>
                  <a:pt x="35814" y="47409"/>
                </a:lnTo>
                <a:lnTo>
                  <a:pt x="65657" y="15651"/>
                </a:lnTo>
                <a:lnTo>
                  <a:pt x="79375" y="9664"/>
                </a:lnTo>
                <a:lnTo>
                  <a:pt x="759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24428" y="4199788"/>
            <a:ext cx="228600" cy="19050"/>
          </a:xfrm>
          <a:custGeom>
            <a:avLst/>
            <a:gdLst/>
            <a:ahLst/>
            <a:cxnLst/>
            <a:rect l="l" t="t" r="r" b="b"/>
            <a:pathLst>
              <a:path w="228600" h="19050">
                <a:moveTo>
                  <a:pt x="228600" y="0"/>
                </a:moveTo>
                <a:lnTo>
                  <a:pt x="0" y="0"/>
                </a:lnTo>
                <a:lnTo>
                  <a:pt x="0" y="19049"/>
                </a:lnTo>
                <a:lnTo>
                  <a:pt x="228600" y="19049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917258" y="3736657"/>
            <a:ext cx="3738879" cy="60657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985421" algn="r">
              <a:lnSpc>
                <a:spcPts val="2325"/>
              </a:lnSpc>
              <a:spcBef>
                <a:spcPts val="130"/>
              </a:spcBef>
            </a:pPr>
            <a:r>
              <a:rPr sz="3000" spc="300" baseline="-20833" dirty="0">
                <a:latin typeface="Cambria Math"/>
                <a:cs typeface="Cambria Math"/>
              </a:rPr>
              <a:t>𝑡</a:t>
            </a:r>
            <a:r>
              <a:rPr sz="1500" spc="35" dirty="0">
                <a:latin typeface="Cambria Math"/>
                <a:cs typeface="Cambria Math"/>
              </a:rPr>
              <a:t>2</a:t>
            </a:r>
            <a:endParaRPr sz="1500" dirty="0">
              <a:latin typeface="Cambria Math"/>
              <a:cs typeface="Cambria Math"/>
            </a:endParaRPr>
          </a:p>
          <a:p>
            <a:pPr marL="50796">
              <a:lnSpc>
                <a:spcPts val="2325"/>
              </a:lnSpc>
              <a:tabLst>
                <a:tab pos="317468" algn="l"/>
                <a:tab pos="1032408" algn="l"/>
                <a:tab pos="1309238" algn="l"/>
                <a:tab pos="2252756" algn="l"/>
              </a:tabLst>
            </a:pPr>
            <a:r>
              <a:rPr sz="2000" spc="10" dirty="0">
                <a:latin typeface="Cambria Math"/>
                <a:cs typeface="Cambria Math"/>
              </a:rPr>
              <a:t>𝑡	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145" dirty="0">
                <a:latin typeface="Cambria Math"/>
                <a:cs typeface="Cambria Math"/>
              </a:rPr>
              <a:t> </a:t>
            </a:r>
            <a:r>
              <a:rPr sz="2000" spc="5" dirty="0">
                <a:latin typeface="Cambria Math"/>
                <a:cs typeface="Cambria Math"/>
              </a:rPr>
              <a:t>−𝜏	</a:t>
            </a:r>
            <a:r>
              <a:rPr sz="2000" spc="10" dirty="0">
                <a:latin typeface="Cambria Math"/>
                <a:cs typeface="Cambria Math"/>
              </a:rPr>
              <a:t>𝑒	</a:t>
            </a:r>
            <a:r>
              <a:rPr sz="2300" spc="104" baseline="7407" dirty="0">
                <a:latin typeface="Cambria Math"/>
                <a:cs typeface="Cambria Math"/>
              </a:rPr>
              <a:t>𝜏 </a:t>
            </a:r>
            <a:r>
              <a:rPr sz="2000" spc="5" dirty="0">
                <a:latin typeface="Cambria Math"/>
                <a:cs typeface="Cambria Math"/>
              </a:rPr>
              <a:t>;</a:t>
            </a:r>
            <a:r>
              <a:rPr sz="2000" spc="-114" dirty="0">
                <a:latin typeface="Cambria Math"/>
                <a:cs typeface="Cambria Math"/>
              </a:rPr>
              <a:t> </a:t>
            </a:r>
            <a:r>
              <a:rPr lang="en-US" sz="2000" spc="-114" dirty="0" smtClean="0">
                <a:latin typeface="Cambria Math"/>
                <a:cs typeface="Cambria Math"/>
              </a:rPr>
              <a:t>y</a:t>
            </a:r>
            <a:r>
              <a:rPr sz="2300" spc="52" baseline="-16666" dirty="0" smtClean="0">
                <a:latin typeface="Cambria Math"/>
                <a:cs typeface="Cambria Math"/>
              </a:rPr>
              <a:t>𝑠𝑠 </a:t>
            </a:r>
            <a:r>
              <a:rPr sz="2300" spc="217" baseline="-16666" dirty="0" smtClean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	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3000" spc="22" baseline="-37500" dirty="0">
                <a:latin typeface="Cambria Math"/>
                <a:cs typeface="Cambria Math"/>
              </a:rPr>
              <a:t>2 </a:t>
            </a:r>
            <a:r>
              <a:rPr sz="2000" spc="20" dirty="0">
                <a:latin typeface="Cambria Math"/>
                <a:cs typeface="Cambria Math"/>
              </a:rPr>
              <a:t>− </a:t>
            </a:r>
            <a:r>
              <a:rPr sz="2000" dirty="0">
                <a:latin typeface="Cambria Math"/>
                <a:cs typeface="Cambria Math"/>
              </a:rPr>
              <a:t>𝜏𝑡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-254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𝜏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607179" y="3994468"/>
            <a:ext cx="13589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35" dirty="0">
                <a:latin typeface="Cambria Math"/>
                <a:cs typeface="Cambria Math"/>
              </a:rPr>
              <a:t>2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436112" y="843535"/>
            <a:ext cx="3599941" cy="2215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114542" y="3188339"/>
            <a:ext cx="648335" cy="111125"/>
          </a:xfrm>
          <a:custGeom>
            <a:avLst/>
            <a:gdLst/>
            <a:ahLst/>
            <a:cxnLst/>
            <a:rect l="l" t="t" r="r" b="b"/>
            <a:pathLst>
              <a:path w="648334" h="111125">
                <a:moveTo>
                  <a:pt x="610307" y="55244"/>
                </a:moveTo>
                <a:lnTo>
                  <a:pt x="543686" y="94106"/>
                </a:lnTo>
                <a:lnTo>
                  <a:pt x="542162" y="99948"/>
                </a:lnTo>
                <a:lnTo>
                  <a:pt x="547496" y="109092"/>
                </a:lnTo>
                <a:lnTo>
                  <a:pt x="553338" y="110616"/>
                </a:lnTo>
                <a:lnTo>
                  <a:pt x="557783" y="107950"/>
                </a:lnTo>
                <a:lnTo>
                  <a:pt x="631762" y="64769"/>
                </a:lnTo>
                <a:lnTo>
                  <a:pt x="629284" y="64769"/>
                </a:lnTo>
                <a:lnTo>
                  <a:pt x="629284" y="63500"/>
                </a:lnTo>
                <a:lnTo>
                  <a:pt x="624458" y="63500"/>
                </a:lnTo>
                <a:lnTo>
                  <a:pt x="610307" y="55244"/>
                </a:lnTo>
                <a:close/>
              </a:path>
              <a:path w="648334" h="111125">
                <a:moveTo>
                  <a:pt x="593978" y="45719"/>
                </a:moveTo>
                <a:lnTo>
                  <a:pt x="0" y="45719"/>
                </a:lnTo>
                <a:lnTo>
                  <a:pt x="0" y="64769"/>
                </a:lnTo>
                <a:lnTo>
                  <a:pt x="593978" y="64769"/>
                </a:lnTo>
                <a:lnTo>
                  <a:pt x="610307" y="55244"/>
                </a:lnTo>
                <a:lnTo>
                  <a:pt x="593978" y="45719"/>
                </a:lnTo>
                <a:close/>
              </a:path>
              <a:path w="648334" h="111125">
                <a:moveTo>
                  <a:pt x="631762" y="45719"/>
                </a:moveTo>
                <a:lnTo>
                  <a:pt x="629284" y="45719"/>
                </a:lnTo>
                <a:lnTo>
                  <a:pt x="629284" y="64769"/>
                </a:lnTo>
                <a:lnTo>
                  <a:pt x="631762" y="64769"/>
                </a:lnTo>
                <a:lnTo>
                  <a:pt x="648080" y="55244"/>
                </a:lnTo>
                <a:lnTo>
                  <a:pt x="631762" y="45719"/>
                </a:lnTo>
                <a:close/>
              </a:path>
              <a:path w="648334" h="111125">
                <a:moveTo>
                  <a:pt x="624458" y="46989"/>
                </a:moveTo>
                <a:lnTo>
                  <a:pt x="610307" y="55244"/>
                </a:lnTo>
                <a:lnTo>
                  <a:pt x="624458" y="63500"/>
                </a:lnTo>
                <a:lnTo>
                  <a:pt x="624458" y="46989"/>
                </a:lnTo>
                <a:close/>
              </a:path>
              <a:path w="648334" h="111125">
                <a:moveTo>
                  <a:pt x="629284" y="46989"/>
                </a:moveTo>
                <a:lnTo>
                  <a:pt x="624458" y="46989"/>
                </a:lnTo>
                <a:lnTo>
                  <a:pt x="624458" y="63500"/>
                </a:lnTo>
                <a:lnTo>
                  <a:pt x="629284" y="63500"/>
                </a:lnTo>
                <a:lnTo>
                  <a:pt x="629284" y="46989"/>
                </a:lnTo>
                <a:close/>
              </a:path>
              <a:path w="648334" h="111125">
                <a:moveTo>
                  <a:pt x="553338" y="0"/>
                </a:moveTo>
                <a:lnTo>
                  <a:pt x="547496" y="1523"/>
                </a:lnTo>
                <a:lnTo>
                  <a:pt x="544829" y="5968"/>
                </a:lnTo>
                <a:lnTo>
                  <a:pt x="542162" y="10540"/>
                </a:lnTo>
                <a:lnTo>
                  <a:pt x="543686" y="16382"/>
                </a:lnTo>
                <a:lnTo>
                  <a:pt x="610307" y="55244"/>
                </a:lnTo>
                <a:lnTo>
                  <a:pt x="624458" y="46989"/>
                </a:lnTo>
                <a:lnTo>
                  <a:pt x="629284" y="46989"/>
                </a:lnTo>
                <a:lnTo>
                  <a:pt x="629284" y="45719"/>
                </a:lnTo>
                <a:lnTo>
                  <a:pt x="631762" y="45719"/>
                </a:lnTo>
                <a:lnTo>
                  <a:pt x="557783" y="2539"/>
                </a:lnTo>
                <a:lnTo>
                  <a:pt x="5533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8879207" y="3088004"/>
            <a:ext cx="11620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pc="5" dirty="0">
                <a:latin typeface="Cambria Math"/>
                <a:cs typeface="Cambria Math"/>
              </a:rPr>
              <a:t>𝑡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196082" y="2185290"/>
            <a:ext cx="111125" cy="873760"/>
          </a:xfrm>
          <a:custGeom>
            <a:avLst/>
            <a:gdLst/>
            <a:ahLst/>
            <a:cxnLst/>
            <a:rect l="l" t="t" r="r" b="b"/>
            <a:pathLst>
              <a:path w="111125" h="873760">
                <a:moveTo>
                  <a:pt x="55372" y="37900"/>
                </a:moveTo>
                <a:lnTo>
                  <a:pt x="45847" y="54228"/>
                </a:lnTo>
                <a:lnTo>
                  <a:pt x="45847" y="873633"/>
                </a:lnTo>
                <a:lnTo>
                  <a:pt x="64897" y="873633"/>
                </a:lnTo>
                <a:lnTo>
                  <a:pt x="64897" y="54228"/>
                </a:lnTo>
                <a:lnTo>
                  <a:pt x="55372" y="37900"/>
                </a:lnTo>
                <a:close/>
              </a:path>
              <a:path w="111125" h="873760">
                <a:moveTo>
                  <a:pt x="55372" y="0"/>
                </a:moveTo>
                <a:lnTo>
                  <a:pt x="0" y="94868"/>
                </a:lnTo>
                <a:lnTo>
                  <a:pt x="1524" y="100711"/>
                </a:lnTo>
                <a:lnTo>
                  <a:pt x="10668" y="106044"/>
                </a:lnTo>
                <a:lnTo>
                  <a:pt x="16510" y="104521"/>
                </a:lnTo>
                <a:lnTo>
                  <a:pt x="45847" y="54228"/>
                </a:lnTo>
                <a:lnTo>
                  <a:pt x="45847" y="18923"/>
                </a:lnTo>
                <a:lnTo>
                  <a:pt x="66401" y="18923"/>
                </a:lnTo>
                <a:lnTo>
                  <a:pt x="55372" y="0"/>
                </a:lnTo>
                <a:close/>
              </a:path>
              <a:path w="111125" h="873760">
                <a:moveTo>
                  <a:pt x="66401" y="18923"/>
                </a:moveTo>
                <a:lnTo>
                  <a:pt x="64897" y="18923"/>
                </a:lnTo>
                <a:lnTo>
                  <a:pt x="64897" y="54228"/>
                </a:lnTo>
                <a:lnTo>
                  <a:pt x="94234" y="104521"/>
                </a:lnTo>
                <a:lnTo>
                  <a:pt x="100075" y="106044"/>
                </a:lnTo>
                <a:lnTo>
                  <a:pt x="104648" y="103378"/>
                </a:lnTo>
                <a:lnTo>
                  <a:pt x="109093" y="100711"/>
                </a:lnTo>
                <a:lnTo>
                  <a:pt x="110617" y="94868"/>
                </a:lnTo>
                <a:lnTo>
                  <a:pt x="108002" y="90297"/>
                </a:lnTo>
                <a:lnTo>
                  <a:pt x="66401" y="18923"/>
                </a:lnTo>
                <a:close/>
              </a:path>
              <a:path w="111125" h="873760">
                <a:moveTo>
                  <a:pt x="64897" y="18923"/>
                </a:moveTo>
                <a:lnTo>
                  <a:pt x="45847" y="18923"/>
                </a:lnTo>
                <a:lnTo>
                  <a:pt x="45847" y="54228"/>
                </a:lnTo>
                <a:lnTo>
                  <a:pt x="55372" y="37900"/>
                </a:lnTo>
                <a:lnTo>
                  <a:pt x="47117" y="23749"/>
                </a:lnTo>
                <a:lnTo>
                  <a:pt x="64897" y="23749"/>
                </a:lnTo>
                <a:lnTo>
                  <a:pt x="64897" y="18923"/>
                </a:lnTo>
                <a:close/>
              </a:path>
              <a:path w="111125" h="873760">
                <a:moveTo>
                  <a:pt x="64897" y="23749"/>
                </a:moveTo>
                <a:lnTo>
                  <a:pt x="63626" y="23749"/>
                </a:lnTo>
                <a:lnTo>
                  <a:pt x="55372" y="37900"/>
                </a:lnTo>
                <a:lnTo>
                  <a:pt x="64897" y="54228"/>
                </a:lnTo>
                <a:lnTo>
                  <a:pt x="64897" y="23749"/>
                </a:lnTo>
                <a:close/>
              </a:path>
              <a:path w="111125" h="873760">
                <a:moveTo>
                  <a:pt x="63626" y="23749"/>
                </a:moveTo>
                <a:lnTo>
                  <a:pt x="47117" y="23749"/>
                </a:lnTo>
                <a:lnTo>
                  <a:pt x="55372" y="37900"/>
                </a:lnTo>
                <a:lnTo>
                  <a:pt x="63626" y="23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60771" y="1718821"/>
            <a:ext cx="211708" cy="245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146194" y="1183500"/>
            <a:ext cx="243656" cy="93154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>
                <a:latin typeface="Cambria Math"/>
                <a:cs typeface="Cambria Math"/>
              </a:rPr>
              <a:t>𝑟 𝑡 ,</a:t>
            </a:r>
            <a:r>
              <a:rPr spc="-175" dirty="0">
                <a:latin typeface="Cambria Math"/>
                <a:cs typeface="Cambria Math"/>
              </a:rPr>
              <a:t> </a:t>
            </a:r>
            <a:r>
              <a:rPr spc="15" dirty="0">
                <a:latin typeface="Cambria Math"/>
                <a:cs typeface="Cambria Math"/>
              </a:rPr>
              <a:t>𝑦(𝑡)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860669" y="3663064"/>
            <a:ext cx="245236" cy="2117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719827" y="3599120"/>
            <a:ext cx="307975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0328" algn="l"/>
              </a:tabLst>
            </a:pPr>
            <a:r>
              <a:rPr dirty="0">
                <a:solidFill>
                  <a:srgbClr val="FF0000"/>
                </a:solidFill>
                <a:latin typeface="Cambria Math"/>
                <a:cs typeface="Cambria Math"/>
              </a:rPr>
              <a:t>𝑟  𝑡	</a:t>
            </a:r>
            <a:r>
              <a:rPr spc="20" dirty="0">
                <a:latin typeface="Calibri"/>
                <a:cs typeface="Calibri"/>
              </a:rPr>
              <a:t>and </a:t>
            </a:r>
            <a:r>
              <a:rPr spc="15" dirty="0">
                <a:latin typeface="Cambria Math"/>
                <a:cs typeface="Cambria Math"/>
              </a:rPr>
              <a:t>𝑦(𝑡) </a:t>
            </a:r>
            <a:r>
              <a:rPr dirty="0">
                <a:latin typeface="Calibri"/>
                <a:cs typeface="Calibri"/>
              </a:rPr>
              <a:t>when </a:t>
            </a:r>
            <a:r>
              <a:rPr dirty="0">
                <a:solidFill>
                  <a:srgbClr val="548ED4"/>
                </a:solidFill>
                <a:latin typeface="Cambria Math"/>
                <a:cs typeface="Cambria Math"/>
              </a:rPr>
              <a:t>𝜏 = </a:t>
            </a:r>
            <a:r>
              <a:rPr spc="-15" dirty="0">
                <a:solidFill>
                  <a:srgbClr val="548ED4"/>
                </a:solidFill>
                <a:latin typeface="Cambria Math"/>
                <a:cs typeface="Cambria Math"/>
              </a:rPr>
              <a:t>1</a:t>
            </a:r>
            <a:r>
              <a:rPr spc="-15" dirty="0">
                <a:latin typeface="Cambria Math"/>
                <a:cs typeface="Cambria Math"/>
              </a:rPr>
              <a:t>, </a:t>
            </a:r>
            <a:r>
              <a:rPr dirty="0">
                <a:latin typeface="Cambria Math"/>
                <a:cs typeface="Cambria Math"/>
              </a:rPr>
              <a:t>𝜏 =</a:t>
            </a:r>
            <a:r>
              <a:rPr spc="-65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8229600" cy="30837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Second order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24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232171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Second order systems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25</a:t>
            </a:fld>
            <a:endParaRPr lang="en-IN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590550"/>
            <a:ext cx="90678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232171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Second order systems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26</a:t>
            </a:fld>
            <a:endParaRPr lang="en-IN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57200"/>
            <a:ext cx="845820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24100" y="2590800"/>
            <a:ext cx="1028700" cy="781050"/>
            <a:chOff x="2324100" y="2590800"/>
            <a:chExt cx="1028700" cy="781050"/>
          </a:xfrm>
        </p:grpSpPr>
        <p:sp>
          <p:nvSpPr>
            <p:cNvPr id="3" name="object 3"/>
            <p:cNvSpPr/>
            <p:nvPr/>
          </p:nvSpPr>
          <p:spPr>
            <a:xfrm>
              <a:off x="2324100" y="2590800"/>
              <a:ext cx="1028700" cy="7810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19375" y="2724150"/>
              <a:ext cx="504825" cy="5905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91282" y="2638183"/>
              <a:ext cx="899998" cy="6480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91282" y="2638184"/>
            <a:ext cx="900430" cy="46101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82227" rIns="0" bIns="0" rtlCol="0">
            <a:spAutoFit/>
          </a:bodyPr>
          <a:lstStyle/>
          <a:p>
            <a:pPr marR="37461" algn="ctr">
              <a:spcBef>
                <a:spcPts val="1435"/>
              </a:spcBef>
            </a:pPr>
            <a:r>
              <a:rPr dirty="0">
                <a:latin typeface="Cambria Math"/>
                <a:cs typeface="Cambria Math"/>
              </a:rPr>
              <a:t>1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076450" y="1400176"/>
            <a:ext cx="1581150" cy="847725"/>
            <a:chOff x="2076450" y="1400175"/>
            <a:chExt cx="1581150" cy="847725"/>
          </a:xfrm>
        </p:grpSpPr>
        <p:sp>
          <p:nvSpPr>
            <p:cNvPr id="8" name="object 8"/>
            <p:cNvSpPr/>
            <p:nvPr/>
          </p:nvSpPr>
          <p:spPr>
            <a:xfrm>
              <a:off x="2076450" y="1400175"/>
              <a:ext cx="1495425" cy="77152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95500" y="1447800"/>
              <a:ext cx="1562100" cy="8001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42617" y="1444002"/>
              <a:ext cx="1368170" cy="64806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42617" y="1444002"/>
              <a:ext cx="1368425" cy="648335"/>
            </a:xfrm>
            <a:custGeom>
              <a:avLst/>
              <a:gdLst/>
              <a:ahLst/>
              <a:cxnLst/>
              <a:rect l="l" t="t" r="r" b="b"/>
              <a:pathLst>
                <a:path w="1368425" h="648335">
                  <a:moveTo>
                    <a:pt x="0" y="648068"/>
                  </a:moveTo>
                  <a:lnTo>
                    <a:pt x="1368170" y="648068"/>
                  </a:lnTo>
                  <a:lnTo>
                    <a:pt x="1368170" y="0"/>
                  </a:lnTo>
                  <a:lnTo>
                    <a:pt x="0" y="0"/>
                  </a:lnTo>
                  <a:lnTo>
                    <a:pt x="0" y="64806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184911" y="1563307"/>
            <a:ext cx="12350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34304" algn="l"/>
                <a:tab pos="1221620" algn="l"/>
              </a:tabLst>
            </a:pPr>
            <a:r>
              <a:rPr sz="14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400" u="sng" spc="10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𝑛	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28900" y="1372554"/>
            <a:ext cx="34734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</a:pPr>
            <a:r>
              <a:rPr sz="2700" spc="52" baseline="-21604" dirty="0">
                <a:latin typeface="Cambria Math"/>
                <a:cs typeface="Cambria Math"/>
              </a:rPr>
              <a:t>𝜔</a:t>
            </a:r>
            <a:r>
              <a:rPr sz="1400" spc="35" dirty="0">
                <a:latin typeface="Cambria Math"/>
                <a:cs typeface="Cambria Math"/>
              </a:rPr>
              <a:t>2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78810" y="1887794"/>
            <a:ext cx="137160" cy="23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18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87320" y="1783020"/>
            <a:ext cx="123634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0" dirty="0">
                <a:latin typeface="Cambria Math"/>
                <a:cs typeface="Cambria Math"/>
              </a:rPr>
              <a:t>𝑠(𝑠 </a:t>
            </a:r>
            <a:r>
              <a:rPr dirty="0">
                <a:latin typeface="Cambria Math"/>
                <a:cs typeface="Cambria Math"/>
              </a:rPr>
              <a:t>+ </a:t>
            </a:r>
            <a:r>
              <a:rPr spc="30" dirty="0">
                <a:latin typeface="Cambria Math"/>
                <a:cs typeface="Cambria Math"/>
              </a:rPr>
              <a:t>2𝜁𝜔</a:t>
            </a:r>
            <a:r>
              <a:rPr spc="400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707129" y="1390589"/>
            <a:ext cx="47370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latin typeface="Cambria Math"/>
                <a:cs typeface="Cambria Math"/>
              </a:rPr>
              <a:t>𝑌</a:t>
            </a:r>
            <a:r>
              <a:rPr dirty="0">
                <a:latin typeface="Cambria Math"/>
                <a:cs typeface="Cambria Math"/>
              </a:rPr>
              <a:t>(</a:t>
            </a:r>
            <a:r>
              <a:rPr spc="65" dirty="0">
                <a:latin typeface="Cambria Math"/>
                <a:cs typeface="Cambria Math"/>
              </a:rPr>
              <a:t>𝑠</a:t>
            </a:r>
            <a:r>
              <a:rPr dirty="0">
                <a:latin typeface="Cambria Math"/>
                <a:cs typeface="Cambria Math"/>
              </a:rPr>
              <a:t>)</a:t>
            </a:r>
          </a:p>
        </p:txBody>
      </p:sp>
      <p:sp>
        <p:nvSpPr>
          <p:cNvPr id="17" name="object 17"/>
          <p:cNvSpPr/>
          <p:nvPr/>
        </p:nvSpPr>
        <p:spPr>
          <a:xfrm>
            <a:off x="436803" y="1709673"/>
            <a:ext cx="3741420" cy="1308100"/>
          </a:xfrm>
          <a:custGeom>
            <a:avLst/>
            <a:gdLst/>
            <a:ahLst/>
            <a:cxnLst/>
            <a:rect l="l" t="t" r="r" b="b"/>
            <a:pathLst>
              <a:path w="3741420" h="1308100">
                <a:moveTo>
                  <a:pt x="792124" y="60198"/>
                </a:moveTo>
                <a:lnTo>
                  <a:pt x="775804" y="50673"/>
                </a:lnTo>
                <a:lnTo>
                  <a:pt x="701827" y="7493"/>
                </a:lnTo>
                <a:lnTo>
                  <a:pt x="697280" y="4953"/>
                </a:lnTo>
                <a:lnTo>
                  <a:pt x="691451" y="6477"/>
                </a:lnTo>
                <a:lnTo>
                  <a:pt x="688797" y="10922"/>
                </a:lnTo>
                <a:lnTo>
                  <a:pt x="686142" y="15494"/>
                </a:lnTo>
                <a:lnTo>
                  <a:pt x="687679" y="21336"/>
                </a:lnTo>
                <a:lnTo>
                  <a:pt x="737946" y="50673"/>
                </a:lnTo>
                <a:lnTo>
                  <a:pt x="0" y="50673"/>
                </a:lnTo>
                <a:lnTo>
                  <a:pt x="0" y="69723"/>
                </a:lnTo>
                <a:lnTo>
                  <a:pt x="737946" y="69723"/>
                </a:lnTo>
                <a:lnTo>
                  <a:pt x="687679" y="99060"/>
                </a:lnTo>
                <a:lnTo>
                  <a:pt x="686142" y="104902"/>
                </a:lnTo>
                <a:lnTo>
                  <a:pt x="691451" y="114058"/>
                </a:lnTo>
                <a:lnTo>
                  <a:pt x="697280" y="115582"/>
                </a:lnTo>
                <a:lnTo>
                  <a:pt x="775804" y="69723"/>
                </a:lnTo>
                <a:lnTo>
                  <a:pt x="792124" y="60198"/>
                </a:lnTo>
                <a:close/>
              </a:path>
              <a:path w="3741420" h="1308100">
                <a:moveTo>
                  <a:pt x="1705940" y="58420"/>
                </a:moveTo>
                <a:lnTo>
                  <a:pt x="1689455" y="48895"/>
                </a:lnTo>
                <a:lnTo>
                  <a:pt x="1615389" y="6096"/>
                </a:lnTo>
                <a:lnTo>
                  <a:pt x="1610817" y="3556"/>
                </a:lnTo>
                <a:lnTo>
                  <a:pt x="1604975" y="5080"/>
                </a:lnTo>
                <a:lnTo>
                  <a:pt x="1602308" y="9652"/>
                </a:lnTo>
                <a:lnTo>
                  <a:pt x="1599768" y="14224"/>
                </a:lnTo>
                <a:lnTo>
                  <a:pt x="1601292" y="20066"/>
                </a:lnTo>
                <a:lnTo>
                  <a:pt x="1605864" y="22606"/>
                </a:lnTo>
                <a:lnTo>
                  <a:pt x="1651774" y="49072"/>
                </a:lnTo>
                <a:lnTo>
                  <a:pt x="1332052" y="50673"/>
                </a:lnTo>
                <a:lnTo>
                  <a:pt x="1332179" y="69723"/>
                </a:lnTo>
                <a:lnTo>
                  <a:pt x="1651977" y="68122"/>
                </a:lnTo>
                <a:lnTo>
                  <a:pt x="1601673" y="97790"/>
                </a:lnTo>
                <a:lnTo>
                  <a:pt x="1600149" y="103632"/>
                </a:lnTo>
                <a:lnTo>
                  <a:pt x="1602816" y="108204"/>
                </a:lnTo>
                <a:lnTo>
                  <a:pt x="1605483" y="112649"/>
                </a:lnTo>
                <a:lnTo>
                  <a:pt x="1611325" y="114173"/>
                </a:lnTo>
                <a:lnTo>
                  <a:pt x="1705940" y="58420"/>
                </a:lnTo>
                <a:close/>
              </a:path>
              <a:path w="3741420" h="1308100">
                <a:moveTo>
                  <a:pt x="3465525" y="96266"/>
                </a:moveTo>
                <a:lnTo>
                  <a:pt x="3446475" y="96266"/>
                </a:lnTo>
                <a:lnTo>
                  <a:pt x="3446475" y="1242949"/>
                </a:lnTo>
                <a:lnTo>
                  <a:pt x="2908617" y="1242949"/>
                </a:lnTo>
                <a:lnTo>
                  <a:pt x="2958922" y="1213612"/>
                </a:lnTo>
                <a:lnTo>
                  <a:pt x="2960446" y="1207770"/>
                </a:lnTo>
                <a:lnTo>
                  <a:pt x="2957779" y="1203198"/>
                </a:lnTo>
                <a:lnTo>
                  <a:pt x="2955112" y="1198753"/>
                </a:lnTo>
                <a:lnTo>
                  <a:pt x="2949270" y="1197229"/>
                </a:lnTo>
                <a:lnTo>
                  <a:pt x="2854388" y="1252474"/>
                </a:lnTo>
                <a:lnTo>
                  <a:pt x="2949270" y="1307846"/>
                </a:lnTo>
                <a:lnTo>
                  <a:pt x="2955112" y="1306322"/>
                </a:lnTo>
                <a:lnTo>
                  <a:pt x="2960446" y="1297178"/>
                </a:lnTo>
                <a:lnTo>
                  <a:pt x="2958922" y="1291336"/>
                </a:lnTo>
                <a:lnTo>
                  <a:pt x="2954350" y="1288796"/>
                </a:lnTo>
                <a:lnTo>
                  <a:pt x="2908401" y="1261999"/>
                </a:lnTo>
                <a:lnTo>
                  <a:pt x="3461207" y="1261999"/>
                </a:lnTo>
                <a:lnTo>
                  <a:pt x="3465525" y="1257808"/>
                </a:lnTo>
                <a:lnTo>
                  <a:pt x="3465525" y="1252474"/>
                </a:lnTo>
                <a:lnTo>
                  <a:pt x="3465525" y="1242949"/>
                </a:lnTo>
                <a:lnTo>
                  <a:pt x="3465525" y="96266"/>
                </a:lnTo>
                <a:close/>
              </a:path>
              <a:path w="3741420" h="1308100">
                <a:moveTo>
                  <a:pt x="3740861" y="54864"/>
                </a:moveTo>
                <a:lnTo>
                  <a:pt x="3724554" y="45466"/>
                </a:lnTo>
                <a:lnTo>
                  <a:pt x="3645738" y="0"/>
                </a:lnTo>
                <a:lnTo>
                  <a:pt x="3639896" y="1651"/>
                </a:lnTo>
                <a:lnTo>
                  <a:pt x="3637356" y="6223"/>
                </a:lnTo>
                <a:lnTo>
                  <a:pt x="3634689" y="10795"/>
                </a:lnTo>
                <a:lnTo>
                  <a:pt x="3636213" y="16510"/>
                </a:lnTo>
                <a:lnTo>
                  <a:pt x="3686708" y="45656"/>
                </a:lnTo>
                <a:lnTo>
                  <a:pt x="3073984" y="48895"/>
                </a:lnTo>
                <a:lnTo>
                  <a:pt x="3074111" y="67945"/>
                </a:lnTo>
                <a:lnTo>
                  <a:pt x="3686759" y="64706"/>
                </a:lnTo>
                <a:lnTo>
                  <a:pt x="3636594" y="94361"/>
                </a:lnTo>
                <a:lnTo>
                  <a:pt x="3635197" y="100203"/>
                </a:lnTo>
                <a:lnTo>
                  <a:pt x="3637864" y="104648"/>
                </a:lnTo>
                <a:lnTo>
                  <a:pt x="3640531" y="109232"/>
                </a:lnTo>
                <a:lnTo>
                  <a:pt x="3646373" y="110744"/>
                </a:lnTo>
                <a:lnTo>
                  <a:pt x="3740861" y="548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44830" y="1434786"/>
            <a:ext cx="4832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>
                <a:latin typeface="Cambria Math"/>
                <a:cs typeface="Cambria Math"/>
              </a:rPr>
              <a:t>𝑅</a:t>
            </a:r>
            <a:r>
              <a:rPr dirty="0">
                <a:latin typeface="Cambria Math"/>
                <a:cs typeface="Cambria Math"/>
              </a:rPr>
              <a:t>(</a:t>
            </a:r>
            <a:r>
              <a:rPr spc="65" dirty="0">
                <a:latin typeface="Cambria Math"/>
                <a:cs typeface="Cambria Math"/>
              </a:rPr>
              <a:t>𝑠</a:t>
            </a:r>
            <a:r>
              <a:rPr dirty="0">
                <a:latin typeface="Cambria Math"/>
                <a:cs typeface="Cambria Math"/>
              </a:rPr>
              <a:t>)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1162050" y="1457325"/>
            <a:ext cx="666750" cy="666750"/>
            <a:chOff x="1162050" y="1457325"/>
            <a:chExt cx="666750" cy="666750"/>
          </a:xfrm>
        </p:grpSpPr>
        <p:sp>
          <p:nvSpPr>
            <p:cNvPr id="20" name="object 20"/>
            <p:cNvSpPr/>
            <p:nvPr/>
          </p:nvSpPr>
          <p:spPr>
            <a:xfrm>
              <a:off x="1162050" y="1457325"/>
              <a:ext cx="666750" cy="66675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28890" y="1499869"/>
              <a:ext cx="539965" cy="54000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8890" y="1499869"/>
              <a:ext cx="540385" cy="540385"/>
            </a:xfrm>
            <a:custGeom>
              <a:avLst/>
              <a:gdLst/>
              <a:ahLst/>
              <a:cxnLst/>
              <a:rect l="l" t="t" r="r" b="b"/>
              <a:pathLst>
                <a:path w="540385" h="540385">
                  <a:moveTo>
                    <a:pt x="0" y="270001"/>
                  </a:moveTo>
                  <a:lnTo>
                    <a:pt x="4349" y="221474"/>
                  </a:lnTo>
                  <a:lnTo>
                    <a:pt x="16889" y="175797"/>
                  </a:lnTo>
                  <a:lnTo>
                    <a:pt x="36857" y="133735"/>
                  </a:lnTo>
                  <a:lnTo>
                    <a:pt x="63491" y="96051"/>
                  </a:lnTo>
                  <a:lnTo>
                    <a:pt x="96029" y="63507"/>
                  </a:lnTo>
                  <a:lnTo>
                    <a:pt x="133707" y="36867"/>
                  </a:lnTo>
                  <a:lnTo>
                    <a:pt x="175764" y="16894"/>
                  </a:lnTo>
                  <a:lnTo>
                    <a:pt x="221437" y="4350"/>
                  </a:lnTo>
                  <a:lnTo>
                    <a:pt x="269963" y="0"/>
                  </a:lnTo>
                  <a:lnTo>
                    <a:pt x="318491" y="4350"/>
                  </a:lnTo>
                  <a:lnTo>
                    <a:pt x="364168" y="16894"/>
                  </a:lnTo>
                  <a:lnTo>
                    <a:pt x="406230" y="36867"/>
                  </a:lnTo>
                  <a:lnTo>
                    <a:pt x="443914" y="63507"/>
                  </a:lnTo>
                  <a:lnTo>
                    <a:pt x="476458" y="96051"/>
                  </a:lnTo>
                  <a:lnTo>
                    <a:pt x="503098" y="133735"/>
                  </a:lnTo>
                  <a:lnTo>
                    <a:pt x="523071" y="175797"/>
                  </a:lnTo>
                  <a:lnTo>
                    <a:pt x="535615" y="221474"/>
                  </a:lnTo>
                  <a:lnTo>
                    <a:pt x="539965" y="270001"/>
                  </a:lnTo>
                  <a:lnTo>
                    <a:pt x="535615" y="318529"/>
                  </a:lnTo>
                  <a:lnTo>
                    <a:pt x="523071" y="364206"/>
                  </a:lnTo>
                  <a:lnTo>
                    <a:pt x="503098" y="406268"/>
                  </a:lnTo>
                  <a:lnTo>
                    <a:pt x="476458" y="443952"/>
                  </a:lnTo>
                  <a:lnTo>
                    <a:pt x="443914" y="476496"/>
                  </a:lnTo>
                  <a:lnTo>
                    <a:pt x="406230" y="503136"/>
                  </a:lnTo>
                  <a:lnTo>
                    <a:pt x="364168" y="523109"/>
                  </a:lnTo>
                  <a:lnTo>
                    <a:pt x="318491" y="535653"/>
                  </a:lnTo>
                  <a:lnTo>
                    <a:pt x="269963" y="540003"/>
                  </a:lnTo>
                  <a:lnTo>
                    <a:pt x="221437" y="535653"/>
                  </a:lnTo>
                  <a:lnTo>
                    <a:pt x="175764" y="523109"/>
                  </a:lnTo>
                  <a:lnTo>
                    <a:pt x="133707" y="503136"/>
                  </a:lnTo>
                  <a:lnTo>
                    <a:pt x="96029" y="476496"/>
                  </a:lnTo>
                  <a:lnTo>
                    <a:pt x="63491" y="443952"/>
                  </a:lnTo>
                  <a:lnTo>
                    <a:pt x="36857" y="406268"/>
                  </a:lnTo>
                  <a:lnTo>
                    <a:pt x="16889" y="364206"/>
                  </a:lnTo>
                  <a:lnTo>
                    <a:pt x="4349" y="318529"/>
                  </a:lnTo>
                  <a:lnTo>
                    <a:pt x="0" y="270001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07972" y="1578990"/>
              <a:ext cx="382270" cy="382270"/>
            </a:xfrm>
            <a:custGeom>
              <a:avLst/>
              <a:gdLst/>
              <a:ahLst/>
              <a:cxnLst/>
              <a:rect l="l" t="t" r="r" b="b"/>
              <a:pathLst>
                <a:path w="382269" h="382269">
                  <a:moveTo>
                    <a:pt x="0" y="0"/>
                  </a:moveTo>
                  <a:lnTo>
                    <a:pt x="381889" y="381889"/>
                  </a:lnTo>
                </a:path>
                <a:path w="382269" h="382269">
                  <a:moveTo>
                    <a:pt x="381889" y="0"/>
                  </a:moveTo>
                  <a:lnTo>
                    <a:pt x="0" y="38188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438275" y="1795717"/>
            <a:ext cx="16827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dirty="0">
                <a:latin typeface="Cambria Math"/>
                <a:cs typeface="Cambria Math"/>
              </a:rPr>
              <a:t>−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225871" y="1629474"/>
            <a:ext cx="16827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dirty="0">
                <a:latin typeface="Cambria Math"/>
                <a:cs typeface="Cambria Math"/>
              </a:rPr>
              <a:t>+</a:t>
            </a:r>
          </a:p>
        </p:txBody>
      </p:sp>
      <p:grpSp>
        <p:nvGrpSpPr>
          <p:cNvPr id="26" name="object 26"/>
          <p:cNvGrpSpPr/>
          <p:nvPr/>
        </p:nvGrpSpPr>
        <p:grpSpPr>
          <a:xfrm>
            <a:off x="1443610" y="1729167"/>
            <a:ext cx="2490470" cy="1242695"/>
            <a:chOff x="1443608" y="1729163"/>
            <a:chExt cx="2490470" cy="1242695"/>
          </a:xfrm>
        </p:grpSpPr>
        <p:sp>
          <p:nvSpPr>
            <p:cNvPr id="27" name="object 27"/>
            <p:cNvSpPr/>
            <p:nvPr/>
          </p:nvSpPr>
          <p:spPr>
            <a:xfrm>
              <a:off x="1443608" y="2039874"/>
              <a:ext cx="948055" cy="932180"/>
            </a:xfrm>
            <a:custGeom>
              <a:avLst/>
              <a:gdLst/>
              <a:ahLst/>
              <a:cxnLst/>
              <a:rect l="l" t="t" r="r" b="b"/>
              <a:pathLst>
                <a:path w="948055" h="932180">
                  <a:moveTo>
                    <a:pt x="55244" y="37773"/>
                  </a:moveTo>
                  <a:lnTo>
                    <a:pt x="45719" y="54101"/>
                  </a:lnTo>
                  <a:lnTo>
                    <a:pt x="45719" y="927607"/>
                  </a:lnTo>
                  <a:lnTo>
                    <a:pt x="50037" y="931799"/>
                  </a:lnTo>
                  <a:lnTo>
                    <a:pt x="947673" y="931799"/>
                  </a:lnTo>
                  <a:lnTo>
                    <a:pt x="947673" y="922274"/>
                  </a:lnTo>
                  <a:lnTo>
                    <a:pt x="64769" y="922274"/>
                  </a:lnTo>
                  <a:lnTo>
                    <a:pt x="55244" y="912749"/>
                  </a:lnTo>
                  <a:lnTo>
                    <a:pt x="64769" y="912749"/>
                  </a:lnTo>
                  <a:lnTo>
                    <a:pt x="64769" y="54101"/>
                  </a:lnTo>
                  <a:lnTo>
                    <a:pt x="55244" y="37773"/>
                  </a:lnTo>
                  <a:close/>
                </a:path>
                <a:path w="948055" h="932180">
                  <a:moveTo>
                    <a:pt x="64769" y="912749"/>
                  </a:moveTo>
                  <a:lnTo>
                    <a:pt x="55244" y="912749"/>
                  </a:lnTo>
                  <a:lnTo>
                    <a:pt x="64769" y="922274"/>
                  </a:lnTo>
                  <a:lnTo>
                    <a:pt x="64769" y="912749"/>
                  </a:lnTo>
                  <a:close/>
                </a:path>
                <a:path w="948055" h="932180">
                  <a:moveTo>
                    <a:pt x="947673" y="912749"/>
                  </a:moveTo>
                  <a:lnTo>
                    <a:pt x="64769" y="912749"/>
                  </a:lnTo>
                  <a:lnTo>
                    <a:pt x="64769" y="922274"/>
                  </a:lnTo>
                  <a:lnTo>
                    <a:pt x="947673" y="922274"/>
                  </a:lnTo>
                  <a:lnTo>
                    <a:pt x="947673" y="912749"/>
                  </a:lnTo>
                  <a:close/>
                </a:path>
                <a:path w="948055" h="932180">
                  <a:moveTo>
                    <a:pt x="55244" y="0"/>
                  </a:moveTo>
                  <a:lnTo>
                    <a:pt x="2540" y="90296"/>
                  </a:lnTo>
                  <a:lnTo>
                    <a:pt x="0" y="94868"/>
                  </a:lnTo>
                  <a:lnTo>
                    <a:pt x="1524" y="100711"/>
                  </a:lnTo>
                  <a:lnTo>
                    <a:pt x="5968" y="103250"/>
                  </a:lnTo>
                  <a:lnTo>
                    <a:pt x="10540" y="105918"/>
                  </a:lnTo>
                  <a:lnTo>
                    <a:pt x="16382" y="104393"/>
                  </a:lnTo>
                  <a:lnTo>
                    <a:pt x="45719" y="54101"/>
                  </a:lnTo>
                  <a:lnTo>
                    <a:pt x="45719" y="18923"/>
                  </a:lnTo>
                  <a:lnTo>
                    <a:pt x="66289" y="18923"/>
                  </a:lnTo>
                  <a:lnTo>
                    <a:pt x="55244" y="0"/>
                  </a:lnTo>
                  <a:close/>
                </a:path>
                <a:path w="948055" h="932180">
                  <a:moveTo>
                    <a:pt x="66289" y="18923"/>
                  </a:moveTo>
                  <a:lnTo>
                    <a:pt x="64769" y="18923"/>
                  </a:lnTo>
                  <a:lnTo>
                    <a:pt x="64769" y="54101"/>
                  </a:lnTo>
                  <a:lnTo>
                    <a:pt x="94106" y="104393"/>
                  </a:lnTo>
                  <a:lnTo>
                    <a:pt x="99949" y="105918"/>
                  </a:lnTo>
                  <a:lnTo>
                    <a:pt x="104521" y="103250"/>
                  </a:lnTo>
                  <a:lnTo>
                    <a:pt x="109093" y="100711"/>
                  </a:lnTo>
                  <a:lnTo>
                    <a:pt x="110616" y="94868"/>
                  </a:lnTo>
                  <a:lnTo>
                    <a:pt x="66289" y="18923"/>
                  </a:lnTo>
                  <a:close/>
                </a:path>
                <a:path w="948055" h="932180">
                  <a:moveTo>
                    <a:pt x="64769" y="18923"/>
                  </a:moveTo>
                  <a:lnTo>
                    <a:pt x="45719" y="18923"/>
                  </a:lnTo>
                  <a:lnTo>
                    <a:pt x="45719" y="54101"/>
                  </a:lnTo>
                  <a:lnTo>
                    <a:pt x="55244" y="37773"/>
                  </a:lnTo>
                  <a:lnTo>
                    <a:pt x="46990" y="23621"/>
                  </a:lnTo>
                  <a:lnTo>
                    <a:pt x="64769" y="23621"/>
                  </a:lnTo>
                  <a:lnTo>
                    <a:pt x="64769" y="18923"/>
                  </a:lnTo>
                  <a:close/>
                </a:path>
                <a:path w="948055" h="932180">
                  <a:moveTo>
                    <a:pt x="64769" y="23621"/>
                  </a:moveTo>
                  <a:lnTo>
                    <a:pt x="63500" y="23621"/>
                  </a:lnTo>
                  <a:lnTo>
                    <a:pt x="55244" y="37773"/>
                  </a:lnTo>
                  <a:lnTo>
                    <a:pt x="64769" y="54101"/>
                  </a:lnTo>
                  <a:lnTo>
                    <a:pt x="64769" y="23621"/>
                  </a:lnTo>
                  <a:close/>
                </a:path>
                <a:path w="948055" h="932180">
                  <a:moveTo>
                    <a:pt x="63500" y="23621"/>
                  </a:moveTo>
                  <a:lnTo>
                    <a:pt x="46990" y="23621"/>
                  </a:lnTo>
                  <a:lnTo>
                    <a:pt x="55244" y="37773"/>
                  </a:lnTo>
                  <a:lnTo>
                    <a:pt x="63500" y="23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51968" y="1729163"/>
              <a:ext cx="81543" cy="8154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04800" y="3313751"/>
            <a:ext cx="338645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</a:pPr>
            <a:r>
              <a:rPr spc="5" dirty="0">
                <a:latin typeface="Calibri"/>
                <a:cs typeface="Calibri"/>
              </a:rPr>
              <a:t>Block </a:t>
            </a:r>
            <a:r>
              <a:rPr spc="10" dirty="0">
                <a:latin typeface="Calibri"/>
                <a:cs typeface="Calibri"/>
              </a:rPr>
              <a:t>diagram of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20" dirty="0">
                <a:latin typeface="Calibri"/>
                <a:cs typeface="Calibri"/>
              </a:rPr>
              <a:t>2</a:t>
            </a:r>
            <a:r>
              <a:rPr spc="-30" baseline="23148" dirty="0">
                <a:latin typeface="Calibri"/>
                <a:cs typeface="Calibri"/>
              </a:rPr>
              <a:t>nd </a:t>
            </a:r>
            <a:r>
              <a:rPr dirty="0">
                <a:latin typeface="Calibri"/>
                <a:cs typeface="Calibri"/>
              </a:rPr>
              <a:t>order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system</a:t>
            </a:r>
            <a:endParaRPr dirty="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086350" y="1171575"/>
            <a:ext cx="3295650" cy="1162050"/>
            <a:chOff x="5086350" y="1171575"/>
            <a:chExt cx="3295650" cy="1162050"/>
          </a:xfrm>
        </p:grpSpPr>
        <p:sp>
          <p:nvSpPr>
            <p:cNvPr id="31" name="object 31"/>
            <p:cNvSpPr/>
            <p:nvPr/>
          </p:nvSpPr>
          <p:spPr>
            <a:xfrm>
              <a:off x="5086350" y="1171575"/>
              <a:ext cx="3295650" cy="116205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148198" y="1215923"/>
              <a:ext cx="3168396" cy="103604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48198" y="1215923"/>
              <a:ext cx="3168650" cy="1036319"/>
            </a:xfrm>
            <a:custGeom>
              <a:avLst/>
              <a:gdLst/>
              <a:ahLst/>
              <a:cxnLst/>
              <a:rect l="l" t="t" r="r" b="b"/>
              <a:pathLst>
                <a:path w="3168650" h="1036319">
                  <a:moveTo>
                    <a:pt x="0" y="1036040"/>
                  </a:moveTo>
                  <a:lnTo>
                    <a:pt x="3168396" y="1036040"/>
                  </a:lnTo>
                  <a:lnTo>
                    <a:pt x="3168396" y="0"/>
                  </a:lnTo>
                  <a:lnTo>
                    <a:pt x="0" y="0"/>
                  </a:lnTo>
                  <a:lnTo>
                    <a:pt x="0" y="1036040"/>
                  </a:lnTo>
                  <a:close/>
                </a:path>
              </a:pathLst>
            </a:custGeom>
            <a:ln w="9534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208655" y="1584265"/>
            <a:ext cx="5365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pc="-10" dirty="0">
                <a:latin typeface="Cambria Math"/>
                <a:cs typeface="Cambria Math"/>
              </a:rPr>
              <a:t>𝑇𝐹</a:t>
            </a:r>
            <a:r>
              <a:rPr spc="155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=</a:t>
            </a:r>
          </a:p>
        </p:txBody>
      </p:sp>
      <p:sp>
        <p:nvSpPr>
          <p:cNvPr id="35" name="object 35"/>
          <p:cNvSpPr/>
          <p:nvPr/>
        </p:nvSpPr>
        <p:spPr>
          <a:xfrm>
            <a:off x="5956682" y="1480567"/>
            <a:ext cx="264795" cy="535940"/>
          </a:xfrm>
          <a:custGeom>
            <a:avLst/>
            <a:gdLst/>
            <a:ahLst/>
            <a:cxnLst/>
            <a:rect l="l" t="t" r="r" b="b"/>
            <a:pathLst>
              <a:path w="264795" h="535939">
                <a:moveTo>
                  <a:pt x="70485" y="8509"/>
                </a:moveTo>
                <a:lnTo>
                  <a:pt x="67564" y="0"/>
                </a:lnTo>
                <a:lnTo>
                  <a:pt x="52197" y="5537"/>
                </a:lnTo>
                <a:lnTo>
                  <a:pt x="38735" y="13550"/>
                </a:lnTo>
                <a:lnTo>
                  <a:pt x="9855" y="52095"/>
                </a:lnTo>
                <a:lnTo>
                  <a:pt x="0" y="105918"/>
                </a:lnTo>
                <a:lnTo>
                  <a:pt x="1092" y="125361"/>
                </a:lnTo>
                <a:lnTo>
                  <a:pt x="17399" y="174752"/>
                </a:lnTo>
                <a:lnTo>
                  <a:pt x="52146" y="206184"/>
                </a:lnTo>
                <a:lnTo>
                  <a:pt x="67564" y="211709"/>
                </a:lnTo>
                <a:lnTo>
                  <a:pt x="70231" y="203073"/>
                </a:lnTo>
                <a:lnTo>
                  <a:pt x="58178" y="197739"/>
                </a:lnTo>
                <a:lnTo>
                  <a:pt x="47764" y="190309"/>
                </a:lnTo>
                <a:lnTo>
                  <a:pt x="26365" y="155638"/>
                </a:lnTo>
                <a:lnTo>
                  <a:pt x="19304" y="104775"/>
                </a:lnTo>
                <a:lnTo>
                  <a:pt x="20078" y="86715"/>
                </a:lnTo>
                <a:lnTo>
                  <a:pt x="31877" y="42037"/>
                </a:lnTo>
                <a:lnTo>
                  <a:pt x="58280" y="13830"/>
                </a:lnTo>
                <a:lnTo>
                  <a:pt x="70485" y="8509"/>
                </a:lnTo>
                <a:close/>
              </a:path>
              <a:path w="264795" h="535939">
                <a:moveTo>
                  <a:pt x="80010" y="332359"/>
                </a:moveTo>
                <a:lnTo>
                  <a:pt x="77089" y="323850"/>
                </a:lnTo>
                <a:lnTo>
                  <a:pt x="61722" y="329387"/>
                </a:lnTo>
                <a:lnTo>
                  <a:pt x="48260" y="337400"/>
                </a:lnTo>
                <a:lnTo>
                  <a:pt x="19380" y="375945"/>
                </a:lnTo>
                <a:lnTo>
                  <a:pt x="9525" y="429768"/>
                </a:lnTo>
                <a:lnTo>
                  <a:pt x="10617" y="449211"/>
                </a:lnTo>
                <a:lnTo>
                  <a:pt x="26924" y="498602"/>
                </a:lnTo>
                <a:lnTo>
                  <a:pt x="61671" y="530034"/>
                </a:lnTo>
                <a:lnTo>
                  <a:pt x="77089" y="535559"/>
                </a:lnTo>
                <a:lnTo>
                  <a:pt x="79756" y="526923"/>
                </a:lnTo>
                <a:lnTo>
                  <a:pt x="67703" y="521589"/>
                </a:lnTo>
                <a:lnTo>
                  <a:pt x="57289" y="514159"/>
                </a:lnTo>
                <a:lnTo>
                  <a:pt x="35890" y="479488"/>
                </a:lnTo>
                <a:lnTo>
                  <a:pt x="28829" y="428625"/>
                </a:lnTo>
                <a:lnTo>
                  <a:pt x="29603" y="410565"/>
                </a:lnTo>
                <a:lnTo>
                  <a:pt x="41402" y="365887"/>
                </a:lnTo>
                <a:lnTo>
                  <a:pt x="67805" y="337680"/>
                </a:lnTo>
                <a:lnTo>
                  <a:pt x="80010" y="332359"/>
                </a:lnTo>
                <a:close/>
              </a:path>
              <a:path w="264795" h="535939">
                <a:moveTo>
                  <a:pt x="254762" y="105918"/>
                </a:moveTo>
                <a:lnTo>
                  <a:pt x="244894" y="52095"/>
                </a:lnTo>
                <a:lnTo>
                  <a:pt x="215976" y="13550"/>
                </a:lnTo>
                <a:lnTo>
                  <a:pt x="187198" y="0"/>
                </a:lnTo>
                <a:lnTo>
                  <a:pt x="184150" y="8509"/>
                </a:lnTo>
                <a:lnTo>
                  <a:pt x="196430" y="13830"/>
                </a:lnTo>
                <a:lnTo>
                  <a:pt x="206984" y="21183"/>
                </a:lnTo>
                <a:lnTo>
                  <a:pt x="228384" y="55333"/>
                </a:lnTo>
                <a:lnTo>
                  <a:pt x="235458" y="104775"/>
                </a:lnTo>
                <a:lnTo>
                  <a:pt x="234670" y="123444"/>
                </a:lnTo>
                <a:lnTo>
                  <a:pt x="222885" y="169164"/>
                </a:lnTo>
                <a:lnTo>
                  <a:pt x="196570" y="197739"/>
                </a:lnTo>
                <a:lnTo>
                  <a:pt x="184531" y="203073"/>
                </a:lnTo>
                <a:lnTo>
                  <a:pt x="187198" y="211709"/>
                </a:lnTo>
                <a:lnTo>
                  <a:pt x="227660" y="187706"/>
                </a:lnTo>
                <a:lnTo>
                  <a:pt x="250393" y="143294"/>
                </a:lnTo>
                <a:lnTo>
                  <a:pt x="253657" y="125361"/>
                </a:lnTo>
                <a:lnTo>
                  <a:pt x="254762" y="105918"/>
                </a:lnTo>
                <a:close/>
              </a:path>
              <a:path w="264795" h="535939">
                <a:moveTo>
                  <a:pt x="264287" y="429768"/>
                </a:moveTo>
                <a:lnTo>
                  <a:pt x="254419" y="375945"/>
                </a:lnTo>
                <a:lnTo>
                  <a:pt x="225501" y="337400"/>
                </a:lnTo>
                <a:lnTo>
                  <a:pt x="196723" y="323850"/>
                </a:lnTo>
                <a:lnTo>
                  <a:pt x="193675" y="332359"/>
                </a:lnTo>
                <a:lnTo>
                  <a:pt x="205955" y="337680"/>
                </a:lnTo>
                <a:lnTo>
                  <a:pt x="216509" y="345033"/>
                </a:lnTo>
                <a:lnTo>
                  <a:pt x="237909" y="379183"/>
                </a:lnTo>
                <a:lnTo>
                  <a:pt x="244983" y="428625"/>
                </a:lnTo>
                <a:lnTo>
                  <a:pt x="244195" y="447294"/>
                </a:lnTo>
                <a:lnTo>
                  <a:pt x="232410" y="493014"/>
                </a:lnTo>
                <a:lnTo>
                  <a:pt x="206095" y="521589"/>
                </a:lnTo>
                <a:lnTo>
                  <a:pt x="194056" y="526923"/>
                </a:lnTo>
                <a:lnTo>
                  <a:pt x="196723" y="535559"/>
                </a:lnTo>
                <a:lnTo>
                  <a:pt x="237185" y="511556"/>
                </a:lnTo>
                <a:lnTo>
                  <a:pt x="259918" y="467144"/>
                </a:lnTo>
                <a:lnTo>
                  <a:pt x="263182" y="449211"/>
                </a:lnTo>
                <a:lnTo>
                  <a:pt x="264287" y="429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799711" y="1362775"/>
            <a:ext cx="367030" cy="681596"/>
          </a:xfrm>
          <a:prstGeom prst="rect">
            <a:avLst/>
          </a:prstGeom>
        </p:spPr>
        <p:txBody>
          <a:bodyPr vert="horz" wrap="square" lIns="0" tIns="62860" rIns="0" bIns="0" rtlCol="0">
            <a:spAutoFit/>
          </a:bodyPr>
          <a:lstStyle/>
          <a:p>
            <a:pPr>
              <a:spcBef>
                <a:spcPts val="495"/>
              </a:spcBef>
            </a:pPr>
            <a:r>
              <a:rPr dirty="0">
                <a:latin typeface="Cambria Math"/>
                <a:cs typeface="Cambria Math"/>
              </a:rPr>
              <a:t>𝑌</a:t>
            </a:r>
            <a:r>
              <a:rPr spc="290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𝑠</a:t>
            </a:r>
          </a:p>
          <a:p>
            <a:pPr>
              <a:spcBef>
                <a:spcPts val="395"/>
              </a:spcBef>
            </a:pPr>
            <a:r>
              <a:rPr dirty="0">
                <a:latin typeface="Cambria Math"/>
                <a:cs typeface="Cambria Math"/>
              </a:rPr>
              <a:t>𝑅</a:t>
            </a:r>
            <a:r>
              <a:rPr spc="305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𝑠</a:t>
            </a:r>
          </a:p>
        </p:txBody>
      </p:sp>
      <p:sp>
        <p:nvSpPr>
          <p:cNvPr id="37" name="object 37"/>
          <p:cNvSpPr/>
          <p:nvPr/>
        </p:nvSpPr>
        <p:spPr>
          <a:xfrm>
            <a:off x="5793740" y="1756157"/>
            <a:ext cx="457200" cy="9525"/>
          </a:xfrm>
          <a:custGeom>
            <a:avLst/>
            <a:gdLst/>
            <a:ahLst/>
            <a:cxnLst/>
            <a:rect l="l" t="t" r="r" b="b"/>
            <a:pathLst>
              <a:path w="457200" h="9525">
                <a:moveTo>
                  <a:pt x="457200" y="0"/>
                </a:moveTo>
                <a:lnTo>
                  <a:pt x="0" y="0"/>
                </a:lnTo>
                <a:lnTo>
                  <a:pt x="0" y="9525"/>
                </a:lnTo>
                <a:lnTo>
                  <a:pt x="457200" y="9525"/>
                </a:lnTo>
                <a:lnTo>
                  <a:pt x="457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314823" y="1584265"/>
            <a:ext cx="1841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dirty="0">
                <a:latin typeface="Cambria Math"/>
                <a:cs typeface="Cambria Math"/>
              </a:rPr>
              <a:t>=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1409955" y="153987"/>
            <a:ext cx="656209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96">
              <a:spcBef>
                <a:spcPts val="105"/>
              </a:spcBef>
            </a:pPr>
            <a:r>
              <a:rPr sz="2800" spc="-25" dirty="0">
                <a:solidFill>
                  <a:srgbClr val="FF0000"/>
                </a:solidFill>
              </a:rPr>
              <a:t>Standard Form </a:t>
            </a:r>
            <a:r>
              <a:rPr sz="2800" spc="-10" dirty="0">
                <a:solidFill>
                  <a:srgbClr val="FF0000"/>
                </a:solidFill>
              </a:rPr>
              <a:t>of </a:t>
            </a:r>
            <a:r>
              <a:rPr sz="2800" spc="5" dirty="0">
                <a:solidFill>
                  <a:srgbClr val="FF0000"/>
                </a:solidFill>
              </a:rPr>
              <a:t>2</a:t>
            </a:r>
            <a:r>
              <a:rPr sz="2800" spc="7" baseline="24305" dirty="0">
                <a:solidFill>
                  <a:srgbClr val="FF0000"/>
                </a:solidFill>
              </a:rPr>
              <a:t>nd </a:t>
            </a:r>
            <a:r>
              <a:rPr sz="2800" spc="-15" dirty="0">
                <a:solidFill>
                  <a:srgbClr val="FF0000"/>
                </a:solidFill>
              </a:rPr>
              <a:t>Order</a:t>
            </a:r>
            <a:r>
              <a:rPr sz="2800" spc="-200" dirty="0">
                <a:solidFill>
                  <a:srgbClr val="FF0000"/>
                </a:solidFill>
              </a:rPr>
              <a:t> </a:t>
            </a:r>
            <a:r>
              <a:rPr sz="2800" spc="-35" dirty="0">
                <a:solidFill>
                  <a:srgbClr val="FF0000"/>
                </a:solidFill>
              </a:rPr>
              <a:t>System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6152"/>
            <a:ext cx="2133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/>
            <a:fld id="{81D60167-4931-47E6-BA6A-407CBD079E47}" type="slidenum">
              <a:rPr dirty="0"/>
              <a:pPr marL="38096"/>
              <a:t>27</a:t>
            </a:fld>
            <a:endParaRPr dirty="0"/>
          </a:p>
        </p:txBody>
      </p:sp>
      <p:sp>
        <p:nvSpPr>
          <p:cNvPr id="39" name="object 39"/>
          <p:cNvSpPr txBox="1"/>
          <p:nvPr/>
        </p:nvSpPr>
        <p:spPr>
          <a:xfrm>
            <a:off x="7401945" y="1517587"/>
            <a:ext cx="8337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  <a:tabLst>
                <a:tab pos="820337" algn="l"/>
              </a:tabLst>
            </a:pPr>
            <a:r>
              <a:rPr sz="1400" u="sng" spc="10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𝑛	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520817" y="1326832"/>
            <a:ext cx="10382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spcBef>
                <a:spcPts val="100"/>
              </a:spcBef>
              <a:tabLst>
                <a:tab pos="727638" algn="l"/>
              </a:tabLst>
            </a:pPr>
            <a:r>
              <a:rPr sz="2000" u="sng" baseline="-4320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700" spc="60" baseline="-21604" dirty="0">
                <a:latin typeface="Cambria Math"/>
                <a:cs typeface="Cambria Math"/>
              </a:rPr>
              <a:t>𝜔</a:t>
            </a:r>
            <a:r>
              <a:rPr sz="1400" spc="40" dirty="0">
                <a:latin typeface="Cambria Math"/>
                <a:cs typeface="Cambria Math"/>
              </a:rPr>
              <a:t>2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07426" y="1861124"/>
            <a:ext cx="124460" cy="23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400" spc="18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527804" y="1746571"/>
            <a:ext cx="17367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spcBef>
                <a:spcPts val="100"/>
              </a:spcBef>
            </a:pPr>
            <a:r>
              <a:rPr spc="50" dirty="0">
                <a:latin typeface="Cambria Math"/>
                <a:cs typeface="Cambria Math"/>
              </a:rPr>
              <a:t>𝑠</a:t>
            </a:r>
            <a:r>
              <a:rPr sz="2000" spc="75" baseline="20576" dirty="0">
                <a:latin typeface="Cambria Math"/>
                <a:cs typeface="Cambria Math"/>
              </a:rPr>
              <a:t>2 </a:t>
            </a:r>
            <a:r>
              <a:rPr dirty="0">
                <a:latin typeface="Cambria Math"/>
                <a:cs typeface="Cambria Math"/>
              </a:rPr>
              <a:t>+ </a:t>
            </a:r>
            <a:r>
              <a:rPr spc="20" dirty="0">
                <a:latin typeface="Cambria Math"/>
                <a:cs typeface="Cambria Math"/>
              </a:rPr>
              <a:t>2𝜁𝜔</a:t>
            </a:r>
            <a:r>
              <a:rPr sz="2000" spc="30" baseline="-16460" dirty="0">
                <a:latin typeface="Cambria Math"/>
                <a:cs typeface="Cambria Math"/>
              </a:rPr>
              <a:t>𝑛</a:t>
            </a:r>
            <a:r>
              <a:rPr spc="20" dirty="0">
                <a:latin typeface="Cambria Math"/>
                <a:cs typeface="Cambria Math"/>
              </a:rPr>
              <a:t>𝑠 </a:t>
            </a:r>
            <a:r>
              <a:rPr dirty="0">
                <a:latin typeface="Cambria Math"/>
                <a:cs typeface="Cambria Math"/>
              </a:rPr>
              <a:t>+</a:t>
            </a:r>
            <a:r>
              <a:rPr spc="145" dirty="0">
                <a:latin typeface="Cambria Math"/>
                <a:cs typeface="Cambria Math"/>
              </a:rPr>
              <a:t> </a:t>
            </a:r>
            <a:r>
              <a:rPr spc="40" dirty="0">
                <a:latin typeface="Cambria Math"/>
                <a:cs typeface="Cambria Math"/>
              </a:rPr>
              <a:t>𝜔</a:t>
            </a:r>
            <a:r>
              <a:rPr sz="2000" spc="60" baseline="26748" dirty="0">
                <a:latin typeface="Cambria Math"/>
                <a:cs typeface="Cambria Math"/>
              </a:rPr>
              <a:t>2</a:t>
            </a:r>
            <a:endParaRPr sz="2000" baseline="26748" dirty="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114800" y="2647950"/>
            <a:ext cx="3131820" cy="9521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000" spc="55" dirty="0">
                <a:latin typeface="Cambria Math"/>
                <a:cs typeface="Cambria Math"/>
              </a:rPr>
              <a:t>𝜔</a:t>
            </a:r>
            <a:r>
              <a:rPr sz="2300" spc="82" baseline="-16666" dirty="0">
                <a:latin typeface="Cambria Math"/>
                <a:cs typeface="Cambria Math"/>
              </a:rPr>
              <a:t>𝑛</a:t>
            </a:r>
            <a:r>
              <a:rPr sz="2000" spc="55" dirty="0">
                <a:latin typeface="Cambria Math"/>
                <a:cs typeface="Cambria Math"/>
              </a:rPr>
              <a:t>: </a:t>
            </a:r>
            <a:r>
              <a:rPr sz="2000" dirty="0">
                <a:latin typeface="Calibri"/>
                <a:cs typeface="Calibri"/>
              </a:rPr>
              <a:t>System </a:t>
            </a:r>
            <a:r>
              <a:rPr sz="2000" spc="-10" dirty="0">
                <a:latin typeface="Calibri"/>
                <a:cs typeface="Calibri"/>
              </a:rPr>
              <a:t>natural</a:t>
            </a:r>
            <a:r>
              <a:rPr sz="2000" spc="-245" dirty="0">
                <a:latin typeface="Calibri"/>
                <a:cs typeface="Calibri"/>
              </a:rPr>
              <a:t> </a:t>
            </a:r>
            <a:r>
              <a:rPr sz="2000" spc="-10" dirty="0" smtClean="0">
                <a:latin typeface="Calibri"/>
                <a:cs typeface="Calibri"/>
              </a:rPr>
              <a:t>frequency</a:t>
            </a:r>
            <a:endParaRPr lang="en-US" sz="2000" spc="-10" dirty="0" smtClean="0">
              <a:latin typeface="Calibri"/>
              <a:cs typeface="Calibri"/>
            </a:endParaRPr>
          </a:p>
          <a:p>
            <a:pPr marL="38096">
              <a:spcBef>
                <a:spcPts val="125"/>
              </a:spcBef>
            </a:pPr>
            <a:endParaRPr sz="2000" dirty="0">
              <a:latin typeface="Calibri"/>
              <a:cs typeface="Calibri"/>
            </a:endParaRPr>
          </a:p>
          <a:p>
            <a:pPr marL="38096">
              <a:spcBef>
                <a:spcPts val="5"/>
              </a:spcBef>
            </a:pPr>
            <a:r>
              <a:rPr sz="2000" spc="50" dirty="0">
                <a:latin typeface="Cambria Math"/>
                <a:cs typeface="Cambria Math"/>
              </a:rPr>
              <a:t>𝜁: </a:t>
            </a:r>
            <a:r>
              <a:rPr sz="2000" dirty="0">
                <a:latin typeface="Calibri"/>
                <a:cs typeface="Calibri"/>
              </a:rPr>
              <a:t>System </a:t>
            </a:r>
            <a:r>
              <a:rPr sz="2000" spc="5" dirty="0">
                <a:latin typeface="Calibri"/>
                <a:cs typeface="Calibri"/>
              </a:rPr>
              <a:t>damping</a:t>
            </a:r>
            <a:r>
              <a:rPr sz="2000" spc="-24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ratio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115179" y="2305625"/>
            <a:ext cx="32251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0" dirty="0">
                <a:latin typeface="Calibri"/>
                <a:cs typeface="Calibri"/>
              </a:rPr>
              <a:t>Standard </a:t>
            </a:r>
            <a:r>
              <a:rPr spc="-30" dirty="0">
                <a:latin typeface="Calibri"/>
                <a:cs typeface="Calibri"/>
              </a:rPr>
              <a:t>form </a:t>
            </a:r>
            <a:r>
              <a:rPr spc="10" dirty="0">
                <a:latin typeface="Calibri"/>
                <a:cs typeface="Calibri"/>
              </a:rPr>
              <a:t>of </a:t>
            </a:r>
            <a:r>
              <a:rPr spc="-15" dirty="0">
                <a:latin typeface="Calibri"/>
                <a:cs typeface="Calibri"/>
              </a:rPr>
              <a:t>transfer</a:t>
            </a:r>
            <a:r>
              <a:rPr spc="-10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function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3714" y="115506"/>
            <a:ext cx="553910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20" dirty="0">
                <a:solidFill>
                  <a:srgbClr val="FF0000"/>
                </a:solidFill>
              </a:rPr>
              <a:t>Important </a:t>
            </a:r>
            <a:r>
              <a:rPr sz="2800" spc="-35" dirty="0">
                <a:solidFill>
                  <a:srgbClr val="FF0000"/>
                </a:solidFill>
              </a:rPr>
              <a:t>System</a:t>
            </a:r>
            <a:r>
              <a:rPr sz="2800" spc="40" dirty="0">
                <a:solidFill>
                  <a:srgbClr val="FF0000"/>
                </a:solidFill>
              </a:rPr>
              <a:t> </a:t>
            </a:r>
            <a:r>
              <a:rPr sz="2800" spc="-30" dirty="0">
                <a:solidFill>
                  <a:srgbClr val="FF0000"/>
                </a:solidFill>
              </a:rPr>
              <a:t>Parameters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6152"/>
            <a:ext cx="2133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/>
            <a:fld id="{81D60167-4931-47E6-BA6A-407CBD079E47}" type="slidenum">
              <a:rPr dirty="0"/>
              <a:pPr marL="38096"/>
              <a:t>28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353561" y="3580514"/>
            <a:ext cx="881380" cy="319405"/>
          </a:xfrm>
          <a:custGeom>
            <a:avLst/>
            <a:gdLst/>
            <a:ahLst/>
            <a:cxnLst/>
            <a:rect l="l" t="t" r="r" b="b"/>
            <a:pathLst>
              <a:path w="881379" h="319404">
                <a:moveTo>
                  <a:pt x="881379" y="126"/>
                </a:moveTo>
                <a:lnTo>
                  <a:pt x="160781" y="0"/>
                </a:lnTo>
                <a:lnTo>
                  <a:pt x="84581" y="285750"/>
                </a:lnTo>
                <a:lnTo>
                  <a:pt x="41148" y="188722"/>
                </a:lnTo>
                <a:lnTo>
                  <a:pt x="0" y="207644"/>
                </a:lnTo>
                <a:lnTo>
                  <a:pt x="3810" y="217042"/>
                </a:lnTo>
                <a:lnTo>
                  <a:pt x="25018" y="207644"/>
                </a:lnTo>
                <a:lnTo>
                  <a:pt x="77088" y="319379"/>
                </a:lnTo>
                <a:lnTo>
                  <a:pt x="89280" y="319379"/>
                </a:lnTo>
                <a:lnTo>
                  <a:pt x="170814" y="16763"/>
                </a:lnTo>
                <a:lnTo>
                  <a:pt x="186054" y="16763"/>
                </a:lnTo>
                <a:lnTo>
                  <a:pt x="186054" y="19176"/>
                </a:lnTo>
                <a:lnTo>
                  <a:pt x="881379" y="19176"/>
                </a:lnTo>
                <a:lnTo>
                  <a:pt x="881379" y="1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3877" y="883540"/>
            <a:ext cx="7941945" cy="3107902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68264" marR="197465" indent="-343499">
              <a:lnSpc>
                <a:spcPct val="97400"/>
              </a:lnSpc>
              <a:spcBef>
                <a:spcPts val="215"/>
              </a:spcBef>
              <a:buFont typeface="Arial"/>
              <a:buChar char="•"/>
              <a:tabLst>
                <a:tab pos="368264" algn="l"/>
                <a:tab pos="368899" algn="l"/>
              </a:tabLst>
            </a:pPr>
            <a:r>
              <a:rPr sz="2200" b="1" spc="25" dirty="0">
                <a:solidFill>
                  <a:srgbClr val="006FC0"/>
                </a:solidFill>
                <a:latin typeface="Calibri"/>
                <a:cs typeface="Calibri"/>
              </a:rPr>
              <a:t>System </a:t>
            </a:r>
            <a:r>
              <a:rPr sz="2200" b="1" spc="20" dirty="0">
                <a:solidFill>
                  <a:srgbClr val="006FC0"/>
                </a:solidFill>
                <a:latin typeface="Calibri"/>
                <a:cs typeface="Calibri"/>
              </a:rPr>
              <a:t>damping </a:t>
            </a:r>
            <a:r>
              <a:rPr sz="2200" b="1" spc="-20" dirty="0">
                <a:solidFill>
                  <a:srgbClr val="006FC0"/>
                </a:solidFill>
                <a:latin typeface="Calibri"/>
                <a:cs typeface="Calibri"/>
              </a:rPr>
              <a:t>ratio </a:t>
            </a:r>
            <a:r>
              <a:rPr sz="2400" spc="70" dirty="0">
                <a:solidFill>
                  <a:srgbClr val="006FC0"/>
                </a:solidFill>
                <a:latin typeface="Cambria Math"/>
                <a:cs typeface="Cambria Math"/>
              </a:rPr>
              <a:t>𝜁</a:t>
            </a:r>
            <a:r>
              <a:rPr sz="2800" spc="70" dirty="0">
                <a:solidFill>
                  <a:srgbClr val="006FC0"/>
                </a:solidFill>
                <a:latin typeface="Cambria Math"/>
                <a:cs typeface="Cambria Math"/>
              </a:rPr>
              <a:t>: </a:t>
            </a:r>
            <a:r>
              <a:rPr sz="2200" spc="1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dimensionless </a:t>
            </a:r>
            <a:r>
              <a:rPr sz="2200" spc="10" dirty="0">
                <a:latin typeface="Calibri"/>
                <a:cs typeface="Calibri"/>
              </a:rPr>
              <a:t>quantity </a:t>
            </a:r>
            <a:r>
              <a:rPr sz="2200" spc="-5" dirty="0">
                <a:latin typeface="Calibri"/>
                <a:cs typeface="Calibri"/>
              </a:rPr>
              <a:t>describing </a:t>
            </a:r>
            <a:r>
              <a:rPr sz="2200" spc="10" dirty="0">
                <a:latin typeface="Calibri"/>
                <a:cs typeface="Calibri"/>
              </a:rPr>
              <a:t>the  </a:t>
            </a:r>
            <a:r>
              <a:rPr sz="2200" spc="-20" dirty="0">
                <a:latin typeface="Calibri"/>
                <a:cs typeface="Calibri"/>
              </a:rPr>
              <a:t>decay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5" dirty="0">
                <a:latin typeface="Calibri"/>
                <a:cs typeface="Calibri"/>
              </a:rPr>
              <a:t>oscillations </a:t>
            </a:r>
            <a:r>
              <a:rPr sz="2200" dirty="0">
                <a:latin typeface="Calibri"/>
                <a:cs typeface="Calibri"/>
              </a:rPr>
              <a:t>during </a:t>
            </a:r>
            <a:r>
              <a:rPr sz="2200" spc="1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transient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response</a:t>
            </a:r>
            <a:endParaRPr sz="2200" dirty="0">
              <a:latin typeface="Calibri"/>
              <a:cs typeface="Calibri"/>
            </a:endParaRPr>
          </a:p>
          <a:p>
            <a:pPr marL="368264" indent="-343499">
              <a:spcBef>
                <a:spcPts val="575"/>
              </a:spcBef>
              <a:buFont typeface="Arial"/>
              <a:buChar char="•"/>
              <a:tabLst>
                <a:tab pos="368264" algn="l"/>
                <a:tab pos="368899" algn="l"/>
              </a:tabLst>
            </a:pPr>
            <a:r>
              <a:rPr sz="2200" i="1" spc="-5" dirty="0">
                <a:latin typeface="Calibri"/>
                <a:cs typeface="Calibri"/>
              </a:rPr>
              <a:t>It </a:t>
            </a:r>
            <a:r>
              <a:rPr sz="2200" i="1" spc="15" dirty="0">
                <a:latin typeface="Calibri"/>
                <a:cs typeface="Calibri"/>
              </a:rPr>
              <a:t>is the ratio </a:t>
            </a:r>
            <a:r>
              <a:rPr sz="2200" i="1" spc="10" dirty="0">
                <a:latin typeface="Calibri"/>
                <a:cs typeface="Calibri"/>
              </a:rPr>
              <a:t>of actual </a:t>
            </a:r>
            <a:r>
              <a:rPr sz="2200" i="1" spc="15" dirty="0">
                <a:latin typeface="Calibri"/>
                <a:cs typeface="Calibri"/>
              </a:rPr>
              <a:t>damping </a:t>
            </a:r>
            <a:r>
              <a:rPr sz="2200" i="1" spc="20" dirty="0">
                <a:latin typeface="Calibri"/>
                <a:cs typeface="Calibri"/>
              </a:rPr>
              <a:t>to </a:t>
            </a:r>
            <a:r>
              <a:rPr sz="2200" i="1" spc="10" dirty="0">
                <a:latin typeface="Calibri"/>
                <a:cs typeface="Calibri"/>
              </a:rPr>
              <a:t>critical </a:t>
            </a:r>
            <a:r>
              <a:rPr sz="2200" i="1" spc="15" dirty="0">
                <a:latin typeface="Calibri"/>
                <a:cs typeface="Calibri"/>
              </a:rPr>
              <a:t>damping </a:t>
            </a:r>
            <a:r>
              <a:rPr sz="2200" i="1" spc="10" dirty="0">
                <a:latin typeface="Calibri"/>
                <a:cs typeface="Calibri"/>
              </a:rPr>
              <a:t>of </a:t>
            </a:r>
            <a:r>
              <a:rPr sz="2200" i="1" spc="15" dirty="0">
                <a:latin typeface="Calibri"/>
                <a:cs typeface="Calibri"/>
              </a:rPr>
              <a:t>a</a:t>
            </a:r>
            <a:r>
              <a:rPr sz="2200" i="1" spc="-125" dirty="0">
                <a:latin typeface="Calibri"/>
                <a:cs typeface="Calibri"/>
              </a:rPr>
              <a:t> </a:t>
            </a:r>
            <a:r>
              <a:rPr sz="2200" i="1" spc="-5" dirty="0">
                <a:latin typeface="Calibri"/>
                <a:cs typeface="Calibri"/>
              </a:rPr>
              <a:t>system</a:t>
            </a:r>
            <a:endParaRPr sz="2200" dirty="0">
              <a:latin typeface="Calibri"/>
              <a:cs typeface="Calibri"/>
            </a:endParaRPr>
          </a:p>
          <a:p>
            <a:pPr marL="368264" indent="-343499">
              <a:spcBef>
                <a:spcPts val="650"/>
              </a:spcBef>
              <a:buFont typeface="Arial"/>
              <a:buChar char="•"/>
              <a:tabLst>
                <a:tab pos="368264" algn="l"/>
                <a:tab pos="368899" algn="l"/>
                <a:tab pos="3924543" algn="l"/>
              </a:tabLst>
            </a:pPr>
            <a:r>
              <a:rPr sz="2200" b="1" spc="25" dirty="0">
                <a:solidFill>
                  <a:srgbClr val="006FC0"/>
                </a:solidFill>
                <a:latin typeface="Calibri"/>
                <a:cs typeface="Calibri"/>
              </a:rPr>
              <a:t>System </a:t>
            </a:r>
            <a:r>
              <a:rPr sz="2200" b="1" spc="-5" dirty="0">
                <a:solidFill>
                  <a:srgbClr val="006FC0"/>
                </a:solidFill>
                <a:latin typeface="Calibri"/>
                <a:cs typeface="Calibri"/>
              </a:rPr>
              <a:t>natural</a:t>
            </a:r>
            <a:r>
              <a:rPr sz="2200" b="1"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b="1" spc="20" dirty="0">
                <a:solidFill>
                  <a:srgbClr val="006FC0"/>
                </a:solidFill>
                <a:latin typeface="Calibri"/>
                <a:cs typeface="Calibri"/>
              </a:rPr>
              <a:t>frequency</a:t>
            </a:r>
            <a:r>
              <a:rPr sz="2200" b="1" spc="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85" dirty="0">
                <a:solidFill>
                  <a:srgbClr val="006FC0"/>
                </a:solidFill>
                <a:latin typeface="Cambria Math"/>
                <a:cs typeface="Cambria Math"/>
              </a:rPr>
              <a:t>𝜔</a:t>
            </a:r>
            <a:r>
              <a:rPr sz="2300" spc="127" baseline="-16129" dirty="0">
                <a:solidFill>
                  <a:srgbClr val="006FC0"/>
                </a:solidFill>
                <a:latin typeface="Cambria Math"/>
                <a:cs typeface="Cambria Math"/>
              </a:rPr>
              <a:t>𝑛</a:t>
            </a:r>
            <a:r>
              <a:rPr sz="2200" spc="85" dirty="0">
                <a:solidFill>
                  <a:srgbClr val="006FC0"/>
                </a:solidFill>
                <a:latin typeface="Cambria Math"/>
                <a:cs typeface="Cambria Math"/>
              </a:rPr>
              <a:t>:	</a:t>
            </a:r>
            <a:r>
              <a:rPr sz="2200" spc="10" dirty="0">
                <a:latin typeface="Calibri"/>
                <a:cs typeface="Calibri"/>
              </a:rPr>
              <a:t>angular </a:t>
            </a:r>
            <a:r>
              <a:rPr sz="2200" spc="-10" dirty="0">
                <a:latin typeface="Calibri"/>
                <a:cs typeface="Calibri"/>
              </a:rPr>
              <a:t>frequency </a:t>
            </a:r>
            <a:r>
              <a:rPr sz="2200" spc="10" dirty="0">
                <a:latin typeface="Calibri"/>
                <a:cs typeface="Calibri"/>
              </a:rPr>
              <a:t>at which</a:t>
            </a:r>
            <a:r>
              <a:rPr sz="2200" spc="-2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system</a:t>
            </a:r>
            <a:endParaRPr sz="2200" dirty="0">
              <a:latin typeface="Calibri"/>
              <a:cs typeface="Calibri"/>
            </a:endParaRPr>
          </a:p>
          <a:p>
            <a:pPr marL="368264">
              <a:spcBef>
                <a:spcPts val="50"/>
              </a:spcBef>
            </a:pPr>
            <a:r>
              <a:rPr sz="2200" dirty="0">
                <a:latin typeface="Calibri"/>
                <a:cs typeface="Calibri"/>
              </a:rPr>
              <a:t>tends </a:t>
            </a:r>
            <a:r>
              <a:rPr sz="2200" spc="15" dirty="0">
                <a:latin typeface="Calibri"/>
                <a:cs typeface="Calibri"/>
              </a:rPr>
              <a:t>to </a:t>
            </a:r>
            <a:r>
              <a:rPr sz="2200" spc="5" dirty="0">
                <a:latin typeface="Calibri"/>
                <a:cs typeface="Calibri"/>
              </a:rPr>
              <a:t>oscillate </a:t>
            </a:r>
            <a:r>
              <a:rPr sz="2200" spc="20" dirty="0">
                <a:latin typeface="Calibri"/>
                <a:cs typeface="Calibri"/>
              </a:rPr>
              <a:t>in </a:t>
            </a:r>
            <a:r>
              <a:rPr sz="2200" spc="10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absence </a:t>
            </a:r>
            <a:r>
              <a:rPr sz="2200" spc="-5" dirty="0">
                <a:latin typeface="Calibri"/>
                <a:cs typeface="Calibri"/>
              </a:rPr>
              <a:t>of </a:t>
            </a:r>
            <a:r>
              <a:rPr sz="2200" spc="5" dirty="0">
                <a:latin typeface="Calibri"/>
                <a:cs typeface="Calibri"/>
              </a:rPr>
              <a:t>damping</a:t>
            </a:r>
            <a:r>
              <a:rPr sz="2200" spc="484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force</a:t>
            </a:r>
            <a:endParaRPr sz="2200" dirty="0">
              <a:latin typeface="Calibri"/>
              <a:cs typeface="Calibri"/>
            </a:endParaRPr>
          </a:p>
          <a:p>
            <a:pPr marL="368264" indent="-343499">
              <a:spcBef>
                <a:spcPts val="575"/>
              </a:spcBef>
              <a:buFont typeface="Arial"/>
              <a:buChar char="•"/>
              <a:tabLst>
                <a:tab pos="368264" algn="l"/>
                <a:tab pos="368899" algn="l"/>
              </a:tabLst>
            </a:pPr>
            <a:r>
              <a:rPr sz="2200" b="1" spc="25" dirty="0">
                <a:solidFill>
                  <a:srgbClr val="006FC0"/>
                </a:solidFill>
                <a:latin typeface="Calibri"/>
                <a:cs typeface="Calibri"/>
              </a:rPr>
              <a:t>System damped </a:t>
            </a:r>
            <a:r>
              <a:rPr sz="2200" b="1" spc="20" dirty="0">
                <a:solidFill>
                  <a:srgbClr val="006FC0"/>
                </a:solidFill>
                <a:latin typeface="Calibri"/>
                <a:cs typeface="Calibri"/>
              </a:rPr>
              <a:t>frequency </a:t>
            </a:r>
            <a:r>
              <a:rPr sz="2200" spc="105" dirty="0">
                <a:solidFill>
                  <a:srgbClr val="006FC0"/>
                </a:solidFill>
                <a:latin typeface="Cambria Math"/>
                <a:cs typeface="Cambria Math"/>
              </a:rPr>
              <a:t>𝜔</a:t>
            </a:r>
            <a:r>
              <a:rPr sz="2300" spc="157" baseline="-16129" dirty="0">
                <a:solidFill>
                  <a:srgbClr val="006FC0"/>
                </a:solidFill>
                <a:latin typeface="Cambria Math"/>
                <a:cs typeface="Cambria Math"/>
              </a:rPr>
              <a:t>𝑑</a:t>
            </a:r>
            <a:r>
              <a:rPr sz="2200" spc="105" dirty="0">
                <a:solidFill>
                  <a:srgbClr val="006FC0"/>
                </a:solidFill>
                <a:latin typeface="Cambria Math"/>
                <a:cs typeface="Cambria Math"/>
              </a:rPr>
              <a:t>: </a:t>
            </a:r>
            <a:r>
              <a:rPr sz="2200" spc="10" dirty="0">
                <a:latin typeface="Calibri"/>
                <a:cs typeface="Calibri"/>
              </a:rPr>
              <a:t>angular </a:t>
            </a:r>
            <a:r>
              <a:rPr sz="2200" spc="-10" dirty="0">
                <a:latin typeface="Calibri"/>
                <a:cs typeface="Calibri"/>
              </a:rPr>
              <a:t>frequency </a:t>
            </a:r>
            <a:r>
              <a:rPr sz="2200" spc="10" dirty="0">
                <a:latin typeface="Calibri"/>
                <a:cs typeface="Calibri"/>
              </a:rPr>
              <a:t>at which</a:t>
            </a:r>
            <a:r>
              <a:rPr sz="2200" spc="60" dirty="0">
                <a:latin typeface="Calibri"/>
                <a:cs typeface="Calibri"/>
              </a:rPr>
              <a:t> </a:t>
            </a:r>
            <a:r>
              <a:rPr sz="2200" spc="-20" dirty="0" smtClean="0">
                <a:latin typeface="Calibri"/>
                <a:cs typeface="Calibri"/>
              </a:rPr>
              <a:t>system</a:t>
            </a:r>
            <a:r>
              <a:rPr lang="en-US" sz="2200" dirty="0" smtClean="0">
                <a:latin typeface="Calibri"/>
                <a:cs typeface="Calibri"/>
              </a:rPr>
              <a:t> </a:t>
            </a:r>
            <a:r>
              <a:rPr sz="2200" spc="-5" dirty="0" smtClean="0">
                <a:latin typeface="Calibri"/>
                <a:cs typeface="Calibri"/>
              </a:rPr>
              <a:t>tends </a:t>
            </a:r>
            <a:r>
              <a:rPr sz="2200" spc="20" dirty="0">
                <a:latin typeface="Calibri"/>
                <a:cs typeface="Calibri"/>
              </a:rPr>
              <a:t>to </a:t>
            </a:r>
            <a:r>
              <a:rPr sz="2200" spc="10" dirty="0">
                <a:latin typeface="Calibri"/>
                <a:cs typeface="Calibri"/>
              </a:rPr>
              <a:t>oscillate </a:t>
            </a:r>
            <a:r>
              <a:rPr sz="2200" spc="20" dirty="0">
                <a:latin typeface="Calibri"/>
                <a:cs typeface="Calibri"/>
              </a:rPr>
              <a:t>in </a:t>
            </a:r>
            <a:r>
              <a:rPr sz="2200" spc="10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presence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5" dirty="0">
                <a:latin typeface="Calibri"/>
                <a:cs typeface="Calibri"/>
              </a:rPr>
              <a:t>damping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force</a:t>
            </a:r>
            <a:endParaRPr sz="2200" dirty="0">
              <a:latin typeface="Calibri"/>
              <a:cs typeface="Calibri"/>
            </a:endParaRPr>
          </a:p>
          <a:p>
            <a:pPr marR="373344" algn="ctr">
              <a:spcBef>
                <a:spcPts val="575"/>
              </a:spcBef>
              <a:tabLst>
                <a:tab pos="1162569" algn="l"/>
              </a:tabLst>
            </a:pPr>
            <a:r>
              <a:rPr sz="2000" spc="70" dirty="0">
                <a:latin typeface="Cambria Math"/>
                <a:cs typeface="Cambria Math"/>
              </a:rPr>
              <a:t>𝜔</a:t>
            </a:r>
            <a:r>
              <a:rPr sz="2300" spc="104" baseline="-16666" dirty="0">
                <a:latin typeface="Cambria Math"/>
                <a:cs typeface="Cambria Math"/>
              </a:rPr>
              <a:t>𝑑</a:t>
            </a:r>
            <a:r>
              <a:rPr sz="2300" spc="427" baseline="-16666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140" dirty="0">
                <a:latin typeface="Cambria Math"/>
                <a:cs typeface="Cambria Math"/>
              </a:rPr>
              <a:t> </a:t>
            </a:r>
            <a:r>
              <a:rPr sz="2000" spc="45" dirty="0">
                <a:latin typeface="Cambria Math"/>
                <a:cs typeface="Cambria Math"/>
              </a:rPr>
              <a:t>𝜔</a:t>
            </a:r>
            <a:r>
              <a:rPr sz="2300" spc="67" baseline="-16666" dirty="0">
                <a:latin typeface="Cambria Math"/>
                <a:cs typeface="Cambria Math"/>
              </a:rPr>
              <a:t>𝑛	</a:t>
            </a:r>
            <a:r>
              <a:rPr sz="2000" spc="15" dirty="0">
                <a:latin typeface="Cambria Math"/>
                <a:cs typeface="Cambria Math"/>
              </a:rPr>
              <a:t>1 </a:t>
            </a:r>
            <a:r>
              <a:rPr sz="2000" spc="20" dirty="0">
                <a:latin typeface="Cambria Math"/>
                <a:cs typeface="Cambria Math"/>
              </a:rPr>
              <a:t>−</a:t>
            </a:r>
            <a:r>
              <a:rPr sz="2000" spc="-90" dirty="0">
                <a:latin typeface="Cambria Math"/>
                <a:cs typeface="Cambria Math"/>
              </a:rPr>
              <a:t> </a:t>
            </a:r>
            <a:r>
              <a:rPr sz="2000" spc="65" dirty="0">
                <a:latin typeface="Cambria Math"/>
                <a:cs typeface="Cambria Math"/>
              </a:rPr>
              <a:t>𝜁</a:t>
            </a:r>
            <a:r>
              <a:rPr sz="2300" spc="97" baseline="22222" dirty="0">
                <a:latin typeface="Cambria Math"/>
                <a:cs typeface="Cambria Math"/>
              </a:rPr>
              <a:t>2</a:t>
            </a:r>
            <a:endParaRPr sz="2300" baseline="22222" dirty="0">
              <a:latin typeface="Cambria Math"/>
              <a:cs typeface="Cambria 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order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29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67" y="92432"/>
            <a:ext cx="2069464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800" spc="5" dirty="0" smtClean="0">
                <a:solidFill>
                  <a:srgbClr val="FF0000"/>
                </a:solidFill>
              </a:rPr>
              <a:t> </a:t>
            </a:r>
            <a:r>
              <a:rPr lang="en-US" sz="3600" b="1" spc="5" dirty="0" smtClean="0">
                <a:solidFill>
                  <a:srgbClr val="FF0000"/>
                </a:solidFill>
              </a:rPr>
              <a:t>Objective</a:t>
            </a:r>
            <a:r>
              <a:rPr lang="en-US" sz="2800" spc="5" dirty="0" smtClean="0">
                <a:solidFill>
                  <a:srgbClr val="FF0000"/>
                </a:solidFill>
              </a:rPr>
              <a:t> 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7242"/>
            <a:ext cx="213360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fld id="{81D60167-4931-47E6-BA6A-407CBD079E47}" type="slidenum">
              <a:rPr dirty="0"/>
              <a:pPr/>
              <a:t>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46738" y="1003303"/>
            <a:ext cx="7992745" cy="2152512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56199" indent="-343499">
              <a:spcBef>
                <a:spcPts val="575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lang="en-US" sz="2800" b="1" spc="5" dirty="0" smtClean="0">
                <a:cs typeface="Calibri"/>
              </a:rPr>
              <a:t>How </a:t>
            </a:r>
            <a:r>
              <a:rPr lang="en-US" sz="2800" b="1" spc="20" dirty="0" smtClean="0">
                <a:cs typeface="Calibri"/>
              </a:rPr>
              <a:t>to </a:t>
            </a:r>
            <a:r>
              <a:rPr lang="en-US" sz="2800" b="1" dirty="0" smtClean="0">
                <a:cs typeface="Calibri"/>
              </a:rPr>
              <a:t>know </a:t>
            </a:r>
            <a:r>
              <a:rPr lang="en-US" sz="2800" b="1" spc="35" dirty="0" smtClean="0">
                <a:cs typeface="Calibri"/>
              </a:rPr>
              <a:t>the </a:t>
            </a:r>
            <a:r>
              <a:rPr lang="en-US" sz="2800" b="1" spc="15" dirty="0" smtClean="0">
                <a:cs typeface="Calibri"/>
              </a:rPr>
              <a:t>performance </a:t>
            </a:r>
            <a:r>
              <a:rPr lang="en-US" sz="2800" b="1" dirty="0" smtClean="0">
                <a:cs typeface="Calibri"/>
              </a:rPr>
              <a:t>of </a:t>
            </a:r>
            <a:r>
              <a:rPr lang="en-US" sz="2800" b="1" spc="10" dirty="0" smtClean="0">
                <a:cs typeface="Calibri"/>
              </a:rPr>
              <a:t>a </a:t>
            </a:r>
            <a:r>
              <a:rPr lang="en-US" sz="2800" b="1" dirty="0" smtClean="0">
                <a:cs typeface="Calibri"/>
              </a:rPr>
              <a:t>control </a:t>
            </a:r>
            <a:r>
              <a:rPr lang="en-US" sz="2800" b="1" spc="-15" dirty="0" smtClean="0">
                <a:cs typeface="Calibri"/>
              </a:rPr>
              <a:t>system </a:t>
            </a:r>
            <a:r>
              <a:rPr lang="en-US" sz="2800" b="1" spc="5" dirty="0" smtClean="0">
                <a:cs typeface="Calibri"/>
              </a:rPr>
              <a:t>for any input  </a:t>
            </a:r>
            <a:r>
              <a:rPr lang="en-US" sz="2800" b="1" spc="15" dirty="0" smtClean="0">
                <a:cs typeface="Calibri"/>
              </a:rPr>
              <a:t>signal?</a:t>
            </a:r>
            <a:endParaRPr lang="en-US" sz="2800" b="1" dirty="0" smtClean="0">
              <a:cs typeface="Calibri"/>
            </a:endParaRPr>
          </a:p>
          <a:p>
            <a:pPr marL="356199" indent="-343499">
              <a:spcBef>
                <a:spcPts val="575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2800" b="1" spc="5" dirty="0" smtClean="0">
                <a:solidFill>
                  <a:srgbClr val="0036A2"/>
                </a:solidFill>
                <a:latin typeface="Calibri"/>
                <a:cs typeface="Calibri"/>
              </a:rPr>
              <a:t>How </a:t>
            </a:r>
            <a:r>
              <a:rPr sz="2800" b="1" spc="20" dirty="0">
                <a:solidFill>
                  <a:srgbClr val="0036A2"/>
                </a:solidFill>
                <a:latin typeface="Calibri"/>
                <a:cs typeface="Calibri"/>
              </a:rPr>
              <a:t>to </a:t>
            </a:r>
            <a:r>
              <a:rPr sz="2800" b="1" spc="15" dirty="0">
                <a:solidFill>
                  <a:srgbClr val="0036A2"/>
                </a:solidFill>
                <a:latin typeface="Calibri"/>
                <a:cs typeface="Calibri"/>
              </a:rPr>
              <a:t>design </a:t>
            </a:r>
            <a:r>
              <a:rPr sz="2800" b="1" spc="10" dirty="0">
                <a:solidFill>
                  <a:srgbClr val="0036A2"/>
                </a:solidFill>
                <a:latin typeface="Calibri"/>
                <a:cs typeface="Calibri"/>
              </a:rPr>
              <a:t>a </a:t>
            </a:r>
            <a:r>
              <a:rPr sz="2800" b="1" dirty="0">
                <a:solidFill>
                  <a:srgbClr val="0036A2"/>
                </a:solidFill>
                <a:latin typeface="Calibri"/>
                <a:cs typeface="Calibri"/>
              </a:rPr>
              <a:t>control </a:t>
            </a:r>
            <a:r>
              <a:rPr sz="2800" b="1" spc="-5" dirty="0">
                <a:solidFill>
                  <a:srgbClr val="0036A2"/>
                </a:solidFill>
                <a:latin typeface="Calibri"/>
                <a:cs typeface="Calibri"/>
              </a:rPr>
              <a:t>system </a:t>
            </a:r>
            <a:r>
              <a:rPr sz="2800" b="1" spc="25" dirty="0">
                <a:solidFill>
                  <a:srgbClr val="0036A2"/>
                </a:solidFill>
                <a:latin typeface="Calibri"/>
                <a:cs typeface="Calibri"/>
              </a:rPr>
              <a:t>which </a:t>
            </a:r>
            <a:r>
              <a:rPr sz="2800" b="1" spc="30" dirty="0">
                <a:solidFill>
                  <a:srgbClr val="0036A2"/>
                </a:solidFill>
                <a:latin typeface="Calibri"/>
                <a:cs typeface="Calibri"/>
              </a:rPr>
              <a:t>meets </a:t>
            </a:r>
            <a:r>
              <a:rPr sz="2800" b="1" spc="35" dirty="0">
                <a:solidFill>
                  <a:srgbClr val="0036A2"/>
                </a:solidFill>
                <a:latin typeface="Calibri"/>
                <a:cs typeface="Calibri"/>
              </a:rPr>
              <a:t>the </a:t>
            </a:r>
            <a:r>
              <a:rPr sz="2800" b="1" spc="20" dirty="0">
                <a:solidFill>
                  <a:srgbClr val="0036A2"/>
                </a:solidFill>
                <a:latin typeface="Calibri"/>
                <a:cs typeface="Calibri"/>
              </a:rPr>
              <a:t>desired</a:t>
            </a:r>
            <a:r>
              <a:rPr sz="2800" b="1" spc="40" dirty="0">
                <a:solidFill>
                  <a:srgbClr val="0036A2"/>
                </a:solidFill>
                <a:latin typeface="Calibri"/>
                <a:cs typeface="Calibri"/>
              </a:rPr>
              <a:t> </a:t>
            </a:r>
            <a:r>
              <a:rPr sz="2800" b="1" spc="20" dirty="0" smtClean="0">
                <a:solidFill>
                  <a:srgbClr val="0036A2"/>
                </a:solidFill>
                <a:latin typeface="Calibri"/>
                <a:cs typeface="Calibri"/>
              </a:rPr>
              <a:t>response</a:t>
            </a:r>
            <a:r>
              <a:rPr lang="en-US" sz="2800" b="1" dirty="0" smtClean="0">
                <a:solidFill>
                  <a:srgbClr val="0036A2"/>
                </a:solidFill>
                <a:latin typeface="Calibri"/>
                <a:cs typeface="Calibri"/>
              </a:rPr>
              <a:t>  </a:t>
            </a:r>
            <a:r>
              <a:rPr sz="2800" b="1" spc="5" dirty="0" smtClean="0">
                <a:solidFill>
                  <a:srgbClr val="0036A2"/>
                </a:solidFill>
                <a:latin typeface="Calibri"/>
                <a:cs typeface="Calibri"/>
              </a:rPr>
              <a:t>and </a:t>
            </a:r>
            <a:r>
              <a:rPr sz="2800" b="1" dirty="0">
                <a:solidFill>
                  <a:srgbClr val="0036A2"/>
                </a:solidFill>
                <a:latin typeface="Calibri"/>
                <a:cs typeface="Calibri"/>
              </a:rPr>
              <a:t>control </a:t>
            </a:r>
            <a:r>
              <a:rPr sz="2800" b="1" spc="-5" dirty="0">
                <a:solidFill>
                  <a:srgbClr val="0036A2"/>
                </a:solidFill>
                <a:latin typeface="Calibri"/>
                <a:cs typeface="Calibri"/>
              </a:rPr>
              <a:t>requirements</a:t>
            </a:r>
            <a:r>
              <a:rPr sz="2800" b="1" spc="285" dirty="0">
                <a:solidFill>
                  <a:srgbClr val="0036A2"/>
                </a:solidFill>
                <a:latin typeface="Calibri"/>
                <a:cs typeface="Calibri"/>
              </a:rPr>
              <a:t> </a:t>
            </a:r>
            <a:r>
              <a:rPr sz="2800" b="1" spc="10" dirty="0" smtClean="0">
                <a:solidFill>
                  <a:srgbClr val="0036A2"/>
                </a:solidFill>
                <a:latin typeface="Calibri"/>
                <a:cs typeface="Calibri"/>
              </a:rPr>
              <a:t>?</a:t>
            </a:r>
            <a:endParaRPr lang="en-US" sz="2800" b="1" spc="10" dirty="0" smtClean="0">
              <a:solidFill>
                <a:srgbClr val="0036A2"/>
              </a:solidFill>
              <a:latin typeface="Calibri"/>
              <a:cs typeface="Calibri"/>
            </a:endParaRPr>
          </a:p>
          <a:p>
            <a:pPr marL="355564">
              <a:spcBef>
                <a:spcPts val="50"/>
              </a:spcBef>
            </a:pPr>
            <a:endParaRPr sz="2200" dirty="0">
              <a:solidFill>
                <a:srgbClr val="0036A2"/>
              </a:solidFill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2400" y="3028950"/>
            <a:ext cx="8686800" cy="1371600"/>
            <a:chOff x="752475" y="2876550"/>
            <a:chExt cx="8218590" cy="1371600"/>
          </a:xfrm>
        </p:grpSpPr>
        <p:sp>
          <p:nvSpPr>
            <p:cNvPr id="5" name="object 5"/>
            <p:cNvSpPr/>
            <p:nvPr/>
          </p:nvSpPr>
          <p:spPr>
            <a:xfrm>
              <a:off x="752475" y="2876550"/>
              <a:ext cx="7858125" cy="1371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1550" y="3200400"/>
              <a:ext cx="7477125" cy="8477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0100" y="2905125"/>
              <a:ext cx="7762875" cy="12763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45121" y="3147822"/>
              <a:ext cx="7853851" cy="79207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45121" y="3147822"/>
              <a:ext cx="7925944" cy="792480"/>
            </a:xfrm>
            <a:custGeom>
              <a:avLst/>
              <a:gdLst/>
              <a:ahLst/>
              <a:cxnLst/>
              <a:rect l="l" t="t" r="r" b="b"/>
              <a:pathLst>
                <a:path w="7271384" h="792479">
                  <a:moveTo>
                    <a:pt x="0" y="131952"/>
                  </a:moveTo>
                  <a:lnTo>
                    <a:pt x="6730" y="90237"/>
                  </a:lnTo>
                  <a:lnTo>
                    <a:pt x="25471" y="54013"/>
                  </a:lnTo>
                  <a:lnTo>
                    <a:pt x="54049" y="25452"/>
                  </a:lnTo>
                  <a:lnTo>
                    <a:pt x="90289" y="6724"/>
                  </a:lnTo>
                  <a:lnTo>
                    <a:pt x="132016" y="0"/>
                  </a:lnTo>
                  <a:lnTo>
                    <a:pt x="7139266" y="0"/>
                  </a:lnTo>
                  <a:lnTo>
                    <a:pt x="7180996" y="6724"/>
                  </a:lnTo>
                  <a:lnTo>
                    <a:pt x="7217250" y="25452"/>
                  </a:lnTo>
                  <a:lnTo>
                    <a:pt x="7245849" y="54013"/>
                  </a:lnTo>
                  <a:lnTo>
                    <a:pt x="7264608" y="90237"/>
                  </a:lnTo>
                  <a:lnTo>
                    <a:pt x="7271346" y="131952"/>
                  </a:lnTo>
                  <a:lnTo>
                    <a:pt x="7271346" y="660018"/>
                  </a:lnTo>
                  <a:lnTo>
                    <a:pt x="7264608" y="701765"/>
                  </a:lnTo>
                  <a:lnTo>
                    <a:pt x="7245849" y="738016"/>
                  </a:lnTo>
                  <a:lnTo>
                    <a:pt x="7217250" y="766599"/>
                  </a:lnTo>
                  <a:lnTo>
                    <a:pt x="7180996" y="785343"/>
                  </a:lnTo>
                  <a:lnTo>
                    <a:pt x="7139266" y="792073"/>
                  </a:lnTo>
                  <a:lnTo>
                    <a:pt x="132016" y="792073"/>
                  </a:lnTo>
                  <a:lnTo>
                    <a:pt x="90289" y="785343"/>
                  </a:lnTo>
                  <a:lnTo>
                    <a:pt x="54049" y="766599"/>
                  </a:lnTo>
                  <a:lnTo>
                    <a:pt x="25471" y="738016"/>
                  </a:lnTo>
                  <a:lnTo>
                    <a:pt x="6730" y="701765"/>
                  </a:lnTo>
                  <a:lnTo>
                    <a:pt x="0" y="660018"/>
                  </a:lnTo>
                  <a:lnTo>
                    <a:pt x="0" y="131952"/>
                  </a:lnTo>
                  <a:close/>
                </a:path>
              </a:pathLst>
            </a:custGeom>
            <a:ln w="9534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9600" y="3486150"/>
            <a:ext cx="7303453" cy="44755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800" b="1" spc="5" dirty="0">
                <a:solidFill>
                  <a:srgbClr val="FF0000"/>
                </a:solidFill>
                <a:latin typeface="Calibri"/>
                <a:cs typeface="Calibri"/>
              </a:rPr>
              <a:t>Time </a:t>
            </a:r>
            <a:r>
              <a:rPr sz="2800" b="1" spc="20" dirty="0">
                <a:solidFill>
                  <a:srgbClr val="FF0000"/>
                </a:solidFill>
                <a:latin typeface="Calibri"/>
                <a:cs typeface="Calibri"/>
              </a:rPr>
              <a:t>Domain 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Analysis </a:t>
            </a:r>
            <a:r>
              <a:rPr lang="en-US" sz="2800" b="1" spc="-10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5" dirty="0" smtClean="0">
                <a:solidFill>
                  <a:srgbClr val="FF0000"/>
                </a:solidFill>
                <a:latin typeface="Calibri"/>
                <a:cs typeface="Calibri"/>
              </a:rPr>
              <a:t>and 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Design</a:t>
            </a:r>
            <a:r>
              <a:rPr sz="2800" b="1" spc="-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Specifications</a:t>
            </a:r>
            <a:endParaRPr sz="2800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30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31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380" y="115506"/>
            <a:ext cx="575119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spcBef>
                <a:spcPts val="105"/>
              </a:spcBef>
            </a:pPr>
            <a:r>
              <a:rPr sz="2800" spc="-15" dirty="0">
                <a:solidFill>
                  <a:srgbClr val="FF0000"/>
                </a:solidFill>
              </a:rPr>
              <a:t>Response of </a:t>
            </a:r>
            <a:r>
              <a:rPr sz="2800" dirty="0">
                <a:solidFill>
                  <a:srgbClr val="FF0000"/>
                </a:solidFill>
              </a:rPr>
              <a:t>2</a:t>
            </a:r>
            <a:r>
              <a:rPr sz="2800" baseline="24305" dirty="0">
                <a:solidFill>
                  <a:srgbClr val="FF0000"/>
                </a:solidFill>
              </a:rPr>
              <a:t>nd </a:t>
            </a:r>
            <a:r>
              <a:rPr sz="2800" spc="-15" dirty="0">
                <a:solidFill>
                  <a:srgbClr val="FF0000"/>
                </a:solidFill>
              </a:rPr>
              <a:t>Order</a:t>
            </a:r>
            <a:r>
              <a:rPr sz="2800" spc="-260" dirty="0">
                <a:solidFill>
                  <a:srgbClr val="FF0000"/>
                </a:solidFill>
              </a:rPr>
              <a:t> </a:t>
            </a:r>
            <a:r>
              <a:rPr sz="2800" spc="-30" dirty="0">
                <a:solidFill>
                  <a:srgbClr val="FF0000"/>
                </a:solidFill>
              </a:rPr>
              <a:t>Systems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6152"/>
            <a:ext cx="2133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/>
            <a:fld id="{81D60167-4931-47E6-BA6A-407CBD079E47}" type="slidenum">
              <a:rPr dirty="0"/>
              <a:pPr marL="38096"/>
              <a:t>32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11179" y="877568"/>
            <a:ext cx="8199755" cy="3938251"/>
          </a:xfrm>
          <a:prstGeom prst="rect">
            <a:avLst/>
          </a:prstGeom>
        </p:spPr>
        <p:txBody>
          <a:bodyPr vert="horz" wrap="square" lIns="0" tIns="69843" rIns="0" bIns="0" rtlCol="0">
            <a:spAutoFit/>
          </a:bodyPr>
          <a:lstStyle/>
          <a:p>
            <a:pPr marL="380963" indent="-343499">
              <a:spcBef>
                <a:spcPts val="550"/>
              </a:spcBef>
              <a:buFont typeface="Arial"/>
              <a:buChar char="•"/>
              <a:tabLst>
                <a:tab pos="380963" algn="l"/>
                <a:tab pos="381599" algn="l"/>
              </a:tabLst>
            </a:pPr>
            <a:r>
              <a:rPr sz="2000" spc="10" dirty="0">
                <a:latin typeface="Calibri"/>
                <a:cs typeface="Calibri"/>
              </a:rPr>
              <a:t>Response </a:t>
            </a:r>
            <a:r>
              <a:rPr sz="2000" dirty="0">
                <a:latin typeface="Calibri"/>
                <a:cs typeface="Calibri"/>
              </a:rPr>
              <a:t>of </a:t>
            </a:r>
            <a:r>
              <a:rPr sz="2000" spc="-5" dirty="0">
                <a:latin typeface="Calibri"/>
                <a:cs typeface="Calibri"/>
              </a:rPr>
              <a:t>2</a:t>
            </a:r>
            <a:r>
              <a:rPr sz="2000" spc="-7" baseline="24691" dirty="0">
                <a:latin typeface="Calibri"/>
                <a:cs typeface="Calibri"/>
              </a:rPr>
              <a:t>nd </a:t>
            </a:r>
            <a:r>
              <a:rPr sz="2000" spc="-15" dirty="0">
                <a:latin typeface="Calibri"/>
                <a:cs typeface="Calibri"/>
              </a:rPr>
              <a:t>order </a:t>
            </a:r>
            <a:r>
              <a:rPr sz="2000" spc="15" dirty="0">
                <a:latin typeface="Calibri"/>
                <a:cs typeface="Calibri"/>
              </a:rPr>
              <a:t>systems </a:t>
            </a:r>
            <a:r>
              <a:rPr sz="2000" spc="5" dirty="0">
                <a:latin typeface="Calibri"/>
                <a:cs typeface="Calibri"/>
              </a:rPr>
              <a:t>mainly </a:t>
            </a:r>
            <a:r>
              <a:rPr sz="2000" spc="-10" dirty="0">
                <a:latin typeface="Calibri"/>
                <a:cs typeface="Calibri"/>
              </a:rPr>
              <a:t>depends </a:t>
            </a:r>
            <a:r>
              <a:rPr sz="2000" dirty="0">
                <a:latin typeface="Calibri"/>
                <a:cs typeface="Calibri"/>
              </a:rPr>
              <a:t>on </a:t>
            </a:r>
            <a:r>
              <a:rPr sz="2000" spc="5" dirty="0">
                <a:latin typeface="Calibri"/>
                <a:cs typeface="Calibri"/>
              </a:rPr>
              <a:t>the damping </a:t>
            </a:r>
            <a:r>
              <a:rPr sz="2000" spc="-20" dirty="0">
                <a:latin typeface="Calibri"/>
                <a:cs typeface="Calibri"/>
              </a:rPr>
              <a:t>ratio</a:t>
            </a:r>
            <a:r>
              <a:rPr sz="2000" spc="-250" dirty="0">
                <a:latin typeface="Calibri"/>
                <a:cs typeface="Calibri"/>
              </a:rPr>
              <a:t> </a:t>
            </a:r>
            <a:r>
              <a:rPr lang="en-US" sz="2000" spc="-250" dirty="0" smtClean="0">
                <a:latin typeface="Calibri"/>
                <a:cs typeface="Calibri"/>
              </a:rPr>
              <a:t>   </a:t>
            </a:r>
            <a:r>
              <a:rPr sz="2000" spc="10" dirty="0" smtClean="0">
                <a:latin typeface="Cambria Math"/>
                <a:cs typeface="Cambria Math"/>
              </a:rPr>
              <a:t>𝜁</a:t>
            </a:r>
            <a:endParaRPr sz="2000" dirty="0">
              <a:latin typeface="Cambria Math"/>
              <a:cs typeface="Cambria Math"/>
            </a:endParaRPr>
          </a:p>
          <a:p>
            <a:pPr marL="380963" marR="30479" indent="-343499">
              <a:spcBef>
                <a:spcPts val="455"/>
              </a:spcBef>
              <a:buFont typeface="Arial"/>
              <a:buChar char="•"/>
              <a:tabLst>
                <a:tab pos="380963" algn="l"/>
                <a:tab pos="381599" algn="l"/>
              </a:tabLst>
            </a:pPr>
            <a:r>
              <a:rPr sz="2000" spc="-10" dirty="0">
                <a:latin typeface="Calibri"/>
                <a:cs typeface="Calibri"/>
              </a:rPr>
              <a:t>For </a:t>
            </a:r>
            <a:r>
              <a:rPr sz="2000" spc="5" dirty="0">
                <a:latin typeface="Calibri"/>
                <a:cs typeface="Calibri"/>
              </a:rPr>
              <a:t>any test </a:t>
            </a:r>
            <a:r>
              <a:rPr sz="2000" dirty="0">
                <a:latin typeface="Calibri"/>
                <a:cs typeface="Calibri"/>
              </a:rPr>
              <a:t>input, </a:t>
            </a:r>
            <a:r>
              <a:rPr sz="2000" spc="5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response </a:t>
            </a:r>
            <a:r>
              <a:rPr sz="2000" dirty="0">
                <a:latin typeface="Calibri"/>
                <a:cs typeface="Calibri"/>
              </a:rPr>
              <a:t>of </a:t>
            </a:r>
            <a:r>
              <a:rPr sz="2000" spc="10" dirty="0">
                <a:latin typeface="Calibri"/>
                <a:cs typeface="Calibri"/>
              </a:rPr>
              <a:t>a 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baseline="24691" dirty="0">
                <a:latin typeface="Calibri"/>
                <a:cs typeface="Calibri"/>
              </a:rPr>
              <a:t>nd </a:t>
            </a:r>
            <a:r>
              <a:rPr sz="2000" spc="-10" dirty="0">
                <a:latin typeface="Calibri"/>
                <a:cs typeface="Calibri"/>
              </a:rPr>
              <a:t>order </a:t>
            </a:r>
            <a:r>
              <a:rPr sz="2000" spc="-15" dirty="0">
                <a:latin typeface="Calibri"/>
                <a:cs typeface="Calibri"/>
              </a:rPr>
              <a:t>system </a:t>
            </a:r>
            <a:r>
              <a:rPr sz="2000" dirty="0">
                <a:latin typeface="Calibri"/>
                <a:cs typeface="Calibri"/>
              </a:rPr>
              <a:t>can be studied </a:t>
            </a:r>
            <a:r>
              <a:rPr sz="2000" spc="-10" dirty="0">
                <a:latin typeface="Calibri"/>
                <a:cs typeface="Calibri"/>
              </a:rPr>
              <a:t>in  </a:t>
            </a:r>
            <a:r>
              <a:rPr sz="2000" spc="-25" dirty="0">
                <a:latin typeface="Calibri"/>
                <a:cs typeface="Calibri"/>
              </a:rPr>
              <a:t>four </a:t>
            </a:r>
            <a:r>
              <a:rPr sz="2000" dirty="0">
                <a:latin typeface="Calibri"/>
                <a:cs typeface="Calibri"/>
              </a:rPr>
              <a:t>cases </a:t>
            </a:r>
            <a:r>
              <a:rPr sz="2000" spc="-10" dirty="0">
                <a:latin typeface="Calibri"/>
                <a:cs typeface="Calibri"/>
              </a:rPr>
              <a:t>depending </a:t>
            </a:r>
            <a:r>
              <a:rPr sz="2000" dirty="0">
                <a:latin typeface="Calibri"/>
                <a:cs typeface="Calibri"/>
              </a:rPr>
              <a:t>on </a:t>
            </a:r>
            <a:r>
              <a:rPr sz="2000" spc="5" dirty="0">
                <a:latin typeface="Calibri"/>
                <a:cs typeface="Calibri"/>
              </a:rPr>
              <a:t>the damping </a:t>
            </a:r>
            <a:r>
              <a:rPr sz="2000" spc="-30" dirty="0">
                <a:latin typeface="Calibri"/>
                <a:cs typeface="Calibri"/>
              </a:rPr>
              <a:t>effect </a:t>
            </a:r>
            <a:r>
              <a:rPr sz="2000" spc="-10" dirty="0">
                <a:latin typeface="Calibri"/>
                <a:cs typeface="Calibri"/>
              </a:rPr>
              <a:t>created </a:t>
            </a:r>
            <a:r>
              <a:rPr sz="2000" dirty="0">
                <a:latin typeface="Calibri"/>
                <a:cs typeface="Calibri"/>
              </a:rPr>
              <a:t>by value of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50" dirty="0">
                <a:latin typeface="Cambria Math"/>
                <a:cs typeface="Cambria Math"/>
              </a:rPr>
              <a:t>𝜁:</a:t>
            </a:r>
            <a:endParaRPr sz="2000" dirty="0">
              <a:latin typeface="Cambria Math"/>
              <a:cs typeface="Cambria Math"/>
            </a:endParaRPr>
          </a:p>
          <a:p>
            <a:pPr marL="838751" lvl="1" indent="-343499">
              <a:spcBef>
                <a:spcPts val="434"/>
              </a:spcBef>
              <a:buSzPct val="105000"/>
              <a:buFont typeface="Cambria Math"/>
              <a:buAutoNum type="arabicPeriod"/>
              <a:tabLst>
                <a:tab pos="838116" algn="l"/>
                <a:tab pos="838751" algn="l"/>
              </a:tabLst>
            </a:pPr>
            <a:r>
              <a:rPr sz="2000" spc="10" dirty="0">
                <a:latin typeface="Cambria Math"/>
                <a:cs typeface="Cambria Math"/>
              </a:rPr>
              <a:t>𝜁 </a:t>
            </a:r>
            <a:r>
              <a:rPr sz="2000" spc="20" dirty="0">
                <a:latin typeface="Cambria Math"/>
                <a:cs typeface="Cambria Math"/>
              </a:rPr>
              <a:t>&gt; </a:t>
            </a:r>
            <a:r>
              <a:rPr sz="2000" spc="10" dirty="0">
                <a:latin typeface="Cambria Math"/>
                <a:cs typeface="Cambria Math"/>
              </a:rPr>
              <a:t>1: </a:t>
            </a:r>
            <a:r>
              <a:rPr sz="2000" dirty="0">
                <a:latin typeface="Calibri"/>
                <a:cs typeface="Calibri"/>
              </a:rPr>
              <a:t>Overdamped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spc="10" dirty="0">
                <a:latin typeface="Calibri"/>
                <a:cs typeface="Calibri"/>
              </a:rPr>
              <a:t>system</a:t>
            </a:r>
            <a:endParaRPr sz="2000" dirty="0">
              <a:latin typeface="Calibri"/>
              <a:cs typeface="Calibri"/>
            </a:endParaRPr>
          </a:p>
          <a:p>
            <a:pPr marL="838751" lvl="1" indent="-343499">
              <a:spcBef>
                <a:spcPts val="335"/>
              </a:spcBef>
              <a:buSzPct val="105000"/>
              <a:buFont typeface="Cambria Math"/>
              <a:buAutoNum type="arabicPeriod"/>
              <a:tabLst>
                <a:tab pos="838116" algn="l"/>
                <a:tab pos="838751" algn="l"/>
              </a:tabLst>
            </a:pPr>
            <a:r>
              <a:rPr sz="2000" spc="10" dirty="0">
                <a:latin typeface="Cambria Math"/>
                <a:cs typeface="Cambria Math"/>
              </a:rPr>
              <a:t>𝜁 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10" dirty="0">
                <a:latin typeface="Cambria Math"/>
                <a:cs typeface="Cambria Math"/>
              </a:rPr>
              <a:t>1: </a:t>
            </a:r>
            <a:r>
              <a:rPr sz="2000" spc="-10" dirty="0">
                <a:latin typeface="Calibri"/>
                <a:cs typeface="Calibri"/>
              </a:rPr>
              <a:t>Critically </a:t>
            </a:r>
            <a:r>
              <a:rPr sz="2000" spc="5" dirty="0">
                <a:latin typeface="Calibri"/>
                <a:cs typeface="Calibri"/>
              </a:rPr>
              <a:t>damped</a:t>
            </a:r>
            <a:r>
              <a:rPr sz="2000" spc="-200" dirty="0">
                <a:latin typeface="Calibri"/>
                <a:cs typeface="Calibri"/>
              </a:rPr>
              <a:t> </a:t>
            </a:r>
            <a:r>
              <a:rPr sz="2000" spc="10" dirty="0">
                <a:latin typeface="Calibri"/>
                <a:cs typeface="Calibri"/>
              </a:rPr>
              <a:t>system</a:t>
            </a:r>
            <a:endParaRPr sz="2000" dirty="0">
              <a:latin typeface="Calibri"/>
              <a:cs typeface="Calibri"/>
            </a:endParaRPr>
          </a:p>
          <a:p>
            <a:pPr marL="895895" lvl="1" indent="-401280">
              <a:spcBef>
                <a:spcPts val="509"/>
              </a:spcBef>
              <a:buFont typeface="Calibri"/>
              <a:buAutoNum type="arabicPeriod"/>
              <a:tabLst>
                <a:tab pos="895895" algn="l"/>
                <a:tab pos="896530" algn="l"/>
              </a:tabLst>
            </a:pPr>
            <a:r>
              <a:rPr sz="2000" spc="15" dirty="0">
                <a:latin typeface="Cambria Math"/>
                <a:cs typeface="Cambria Math"/>
              </a:rPr>
              <a:t>0 </a:t>
            </a:r>
            <a:r>
              <a:rPr sz="2000" spc="20" dirty="0">
                <a:latin typeface="Cambria Math"/>
                <a:cs typeface="Cambria Math"/>
              </a:rPr>
              <a:t>&lt; </a:t>
            </a:r>
            <a:r>
              <a:rPr sz="2000" spc="10" dirty="0">
                <a:latin typeface="Cambria Math"/>
                <a:cs typeface="Cambria Math"/>
              </a:rPr>
              <a:t>𝜁 </a:t>
            </a:r>
            <a:r>
              <a:rPr sz="2000" spc="20" dirty="0">
                <a:latin typeface="Cambria Math"/>
                <a:cs typeface="Cambria Math"/>
              </a:rPr>
              <a:t>&lt; </a:t>
            </a:r>
            <a:r>
              <a:rPr sz="2000" spc="10" dirty="0">
                <a:latin typeface="Cambria Math"/>
                <a:cs typeface="Cambria Math"/>
              </a:rPr>
              <a:t>1: </a:t>
            </a:r>
            <a:r>
              <a:rPr sz="2000" spc="-5" dirty="0">
                <a:latin typeface="Calibri"/>
                <a:cs typeface="Calibri"/>
              </a:rPr>
              <a:t>Underdamped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10" dirty="0">
                <a:latin typeface="Calibri"/>
                <a:cs typeface="Calibri"/>
              </a:rPr>
              <a:t>system</a:t>
            </a:r>
            <a:endParaRPr sz="2000" dirty="0">
              <a:latin typeface="Calibri"/>
              <a:cs typeface="Calibri"/>
            </a:endParaRPr>
          </a:p>
          <a:p>
            <a:pPr marL="838751" lvl="1" indent="-343499">
              <a:spcBef>
                <a:spcPts val="355"/>
              </a:spcBef>
              <a:buSzPct val="105000"/>
              <a:buFont typeface="Cambria Math"/>
              <a:buAutoNum type="arabicPeriod"/>
              <a:tabLst>
                <a:tab pos="838116" algn="l"/>
                <a:tab pos="838751" algn="l"/>
              </a:tabLst>
            </a:pPr>
            <a:r>
              <a:rPr sz="2000" spc="10" dirty="0">
                <a:latin typeface="Cambria Math"/>
                <a:cs typeface="Cambria Math"/>
              </a:rPr>
              <a:t>𝜁 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10" dirty="0">
                <a:latin typeface="Cambria Math"/>
                <a:cs typeface="Cambria Math"/>
              </a:rPr>
              <a:t>0: </a:t>
            </a:r>
            <a:r>
              <a:rPr sz="2000" dirty="0">
                <a:latin typeface="Calibri"/>
                <a:cs typeface="Calibri"/>
              </a:rPr>
              <a:t>Undamped</a:t>
            </a:r>
            <a:r>
              <a:rPr sz="2000" spc="-270" dirty="0">
                <a:latin typeface="Calibri"/>
                <a:cs typeface="Calibri"/>
              </a:rPr>
              <a:t> </a:t>
            </a:r>
            <a:r>
              <a:rPr sz="2000" spc="10" dirty="0">
                <a:latin typeface="Calibri"/>
                <a:cs typeface="Calibri"/>
              </a:rPr>
              <a:t>system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0"/>
              </a:spcBef>
            </a:pPr>
            <a:endParaRPr sz="2800" dirty="0">
              <a:latin typeface="Calibri"/>
              <a:cs typeface="Calibri"/>
            </a:endParaRPr>
          </a:p>
          <a:p>
            <a:pPr marL="438106" marR="27305" indent="-343499" algn="just">
              <a:buFont typeface="Arial"/>
              <a:buChar char="•"/>
              <a:tabLst>
                <a:tab pos="438740" algn="l"/>
              </a:tabLst>
            </a:pPr>
            <a:r>
              <a:rPr sz="2000" b="1" spc="5" dirty="0">
                <a:latin typeface="Calibri"/>
                <a:cs typeface="Calibri"/>
              </a:rPr>
              <a:t>Note: </a:t>
            </a:r>
            <a:r>
              <a:rPr sz="2000" spc="-20" dirty="0">
                <a:latin typeface="Calibri"/>
                <a:cs typeface="Calibri"/>
              </a:rPr>
              <a:t>We </a:t>
            </a:r>
            <a:r>
              <a:rPr sz="2000" spc="5" dirty="0">
                <a:latin typeface="Calibri"/>
                <a:cs typeface="Calibri"/>
              </a:rPr>
              <a:t>do </a:t>
            </a:r>
            <a:r>
              <a:rPr sz="2000" spc="-5" dirty="0">
                <a:latin typeface="Calibri"/>
                <a:cs typeface="Calibri"/>
              </a:rPr>
              <a:t>not consider </a:t>
            </a:r>
            <a:r>
              <a:rPr sz="2000" dirty="0">
                <a:latin typeface="Calibri"/>
                <a:cs typeface="Calibri"/>
              </a:rPr>
              <a:t>negative </a:t>
            </a:r>
            <a:r>
              <a:rPr sz="2000" spc="5" dirty="0">
                <a:latin typeface="Calibri"/>
                <a:cs typeface="Calibri"/>
              </a:rPr>
              <a:t>damping </a:t>
            </a:r>
            <a:r>
              <a:rPr sz="2000" spc="-20" dirty="0">
                <a:latin typeface="Calibri"/>
                <a:cs typeface="Calibri"/>
              </a:rPr>
              <a:t>ratio </a:t>
            </a:r>
            <a:r>
              <a:rPr sz="2000" spc="10" dirty="0">
                <a:latin typeface="Cambria Math"/>
                <a:cs typeface="Cambria Math"/>
              </a:rPr>
              <a:t>𝜁 </a:t>
            </a:r>
            <a:r>
              <a:rPr sz="2000" dirty="0">
                <a:latin typeface="Calibri"/>
                <a:cs typeface="Calibri"/>
              </a:rPr>
              <a:t>because negative  </a:t>
            </a:r>
            <a:r>
              <a:rPr sz="2000" spc="5" dirty="0">
                <a:latin typeface="Calibri"/>
                <a:cs typeface="Calibri"/>
              </a:rPr>
              <a:t>damping </a:t>
            </a:r>
            <a:r>
              <a:rPr sz="2000" spc="-5" dirty="0">
                <a:latin typeface="Calibri"/>
                <a:cs typeface="Calibri"/>
              </a:rPr>
              <a:t>actually </a:t>
            </a:r>
            <a:r>
              <a:rPr sz="2000" spc="10" dirty="0">
                <a:latin typeface="Calibri"/>
                <a:cs typeface="Calibri"/>
              </a:rPr>
              <a:t>means </a:t>
            </a:r>
            <a:r>
              <a:rPr sz="2000" spc="5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oscillations </a:t>
            </a:r>
            <a:r>
              <a:rPr sz="2000" dirty="0">
                <a:latin typeface="Calibri"/>
                <a:cs typeface="Calibri"/>
              </a:rPr>
              <a:t>are </a:t>
            </a:r>
            <a:r>
              <a:rPr sz="2000" spc="-15" dirty="0">
                <a:latin typeface="Calibri"/>
                <a:cs typeface="Calibri"/>
              </a:rPr>
              <a:t>increasing </a:t>
            </a:r>
            <a:r>
              <a:rPr sz="2000" dirty="0">
                <a:latin typeface="Calibri"/>
                <a:cs typeface="Calibri"/>
              </a:rPr>
              <a:t>in </a:t>
            </a:r>
            <a:r>
              <a:rPr sz="2000" spc="-5" dirty="0">
                <a:latin typeface="Calibri"/>
                <a:cs typeface="Calibri"/>
              </a:rPr>
              <a:t>amplitude </a:t>
            </a:r>
            <a:r>
              <a:rPr sz="2000" spc="-10" dirty="0">
                <a:latin typeface="Calibri"/>
                <a:cs typeface="Calibri"/>
              </a:rPr>
              <a:t>which  </a:t>
            </a:r>
            <a:r>
              <a:rPr sz="2000" spc="-5" dirty="0">
                <a:latin typeface="Calibri"/>
                <a:cs typeface="Calibri"/>
              </a:rPr>
              <a:t>results </a:t>
            </a:r>
            <a:r>
              <a:rPr sz="2000" dirty="0">
                <a:latin typeface="Calibri"/>
                <a:cs typeface="Calibri"/>
              </a:rPr>
              <a:t>in </a:t>
            </a:r>
            <a:r>
              <a:rPr sz="2000" spc="5" dirty="0">
                <a:latin typeface="Calibri"/>
                <a:cs typeface="Calibri"/>
              </a:rPr>
              <a:t>unstable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15" dirty="0">
                <a:latin typeface="Calibri"/>
                <a:cs typeface="Calibri"/>
              </a:rPr>
              <a:t>systems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2354" y="115506"/>
            <a:ext cx="590359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5" dirty="0">
                <a:solidFill>
                  <a:srgbClr val="FF0000"/>
                </a:solidFill>
              </a:rPr>
              <a:t>Damping and </a:t>
            </a:r>
            <a:r>
              <a:rPr sz="2800" spc="-35" dirty="0">
                <a:solidFill>
                  <a:srgbClr val="FF0000"/>
                </a:solidFill>
              </a:rPr>
              <a:t>Types </a:t>
            </a:r>
            <a:r>
              <a:rPr sz="2800" spc="-15" dirty="0">
                <a:solidFill>
                  <a:srgbClr val="FF0000"/>
                </a:solidFill>
              </a:rPr>
              <a:t>of</a:t>
            </a:r>
            <a:r>
              <a:rPr sz="2800" dirty="0">
                <a:solidFill>
                  <a:srgbClr val="FF0000"/>
                </a:solidFill>
              </a:rPr>
              <a:t> </a:t>
            </a:r>
            <a:r>
              <a:rPr sz="2800" spc="-5" dirty="0" smtClean="0">
                <a:solidFill>
                  <a:srgbClr val="FF0000"/>
                </a:solidFill>
              </a:rPr>
              <a:t>Damp</a:t>
            </a:r>
            <a:r>
              <a:rPr lang="en-US" sz="2800" spc="-5" dirty="0" smtClean="0">
                <a:solidFill>
                  <a:srgbClr val="FF0000"/>
                </a:solidFill>
              </a:rPr>
              <a:t>ing</a:t>
            </a:r>
            <a:endParaRPr spc="-5" dirty="0">
              <a:solidFill>
                <a:srgbClr val="FF0000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6152"/>
            <a:ext cx="2133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/>
            <a:fld id="{81D60167-4931-47E6-BA6A-407CBD079E47}" type="slidenum">
              <a:rPr dirty="0"/>
              <a:pPr marL="38096"/>
              <a:t>33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6579" y="787086"/>
            <a:ext cx="8152765" cy="384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564" marR="26669" indent="-343499">
              <a:lnSpc>
                <a:spcPct val="104800"/>
              </a:lnSpc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2200" spc="10" dirty="0">
                <a:latin typeface="Calibri"/>
                <a:cs typeface="Calibri"/>
              </a:rPr>
              <a:t>Damping </a:t>
            </a:r>
            <a:r>
              <a:rPr sz="2200" spc="20" dirty="0">
                <a:latin typeface="Calibri"/>
                <a:cs typeface="Calibri"/>
              </a:rPr>
              <a:t>is </a:t>
            </a:r>
            <a:r>
              <a:rPr sz="2200" spc="15" dirty="0">
                <a:latin typeface="Calibri"/>
                <a:cs typeface="Calibri"/>
              </a:rPr>
              <a:t>an </a:t>
            </a:r>
            <a:r>
              <a:rPr sz="2200" spc="-5" dirty="0">
                <a:latin typeface="Calibri"/>
                <a:cs typeface="Calibri"/>
              </a:rPr>
              <a:t>effect created </a:t>
            </a:r>
            <a:r>
              <a:rPr sz="2200" spc="20" dirty="0">
                <a:latin typeface="Calibri"/>
                <a:cs typeface="Calibri"/>
              </a:rPr>
              <a:t>in </a:t>
            </a:r>
            <a:r>
              <a:rPr sz="2200" spc="15" dirty="0">
                <a:latin typeface="Calibri"/>
                <a:cs typeface="Calibri"/>
              </a:rPr>
              <a:t>an </a:t>
            </a:r>
            <a:r>
              <a:rPr sz="2200" spc="10" dirty="0">
                <a:latin typeface="Calibri"/>
                <a:cs typeface="Calibri"/>
              </a:rPr>
              <a:t>oscillatory </a:t>
            </a:r>
            <a:r>
              <a:rPr sz="2200" spc="-5" dirty="0">
                <a:latin typeface="Calibri"/>
                <a:cs typeface="Calibri"/>
              </a:rPr>
              <a:t>system </a:t>
            </a:r>
            <a:r>
              <a:rPr sz="2200" spc="10" dirty="0">
                <a:latin typeface="Calibri"/>
                <a:cs typeface="Calibri"/>
              </a:rPr>
              <a:t>that </a:t>
            </a:r>
            <a:r>
              <a:rPr sz="2200" spc="5" dirty="0">
                <a:latin typeface="Calibri"/>
                <a:cs typeface="Calibri"/>
              </a:rPr>
              <a:t>reduces,  </a:t>
            </a:r>
            <a:r>
              <a:rPr sz="2200" dirty="0">
                <a:latin typeface="Calibri"/>
                <a:cs typeface="Calibri"/>
              </a:rPr>
              <a:t>restricts </a:t>
            </a:r>
            <a:r>
              <a:rPr sz="2200" spc="-5" dirty="0">
                <a:latin typeface="Calibri"/>
                <a:cs typeface="Calibri"/>
              </a:rPr>
              <a:t>or prevents </a:t>
            </a:r>
            <a:r>
              <a:rPr sz="2200" spc="10" dirty="0">
                <a:latin typeface="Calibri"/>
                <a:cs typeface="Calibri"/>
              </a:rPr>
              <a:t>the </a:t>
            </a:r>
            <a:r>
              <a:rPr sz="2200" spc="5" dirty="0">
                <a:latin typeface="Calibri"/>
                <a:cs typeface="Calibri"/>
              </a:rPr>
              <a:t>oscillations </a:t>
            </a:r>
            <a:r>
              <a:rPr sz="2200" spc="20" dirty="0">
                <a:latin typeface="Calibri"/>
                <a:cs typeface="Calibri"/>
              </a:rPr>
              <a:t>in </a:t>
            </a:r>
            <a:r>
              <a:rPr sz="2200" spc="10" dirty="0">
                <a:latin typeface="Calibri"/>
                <a:cs typeface="Calibri"/>
              </a:rPr>
              <a:t>the</a:t>
            </a:r>
            <a:r>
              <a:rPr sz="2200" spc="35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system</a:t>
            </a:r>
            <a:endParaRPr sz="2200" dirty="0">
              <a:latin typeface="Calibri"/>
              <a:cs typeface="Calibri"/>
            </a:endParaRPr>
          </a:p>
          <a:p>
            <a:pPr marL="355564" indent="-343499">
              <a:spcBef>
                <a:spcPts val="575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2200" spc="-5" dirty="0">
                <a:latin typeface="Calibri"/>
                <a:cs typeface="Calibri"/>
              </a:rPr>
              <a:t>Systems </a:t>
            </a:r>
            <a:r>
              <a:rPr sz="2200" dirty="0">
                <a:latin typeface="Calibri"/>
                <a:cs typeface="Calibri"/>
              </a:rPr>
              <a:t>can be classified </a:t>
            </a:r>
            <a:r>
              <a:rPr sz="2200" spc="10" dirty="0">
                <a:latin typeface="Calibri"/>
                <a:cs typeface="Calibri"/>
              </a:rPr>
              <a:t>as </a:t>
            </a:r>
            <a:r>
              <a:rPr sz="2200" dirty="0">
                <a:latin typeface="Calibri"/>
                <a:cs typeface="Calibri"/>
              </a:rPr>
              <a:t>follows </a:t>
            </a:r>
            <a:r>
              <a:rPr sz="2200" spc="-5" dirty="0">
                <a:latin typeface="Calibri"/>
                <a:cs typeface="Calibri"/>
              </a:rPr>
              <a:t>depending </a:t>
            </a:r>
            <a:r>
              <a:rPr sz="2200" dirty="0">
                <a:latin typeface="Calibri"/>
                <a:cs typeface="Calibri"/>
              </a:rPr>
              <a:t>on </a:t>
            </a:r>
            <a:r>
              <a:rPr sz="2200" spc="5" dirty="0">
                <a:latin typeface="Calibri"/>
                <a:cs typeface="Calibri"/>
              </a:rPr>
              <a:t>damping</a:t>
            </a:r>
            <a:r>
              <a:rPr sz="2200" spc="2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effect:</a:t>
            </a:r>
            <a:endParaRPr sz="2200" dirty="0">
              <a:latin typeface="Calibri"/>
              <a:cs typeface="Calibri"/>
            </a:endParaRPr>
          </a:p>
          <a:p>
            <a:pPr marL="756209" marR="6350" lvl="1" indent="-286357">
              <a:spcBef>
                <a:spcPts val="505"/>
              </a:spcBef>
              <a:buFont typeface="Arial"/>
              <a:buChar char="–"/>
              <a:tabLst>
                <a:tab pos="755574" algn="l"/>
                <a:tab pos="756209" algn="l"/>
              </a:tabLst>
            </a:pP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Overdamped </a:t>
            </a:r>
            <a:r>
              <a:rPr sz="2000" b="1" spc="-10" dirty="0">
                <a:solidFill>
                  <a:srgbClr val="006FC0"/>
                </a:solidFill>
                <a:latin typeface="Calibri"/>
                <a:cs typeface="Calibri"/>
              </a:rPr>
              <a:t>systems: </a:t>
            </a:r>
            <a:r>
              <a:rPr sz="2000" spc="-25" dirty="0">
                <a:latin typeface="Calibri"/>
                <a:cs typeface="Calibri"/>
              </a:rPr>
              <a:t>Transients </a:t>
            </a:r>
            <a:r>
              <a:rPr sz="2000" dirty="0">
                <a:latin typeface="Calibri"/>
                <a:cs typeface="Calibri"/>
              </a:rPr>
              <a:t>in </a:t>
            </a:r>
            <a:r>
              <a:rPr sz="2000" spc="5" dirty="0">
                <a:latin typeface="Calibri"/>
                <a:cs typeface="Calibri"/>
              </a:rPr>
              <a:t>the </a:t>
            </a:r>
            <a:r>
              <a:rPr sz="2000" spc="10" dirty="0">
                <a:latin typeface="Calibri"/>
                <a:cs typeface="Calibri"/>
              </a:rPr>
              <a:t>system </a:t>
            </a:r>
            <a:r>
              <a:rPr sz="2000" spc="-5" dirty="0">
                <a:latin typeface="Calibri"/>
                <a:cs typeface="Calibri"/>
              </a:rPr>
              <a:t>exponentially </a:t>
            </a:r>
            <a:r>
              <a:rPr sz="2000" spc="-20" dirty="0">
                <a:latin typeface="Calibri"/>
                <a:cs typeface="Calibri"/>
              </a:rPr>
              <a:t>decays </a:t>
            </a:r>
            <a:r>
              <a:rPr sz="2000" spc="5" dirty="0">
                <a:latin typeface="Calibri"/>
                <a:cs typeface="Calibri"/>
              </a:rPr>
              <a:t>to  steady </a:t>
            </a:r>
            <a:r>
              <a:rPr sz="2000" spc="15" dirty="0">
                <a:latin typeface="Calibri"/>
                <a:cs typeface="Calibri"/>
              </a:rPr>
              <a:t>state </a:t>
            </a:r>
            <a:r>
              <a:rPr sz="2000" spc="-5" dirty="0">
                <a:latin typeface="Calibri"/>
                <a:cs typeface="Calibri"/>
              </a:rPr>
              <a:t>without </a:t>
            </a:r>
            <a:r>
              <a:rPr sz="2000" spc="5" dirty="0">
                <a:latin typeface="Calibri"/>
                <a:cs typeface="Calibri"/>
              </a:rPr>
              <a:t>any</a:t>
            </a:r>
            <a:r>
              <a:rPr sz="2000" spc="-3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oscillations</a:t>
            </a:r>
            <a:endParaRPr sz="2000" dirty="0">
              <a:latin typeface="Calibri"/>
              <a:cs typeface="Calibri"/>
            </a:endParaRPr>
          </a:p>
          <a:p>
            <a:pPr marL="756209" marR="6350" lvl="1" indent="-286357">
              <a:spcBef>
                <a:spcPts val="455"/>
              </a:spcBef>
              <a:buFont typeface="Arial"/>
              <a:buChar char="–"/>
              <a:tabLst>
                <a:tab pos="755574" algn="l"/>
                <a:tab pos="756209" algn="l"/>
              </a:tabLst>
            </a:pP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Critically damped </a:t>
            </a:r>
            <a:r>
              <a:rPr sz="2000" b="1" spc="-10" dirty="0">
                <a:solidFill>
                  <a:srgbClr val="006FC0"/>
                </a:solidFill>
                <a:latin typeface="Calibri"/>
                <a:cs typeface="Calibri"/>
              </a:rPr>
              <a:t>systems: </a:t>
            </a:r>
            <a:r>
              <a:rPr sz="2000" spc="-25" dirty="0">
                <a:latin typeface="Calibri"/>
                <a:cs typeface="Calibri"/>
              </a:rPr>
              <a:t>Transients </a:t>
            </a:r>
            <a:r>
              <a:rPr sz="2000" dirty="0">
                <a:latin typeface="Calibri"/>
                <a:cs typeface="Calibri"/>
              </a:rPr>
              <a:t>in </a:t>
            </a:r>
            <a:r>
              <a:rPr sz="2000" spc="5" dirty="0">
                <a:latin typeface="Calibri"/>
                <a:cs typeface="Calibri"/>
              </a:rPr>
              <a:t>the </a:t>
            </a:r>
            <a:r>
              <a:rPr sz="2000" spc="10" dirty="0">
                <a:latin typeface="Calibri"/>
                <a:cs typeface="Calibri"/>
              </a:rPr>
              <a:t>system </a:t>
            </a:r>
            <a:r>
              <a:rPr sz="2000" spc="-5" dirty="0">
                <a:latin typeface="Calibri"/>
                <a:cs typeface="Calibri"/>
              </a:rPr>
              <a:t>decay </a:t>
            </a:r>
            <a:r>
              <a:rPr sz="2000" spc="5" dirty="0">
                <a:latin typeface="Calibri"/>
                <a:cs typeface="Calibri"/>
              </a:rPr>
              <a:t>to steady  </a:t>
            </a:r>
            <a:r>
              <a:rPr sz="2000" spc="15" dirty="0">
                <a:latin typeface="Calibri"/>
                <a:cs typeface="Calibri"/>
              </a:rPr>
              <a:t>state </a:t>
            </a:r>
            <a:r>
              <a:rPr sz="2000" spc="-5" dirty="0">
                <a:latin typeface="Calibri"/>
                <a:cs typeface="Calibri"/>
              </a:rPr>
              <a:t>without </a:t>
            </a:r>
            <a:r>
              <a:rPr sz="2000" spc="5" dirty="0">
                <a:latin typeface="Calibri"/>
                <a:cs typeface="Calibri"/>
              </a:rPr>
              <a:t>any </a:t>
            </a:r>
            <a:r>
              <a:rPr sz="2000" spc="-5" dirty="0">
                <a:latin typeface="Calibri"/>
                <a:cs typeface="Calibri"/>
              </a:rPr>
              <a:t>oscillations </a:t>
            </a:r>
            <a:r>
              <a:rPr sz="2000" dirty="0">
                <a:latin typeface="Calibri"/>
                <a:cs typeface="Calibri"/>
              </a:rPr>
              <a:t>in </a:t>
            </a:r>
            <a:r>
              <a:rPr sz="2000" spc="5" dirty="0">
                <a:latin typeface="Calibri"/>
                <a:cs typeface="Calibri"/>
              </a:rPr>
              <a:t>shortest possible</a:t>
            </a:r>
            <a:r>
              <a:rPr sz="2000" spc="-310" dirty="0">
                <a:latin typeface="Calibri"/>
                <a:cs typeface="Calibri"/>
              </a:rPr>
              <a:t> </a:t>
            </a:r>
            <a:r>
              <a:rPr sz="2000" spc="10" dirty="0">
                <a:latin typeface="Calibri"/>
                <a:cs typeface="Calibri"/>
              </a:rPr>
              <a:t>time</a:t>
            </a:r>
            <a:endParaRPr sz="2000" dirty="0">
              <a:latin typeface="Calibri"/>
              <a:cs typeface="Calibri"/>
            </a:endParaRPr>
          </a:p>
          <a:p>
            <a:pPr marL="756209" marR="5080" lvl="1" indent="-286357">
              <a:spcBef>
                <a:spcPts val="535"/>
              </a:spcBef>
              <a:buFont typeface="Arial"/>
              <a:buChar char="–"/>
              <a:tabLst>
                <a:tab pos="755574" algn="l"/>
                <a:tab pos="756209" algn="l"/>
              </a:tabLst>
            </a:pPr>
            <a:r>
              <a:rPr sz="2000" b="1" spc="5" dirty="0">
                <a:solidFill>
                  <a:srgbClr val="006FC0"/>
                </a:solidFill>
                <a:latin typeface="Calibri"/>
                <a:cs typeface="Calibri"/>
              </a:rPr>
              <a:t>Underdamped 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systems: </a:t>
            </a:r>
            <a:r>
              <a:rPr sz="2000" spc="-25" dirty="0">
                <a:latin typeface="Calibri"/>
                <a:cs typeface="Calibri"/>
              </a:rPr>
              <a:t>System </a:t>
            </a:r>
            <a:r>
              <a:rPr sz="2000" spc="-10" dirty="0">
                <a:latin typeface="Calibri"/>
                <a:cs typeface="Calibri"/>
              </a:rPr>
              <a:t>transients </a:t>
            </a:r>
            <a:r>
              <a:rPr sz="2000" dirty="0">
                <a:latin typeface="Calibri"/>
                <a:cs typeface="Calibri"/>
              </a:rPr>
              <a:t>oscillate with </a:t>
            </a:r>
            <a:r>
              <a:rPr sz="2000" spc="5" dirty="0">
                <a:latin typeface="Calibri"/>
                <a:cs typeface="Calibri"/>
              </a:rPr>
              <a:t>the amplitude  </a:t>
            </a:r>
            <a:r>
              <a:rPr sz="2000" dirty="0">
                <a:latin typeface="Calibri"/>
                <a:cs typeface="Calibri"/>
              </a:rPr>
              <a:t>of </a:t>
            </a:r>
            <a:r>
              <a:rPr sz="2000" spc="-5" dirty="0">
                <a:latin typeface="Calibri"/>
                <a:cs typeface="Calibri"/>
              </a:rPr>
              <a:t>oscillation </a:t>
            </a:r>
            <a:r>
              <a:rPr sz="2000" spc="-10" dirty="0">
                <a:latin typeface="Calibri"/>
                <a:cs typeface="Calibri"/>
              </a:rPr>
              <a:t>gradually </a:t>
            </a:r>
            <a:r>
              <a:rPr sz="2000" spc="-5" dirty="0">
                <a:latin typeface="Calibri"/>
                <a:cs typeface="Calibri"/>
              </a:rPr>
              <a:t>decreasing </a:t>
            </a:r>
            <a:r>
              <a:rPr sz="2000" spc="5" dirty="0">
                <a:latin typeface="Calibri"/>
                <a:cs typeface="Calibri"/>
              </a:rPr>
              <a:t>to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zero</a:t>
            </a:r>
            <a:endParaRPr sz="2000" dirty="0">
              <a:latin typeface="Calibri"/>
              <a:cs typeface="Calibri"/>
            </a:endParaRPr>
          </a:p>
          <a:p>
            <a:pPr marL="756209" lvl="1" indent="-286357">
              <a:spcBef>
                <a:spcPts val="459"/>
              </a:spcBef>
              <a:buFont typeface="Arial"/>
              <a:buChar char="–"/>
              <a:tabLst>
                <a:tab pos="755574" algn="l"/>
                <a:tab pos="756209" algn="l"/>
                <a:tab pos="2109894" algn="l"/>
                <a:tab pos="3205795" algn="l"/>
                <a:tab pos="4130898" algn="l"/>
                <a:tab pos="4902980" algn="l"/>
                <a:tab pos="5351246" algn="l"/>
                <a:tab pos="6571594" algn="l"/>
                <a:tab pos="6962713" algn="l"/>
                <a:tab pos="7391295" algn="l"/>
              </a:tabLst>
            </a:pP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Undamped	systems:	</a:t>
            </a:r>
            <a:r>
              <a:rPr sz="2000" spc="-10" dirty="0">
                <a:latin typeface="Calibri"/>
                <a:cs typeface="Calibri"/>
              </a:rPr>
              <a:t>System	</a:t>
            </a:r>
            <a:r>
              <a:rPr sz="2000" spc="-30" dirty="0">
                <a:latin typeface="Calibri"/>
                <a:cs typeface="Calibri"/>
              </a:rPr>
              <a:t>keeps	</a:t>
            </a:r>
            <a:r>
              <a:rPr sz="2000" dirty="0">
                <a:latin typeface="Calibri"/>
                <a:cs typeface="Calibri"/>
              </a:rPr>
              <a:t>on	</a:t>
            </a:r>
            <a:r>
              <a:rPr sz="2000" spc="-5" dirty="0">
                <a:latin typeface="Calibri"/>
                <a:cs typeface="Calibri"/>
              </a:rPr>
              <a:t>oscillating	</a:t>
            </a:r>
            <a:r>
              <a:rPr sz="2000" spc="10" dirty="0">
                <a:latin typeface="Calibri"/>
                <a:cs typeface="Calibri"/>
              </a:rPr>
              <a:t>at	</a:t>
            </a:r>
            <a:r>
              <a:rPr sz="2000" dirty="0">
                <a:latin typeface="Calibri"/>
                <a:cs typeface="Calibri"/>
              </a:rPr>
              <a:t>its	</a:t>
            </a:r>
            <a:r>
              <a:rPr sz="2000" spc="-10" dirty="0">
                <a:latin typeface="Calibri"/>
                <a:cs typeface="Calibri"/>
              </a:rPr>
              <a:t>natural</a:t>
            </a:r>
            <a:endParaRPr sz="2000" dirty="0">
              <a:latin typeface="Calibri"/>
              <a:cs typeface="Calibri"/>
            </a:endParaRPr>
          </a:p>
          <a:p>
            <a:pPr marL="756209">
              <a:spcBef>
                <a:spcPts val="5"/>
              </a:spcBef>
            </a:pPr>
            <a:r>
              <a:rPr sz="2000" spc="-15" dirty="0">
                <a:latin typeface="Calibri"/>
                <a:cs typeface="Calibri"/>
              </a:rPr>
              <a:t>frequency </a:t>
            </a:r>
            <a:r>
              <a:rPr sz="2000" spc="-5" dirty="0">
                <a:latin typeface="Calibri"/>
                <a:cs typeface="Calibri"/>
              </a:rPr>
              <a:t>without </a:t>
            </a:r>
            <a:r>
              <a:rPr sz="2000" spc="5" dirty="0">
                <a:latin typeface="Calibri"/>
                <a:cs typeface="Calibri"/>
              </a:rPr>
              <a:t>any </a:t>
            </a:r>
            <a:r>
              <a:rPr sz="2000" spc="-5" dirty="0">
                <a:latin typeface="Calibri"/>
                <a:cs typeface="Calibri"/>
              </a:rPr>
              <a:t>decay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amplitude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41194" y="4799329"/>
            <a:ext cx="126428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" spc="-25" dirty="0" smtClean="0"/>
              <a:t>Control Systems</a:t>
            </a:r>
            <a:endParaRPr lang="en-US" sz="1200" dirty="0" smtClean="0"/>
          </a:p>
          <a:p>
            <a:pPr marL="12700">
              <a:spcBef>
                <a:spcPts val="100"/>
              </a:spcBef>
            </a:pPr>
            <a:r>
              <a:rPr sz="1200" dirty="0" smtClean="0">
                <a:solidFill>
                  <a:srgbClr val="006FC0"/>
                </a:solidFill>
                <a:latin typeface="Calibri"/>
                <a:cs typeface="Calibri"/>
              </a:rPr>
              <a:t>2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9630" y="115506"/>
            <a:ext cx="332676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40" dirty="0">
                <a:solidFill>
                  <a:srgbClr val="FF0000"/>
                </a:solidFill>
              </a:rPr>
              <a:t>Types </a:t>
            </a:r>
            <a:r>
              <a:rPr sz="2800" spc="-15" dirty="0">
                <a:solidFill>
                  <a:srgbClr val="FF0000"/>
                </a:solidFill>
              </a:rPr>
              <a:t>of</a:t>
            </a:r>
            <a:r>
              <a:rPr sz="2800" spc="-40" dirty="0">
                <a:solidFill>
                  <a:srgbClr val="FF0000"/>
                </a:solidFill>
              </a:rPr>
              <a:t> </a:t>
            </a:r>
            <a:r>
              <a:rPr sz="2800" spc="-5" dirty="0">
                <a:solidFill>
                  <a:srgbClr val="FF0000"/>
                </a:solidFill>
              </a:rPr>
              <a:t>Damping</a:t>
            </a:r>
          </a:p>
        </p:txBody>
      </p:sp>
      <p:sp>
        <p:nvSpPr>
          <p:cNvPr id="4" name="object 4"/>
          <p:cNvSpPr/>
          <p:nvPr/>
        </p:nvSpPr>
        <p:spPr>
          <a:xfrm>
            <a:off x="7455920" y="4903512"/>
            <a:ext cx="648335" cy="111125"/>
          </a:xfrm>
          <a:custGeom>
            <a:avLst/>
            <a:gdLst/>
            <a:ahLst/>
            <a:cxnLst/>
            <a:rect l="l" t="t" r="r" b="b"/>
            <a:pathLst>
              <a:path w="648334" h="111125">
                <a:moveTo>
                  <a:pt x="610347" y="55321"/>
                </a:moveTo>
                <a:lnTo>
                  <a:pt x="543686" y="94195"/>
                </a:lnTo>
                <a:lnTo>
                  <a:pt x="542162" y="100025"/>
                </a:lnTo>
                <a:lnTo>
                  <a:pt x="547497" y="109118"/>
                </a:lnTo>
                <a:lnTo>
                  <a:pt x="553338" y="110655"/>
                </a:lnTo>
                <a:lnTo>
                  <a:pt x="557783" y="108000"/>
                </a:lnTo>
                <a:lnTo>
                  <a:pt x="631754" y="64846"/>
                </a:lnTo>
                <a:lnTo>
                  <a:pt x="629284" y="64846"/>
                </a:lnTo>
                <a:lnTo>
                  <a:pt x="629284" y="63550"/>
                </a:lnTo>
                <a:lnTo>
                  <a:pt x="624458" y="63550"/>
                </a:lnTo>
                <a:lnTo>
                  <a:pt x="610347" y="55321"/>
                </a:lnTo>
                <a:close/>
              </a:path>
              <a:path w="648334" h="111125">
                <a:moveTo>
                  <a:pt x="594014" y="45796"/>
                </a:moveTo>
                <a:lnTo>
                  <a:pt x="0" y="45796"/>
                </a:lnTo>
                <a:lnTo>
                  <a:pt x="0" y="64846"/>
                </a:lnTo>
                <a:lnTo>
                  <a:pt x="594014" y="64846"/>
                </a:lnTo>
                <a:lnTo>
                  <a:pt x="610347" y="55321"/>
                </a:lnTo>
                <a:lnTo>
                  <a:pt x="594014" y="45796"/>
                </a:lnTo>
                <a:close/>
              </a:path>
              <a:path w="648334" h="111125">
                <a:moveTo>
                  <a:pt x="631754" y="45796"/>
                </a:moveTo>
                <a:lnTo>
                  <a:pt x="629284" y="45796"/>
                </a:lnTo>
                <a:lnTo>
                  <a:pt x="629284" y="64846"/>
                </a:lnTo>
                <a:lnTo>
                  <a:pt x="631754" y="64846"/>
                </a:lnTo>
                <a:lnTo>
                  <a:pt x="648080" y="55321"/>
                </a:lnTo>
                <a:lnTo>
                  <a:pt x="631754" y="45796"/>
                </a:lnTo>
                <a:close/>
              </a:path>
              <a:path w="648334" h="111125">
                <a:moveTo>
                  <a:pt x="624458" y="47091"/>
                </a:moveTo>
                <a:lnTo>
                  <a:pt x="610347" y="55321"/>
                </a:lnTo>
                <a:lnTo>
                  <a:pt x="624458" y="63550"/>
                </a:lnTo>
                <a:lnTo>
                  <a:pt x="624458" y="47091"/>
                </a:lnTo>
                <a:close/>
              </a:path>
              <a:path w="648334" h="111125">
                <a:moveTo>
                  <a:pt x="629284" y="47091"/>
                </a:moveTo>
                <a:lnTo>
                  <a:pt x="624458" y="47091"/>
                </a:lnTo>
                <a:lnTo>
                  <a:pt x="624458" y="63550"/>
                </a:lnTo>
                <a:lnTo>
                  <a:pt x="629284" y="63550"/>
                </a:lnTo>
                <a:lnTo>
                  <a:pt x="629284" y="47091"/>
                </a:lnTo>
                <a:close/>
              </a:path>
              <a:path w="648334" h="111125">
                <a:moveTo>
                  <a:pt x="553338" y="0"/>
                </a:moveTo>
                <a:lnTo>
                  <a:pt x="547497" y="1536"/>
                </a:lnTo>
                <a:lnTo>
                  <a:pt x="542162" y="10617"/>
                </a:lnTo>
                <a:lnTo>
                  <a:pt x="543686" y="16446"/>
                </a:lnTo>
                <a:lnTo>
                  <a:pt x="610347" y="55321"/>
                </a:lnTo>
                <a:lnTo>
                  <a:pt x="624458" y="47091"/>
                </a:lnTo>
                <a:lnTo>
                  <a:pt x="629284" y="47091"/>
                </a:lnTo>
                <a:lnTo>
                  <a:pt x="629284" y="45796"/>
                </a:lnTo>
                <a:lnTo>
                  <a:pt x="631754" y="45796"/>
                </a:lnTo>
                <a:lnTo>
                  <a:pt x="557783" y="2641"/>
                </a:lnTo>
                <a:lnTo>
                  <a:pt x="5533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755575" y="725819"/>
            <a:ext cx="7683500" cy="4032885"/>
            <a:chOff x="755573" y="725817"/>
            <a:chExt cx="7683500" cy="4032885"/>
          </a:xfrm>
        </p:grpSpPr>
        <p:sp>
          <p:nvSpPr>
            <p:cNvPr id="6" name="object 6"/>
            <p:cNvSpPr/>
            <p:nvPr/>
          </p:nvSpPr>
          <p:spPr>
            <a:xfrm>
              <a:off x="755573" y="725817"/>
              <a:ext cx="7682992" cy="40325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80310" y="932560"/>
              <a:ext cx="3161030" cy="776605"/>
            </a:xfrm>
            <a:custGeom>
              <a:avLst/>
              <a:gdLst/>
              <a:ahLst/>
              <a:cxnLst/>
              <a:rect l="l" t="t" r="r" b="b"/>
              <a:pathLst>
                <a:path w="3161029" h="776605">
                  <a:moveTo>
                    <a:pt x="1191641" y="16510"/>
                  </a:moveTo>
                  <a:lnTo>
                    <a:pt x="1179131" y="14605"/>
                  </a:lnTo>
                  <a:lnTo>
                    <a:pt x="1083056" y="0"/>
                  </a:lnTo>
                  <a:lnTo>
                    <a:pt x="1078230" y="3556"/>
                  </a:lnTo>
                  <a:lnTo>
                    <a:pt x="1077468" y="8763"/>
                  </a:lnTo>
                  <a:lnTo>
                    <a:pt x="1076579" y="13970"/>
                  </a:lnTo>
                  <a:lnTo>
                    <a:pt x="1080262" y="18796"/>
                  </a:lnTo>
                  <a:lnTo>
                    <a:pt x="1085469" y="19685"/>
                  </a:lnTo>
                  <a:lnTo>
                    <a:pt x="1137716" y="27609"/>
                  </a:lnTo>
                  <a:lnTo>
                    <a:pt x="0" y="478155"/>
                  </a:lnTo>
                  <a:lnTo>
                    <a:pt x="6985" y="495935"/>
                  </a:lnTo>
                  <a:lnTo>
                    <a:pt x="1144879" y="45326"/>
                  </a:lnTo>
                  <a:lnTo>
                    <a:pt x="1176248" y="32893"/>
                  </a:lnTo>
                  <a:lnTo>
                    <a:pt x="1177544" y="32385"/>
                  </a:lnTo>
                  <a:lnTo>
                    <a:pt x="1144879" y="45326"/>
                  </a:lnTo>
                  <a:lnTo>
                    <a:pt x="1108837" y="91186"/>
                  </a:lnTo>
                  <a:lnTo>
                    <a:pt x="1109599" y="97155"/>
                  </a:lnTo>
                  <a:lnTo>
                    <a:pt x="1117854" y="103632"/>
                  </a:lnTo>
                  <a:lnTo>
                    <a:pt x="1123823" y="102870"/>
                  </a:lnTo>
                  <a:lnTo>
                    <a:pt x="1127125" y="98806"/>
                  </a:lnTo>
                  <a:lnTo>
                    <a:pt x="1191641" y="16510"/>
                  </a:lnTo>
                  <a:close/>
                </a:path>
                <a:path w="3161029" h="776605">
                  <a:moveTo>
                    <a:pt x="3160522" y="296799"/>
                  </a:moveTo>
                  <a:lnTo>
                    <a:pt x="3148025" y="294894"/>
                  </a:lnTo>
                  <a:lnTo>
                    <a:pt x="3052064" y="280289"/>
                  </a:lnTo>
                  <a:lnTo>
                    <a:pt x="3047111" y="283845"/>
                  </a:lnTo>
                  <a:lnTo>
                    <a:pt x="3045587" y="294259"/>
                  </a:lnTo>
                  <a:lnTo>
                    <a:pt x="3049143" y="299212"/>
                  </a:lnTo>
                  <a:lnTo>
                    <a:pt x="3106712" y="307911"/>
                  </a:lnTo>
                  <a:lnTo>
                    <a:pt x="1968881" y="758571"/>
                  </a:lnTo>
                  <a:lnTo>
                    <a:pt x="1975866" y="776224"/>
                  </a:lnTo>
                  <a:lnTo>
                    <a:pt x="3113709" y="325678"/>
                  </a:lnTo>
                  <a:lnTo>
                    <a:pt x="3081020" y="367284"/>
                  </a:lnTo>
                  <a:lnTo>
                    <a:pt x="3077845" y="371475"/>
                  </a:lnTo>
                  <a:lnTo>
                    <a:pt x="3078480" y="377444"/>
                  </a:lnTo>
                  <a:lnTo>
                    <a:pt x="3082671" y="380619"/>
                  </a:lnTo>
                  <a:lnTo>
                    <a:pt x="3086735" y="383921"/>
                  </a:lnTo>
                  <a:lnTo>
                    <a:pt x="3092831" y="383159"/>
                  </a:lnTo>
                  <a:lnTo>
                    <a:pt x="3160522" y="2967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20077" y="4806315"/>
            <a:ext cx="11620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pc="5" dirty="0">
                <a:latin typeface="Cambria Math"/>
                <a:cs typeface="Cambria Math"/>
              </a:rPr>
              <a:t>𝑡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54758" y="779783"/>
            <a:ext cx="3620135" cy="5802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pc="5" dirty="0">
                <a:latin typeface="Calibri"/>
                <a:cs typeface="Calibri"/>
              </a:rPr>
              <a:t>Underdamped</a:t>
            </a:r>
            <a:endParaRPr dirty="0">
              <a:latin typeface="Calibri"/>
              <a:cs typeface="Calibri"/>
            </a:endParaRPr>
          </a:p>
          <a:p>
            <a:pPr marL="1983541">
              <a:spcBef>
                <a:spcPts val="50"/>
              </a:spcBef>
            </a:pPr>
            <a:r>
              <a:rPr spc="10" dirty="0">
                <a:latin typeface="Calibri"/>
                <a:cs typeface="Calibri"/>
              </a:rPr>
              <a:t>Critically</a:t>
            </a:r>
            <a:r>
              <a:rPr spc="-210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damped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31664" y="1318386"/>
            <a:ext cx="2223135" cy="2739390"/>
          </a:xfrm>
          <a:custGeom>
            <a:avLst/>
            <a:gdLst/>
            <a:ahLst/>
            <a:cxnLst/>
            <a:rect l="l" t="t" r="r" b="b"/>
            <a:pathLst>
              <a:path w="2223134" h="2739390">
                <a:moveTo>
                  <a:pt x="902208" y="2734195"/>
                </a:moveTo>
                <a:lnTo>
                  <a:pt x="901966" y="2733814"/>
                </a:lnTo>
                <a:lnTo>
                  <a:pt x="844042" y="2641041"/>
                </a:lnTo>
                <a:lnTo>
                  <a:pt x="838200" y="2639682"/>
                </a:lnTo>
                <a:lnTo>
                  <a:pt x="833628" y="2642476"/>
                </a:lnTo>
                <a:lnTo>
                  <a:pt x="829183" y="2645257"/>
                </a:lnTo>
                <a:lnTo>
                  <a:pt x="827913" y="2651137"/>
                </a:lnTo>
                <a:lnTo>
                  <a:pt x="858697" y="2700553"/>
                </a:lnTo>
                <a:lnTo>
                  <a:pt x="8890" y="2253107"/>
                </a:lnTo>
                <a:lnTo>
                  <a:pt x="0" y="2269871"/>
                </a:lnTo>
                <a:lnTo>
                  <a:pt x="849820" y="2717406"/>
                </a:lnTo>
                <a:lnTo>
                  <a:pt x="791591" y="2719921"/>
                </a:lnTo>
                <a:lnTo>
                  <a:pt x="787527" y="2724366"/>
                </a:lnTo>
                <a:lnTo>
                  <a:pt x="788035" y="2734881"/>
                </a:lnTo>
                <a:lnTo>
                  <a:pt x="792480" y="2738958"/>
                </a:lnTo>
                <a:lnTo>
                  <a:pt x="902208" y="2734195"/>
                </a:lnTo>
                <a:close/>
              </a:path>
              <a:path w="2223134" h="2739390">
                <a:moveTo>
                  <a:pt x="2222627" y="0"/>
                </a:moveTo>
                <a:lnTo>
                  <a:pt x="2112899" y="3556"/>
                </a:lnTo>
                <a:lnTo>
                  <a:pt x="2108835" y="8001"/>
                </a:lnTo>
                <a:lnTo>
                  <a:pt x="2109089" y="18415"/>
                </a:lnTo>
                <a:lnTo>
                  <a:pt x="2113534" y="22606"/>
                </a:lnTo>
                <a:lnTo>
                  <a:pt x="2171738" y="20726"/>
                </a:lnTo>
                <a:lnTo>
                  <a:pt x="1367536" y="525284"/>
                </a:lnTo>
                <a:lnTo>
                  <a:pt x="1377696" y="541401"/>
                </a:lnTo>
                <a:lnTo>
                  <a:pt x="2181885" y="36868"/>
                </a:lnTo>
                <a:lnTo>
                  <a:pt x="2157349" y="83820"/>
                </a:lnTo>
                <a:lnTo>
                  <a:pt x="2154809" y="88519"/>
                </a:lnTo>
                <a:lnTo>
                  <a:pt x="2156587" y="94234"/>
                </a:lnTo>
                <a:lnTo>
                  <a:pt x="2165985" y="99060"/>
                </a:lnTo>
                <a:lnTo>
                  <a:pt x="2171700" y="97282"/>
                </a:lnTo>
                <a:lnTo>
                  <a:pt x="2174113" y="92583"/>
                </a:lnTo>
                <a:lnTo>
                  <a:pt x="2221560" y="2032"/>
                </a:lnTo>
                <a:lnTo>
                  <a:pt x="2222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41284" y="1150052"/>
            <a:ext cx="12496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" dirty="0">
                <a:latin typeface="Calibri"/>
                <a:cs typeface="Calibri"/>
              </a:rPr>
              <a:t>Ov</a:t>
            </a:r>
            <a:r>
              <a:rPr dirty="0">
                <a:latin typeface="Calibri"/>
                <a:cs typeface="Calibri"/>
              </a:rPr>
              <a:t>e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spc="25" dirty="0">
                <a:latin typeface="Calibri"/>
                <a:cs typeface="Calibri"/>
              </a:rPr>
              <a:t>d</a:t>
            </a:r>
            <a:r>
              <a:rPr spc="30" dirty="0">
                <a:latin typeface="Calibri"/>
                <a:cs typeface="Calibri"/>
              </a:rPr>
              <a:t>a</a:t>
            </a:r>
            <a:r>
              <a:rPr spc="-15" dirty="0">
                <a:latin typeface="Calibri"/>
                <a:cs typeface="Calibri"/>
              </a:rPr>
              <a:t>m</a:t>
            </a:r>
            <a:r>
              <a:rPr spc="25" dirty="0">
                <a:latin typeface="Calibri"/>
                <a:cs typeface="Calibri"/>
              </a:rPr>
              <a:t>p</a:t>
            </a:r>
            <a:r>
              <a:rPr dirty="0">
                <a:latin typeface="Calibri"/>
                <a:cs typeface="Calibri"/>
              </a:rPr>
              <a:t>ed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419215" y="3889061"/>
            <a:ext cx="10706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" dirty="0">
                <a:latin typeface="Calibri"/>
                <a:cs typeface="Calibri"/>
              </a:rPr>
              <a:t>Undamped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0864" y="2487933"/>
            <a:ext cx="111125" cy="732155"/>
          </a:xfrm>
          <a:custGeom>
            <a:avLst/>
            <a:gdLst/>
            <a:ahLst/>
            <a:cxnLst/>
            <a:rect l="l" t="t" r="r" b="b"/>
            <a:pathLst>
              <a:path w="111125" h="732155">
                <a:moveTo>
                  <a:pt x="55327" y="37846"/>
                </a:moveTo>
                <a:lnTo>
                  <a:pt x="45808" y="54164"/>
                </a:lnTo>
                <a:lnTo>
                  <a:pt x="45796" y="731901"/>
                </a:lnTo>
                <a:lnTo>
                  <a:pt x="64846" y="731901"/>
                </a:lnTo>
                <a:lnTo>
                  <a:pt x="64846" y="54164"/>
                </a:lnTo>
                <a:lnTo>
                  <a:pt x="55327" y="37846"/>
                </a:lnTo>
                <a:close/>
              </a:path>
              <a:path w="111125" h="732155">
                <a:moveTo>
                  <a:pt x="55333" y="0"/>
                </a:moveTo>
                <a:lnTo>
                  <a:pt x="0" y="94868"/>
                </a:lnTo>
                <a:lnTo>
                  <a:pt x="1536" y="100711"/>
                </a:lnTo>
                <a:lnTo>
                  <a:pt x="10617" y="106044"/>
                </a:lnTo>
                <a:lnTo>
                  <a:pt x="16459" y="104520"/>
                </a:lnTo>
                <a:lnTo>
                  <a:pt x="19100" y="99949"/>
                </a:lnTo>
                <a:lnTo>
                  <a:pt x="45796" y="54184"/>
                </a:lnTo>
                <a:lnTo>
                  <a:pt x="45808" y="18922"/>
                </a:lnTo>
                <a:lnTo>
                  <a:pt x="66368" y="18922"/>
                </a:lnTo>
                <a:lnTo>
                  <a:pt x="55333" y="0"/>
                </a:lnTo>
                <a:close/>
              </a:path>
              <a:path w="111125" h="732155">
                <a:moveTo>
                  <a:pt x="66368" y="18922"/>
                </a:moveTo>
                <a:lnTo>
                  <a:pt x="64858" y="18922"/>
                </a:lnTo>
                <a:lnTo>
                  <a:pt x="64858" y="54184"/>
                </a:lnTo>
                <a:lnTo>
                  <a:pt x="91554" y="99949"/>
                </a:lnTo>
                <a:lnTo>
                  <a:pt x="94195" y="104520"/>
                </a:lnTo>
                <a:lnTo>
                  <a:pt x="100037" y="106044"/>
                </a:lnTo>
                <a:lnTo>
                  <a:pt x="109118" y="100711"/>
                </a:lnTo>
                <a:lnTo>
                  <a:pt x="110655" y="94868"/>
                </a:lnTo>
                <a:lnTo>
                  <a:pt x="66368" y="18922"/>
                </a:lnTo>
                <a:close/>
              </a:path>
              <a:path w="111125" h="732155">
                <a:moveTo>
                  <a:pt x="64858" y="23749"/>
                </a:moveTo>
                <a:lnTo>
                  <a:pt x="63550" y="23749"/>
                </a:lnTo>
                <a:lnTo>
                  <a:pt x="55327" y="37846"/>
                </a:lnTo>
                <a:lnTo>
                  <a:pt x="64858" y="54184"/>
                </a:lnTo>
                <a:lnTo>
                  <a:pt x="64858" y="23749"/>
                </a:lnTo>
                <a:close/>
              </a:path>
              <a:path w="111125" h="732155">
                <a:moveTo>
                  <a:pt x="64858" y="18922"/>
                </a:moveTo>
                <a:lnTo>
                  <a:pt x="45808" y="18922"/>
                </a:lnTo>
                <a:lnTo>
                  <a:pt x="45808" y="54164"/>
                </a:lnTo>
                <a:lnTo>
                  <a:pt x="55327" y="37846"/>
                </a:lnTo>
                <a:lnTo>
                  <a:pt x="47104" y="23749"/>
                </a:lnTo>
                <a:lnTo>
                  <a:pt x="64858" y="23749"/>
                </a:lnTo>
                <a:lnTo>
                  <a:pt x="64858" y="18922"/>
                </a:lnTo>
                <a:close/>
              </a:path>
              <a:path w="111125" h="732155">
                <a:moveTo>
                  <a:pt x="63550" y="23749"/>
                </a:moveTo>
                <a:lnTo>
                  <a:pt x="47104" y="23749"/>
                </a:lnTo>
                <a:lnTo>
                  <a:pt x="55327" y="37846"/>
                </a:lnTo>
                <a:lnTo>
                  <a:pt x="63550" y="23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25908" y="1983345"/>
            <a:ext cx="243656" cy="44513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pc="-35" dirty="0">
                <a:latin typeface="Cambria Math"/>
                <a:cs typeface="Cambria Math"/>
              </a:rPr>
              <a:t>𝑦</a:t>
            </a:r>
            <a:r>
              <a:rPr dirty="0">
                <a:latin typeface="Cambria Math"/>
                <a:cs typeface="Cambria Math"/>
              </a:rPr>
              <a:t>(</a:t>
            </a:r>
            <a:r>
              <a:rPr spc="114" dirty="0">
                <a:latin typeface="Cambria Math"/>
                <a:cs typeface="Cambria Math"/>
              </a:rPr>
              <a:t>𝑡</a:t>
            </a:r>
            <a:r>
              <a:rPr dirty="0">
                <a:latin typeface="Cambria Math"/>
                <a:cs typeface="Cambria Math"/>
              </a:rPr>
              <a:t>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441056" y="4799330"/>
            <a:ext cx="177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20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34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232171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Second order systems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35</a:t>
            </a:fld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04800" y="666750"/>
            <a:ext cx="9448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232171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Second order systems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36</a:t>
            </a:fld>
            <a:endParaRPr lang="en-IN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81000" y="209550"/>
            <a:ext cx="10515600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209550"/>
            <a:ext cx="419100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spcBef>
                <a:spcPts val="105"/>
              </a:spcBef>
            </a:pPr>
            <a:r>
              <a:rPr sz="2800" spc="-10" dirty="0">
                <a:solidFill>
                  <a:srgbClr val="FF0000"/>
                </a:solidFill>
              </a:rPr>
              <a:t>Impulse </a:t>
            </a:r>
            <a:r>
              <a:rPr sz="2800" spc="-15" dirty="0">
                <a:solidFill>
                  <a:srgbClr val="FF0000"/>
                </a:solidFill>
              </a:rPr>
              <a:t>Response of</a:t>
            </a:r>
            <a:r>
              <a:rPr sz="2800" spc="50" dirty="0">
                <a:solidFill>
                  <a:srgbClr val="FF0000"/>
                </a:solidFill>
              </a:rPr>
              <a:t> </a:t>
            </a:r>
            <a:r>
              <a:rPr sz="2800" dirty="0">
                <a:solidFill>
                  <a:srgbClr val="FF0000"/>
                </a:solidFill>
              </a:rPr>
              <a:t>2</a:t>
            </a:r>
            <a:r>
              <a:rPr sz="2800" baseline="24305" dirty="0">
                <a:solidFill>
                  <a:srgbClr val="FF0000"/>
                </a:solidFill>
              </a:rPr>
              <a:t>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00601" y="153990"/>
            <a:ext cx="23622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Order</a:t>
            </a:r>
            <a:r>
              <a:rPr sz="2800" spc="-1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Syst</a:t>
            </a:r>
            <a:r>
              <a:rPr sz="3600" spc="-30" dirty="0">
                <a:solidFill>
                  <a:srgbClr val="FF0000"/>
                </a:solidFill>
                <a:latin typeface="Calibri"/>
                <a:cs typeface="Calibri"/>
              </a:rPr>
              <a:t>ems</a:t>
            </a:r>
            <a:endParaRPr sz="36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20471" y="1113157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4" h="238759">
                <a:moveTo>
                  <a:pt x="214249" y="0"/>
                </a:moveTo>
                <a:lnTo>
                  <a:pt x="210819" y="9779"/>
                </a:lnTo>
                <a:lnTo>
                  <a:pt x="224609" y="15708"/>
                </a:lnTo>
                <a:lnTo>
                  <a:pt x="236458" y="23971"/>
                </a:lnTo>
                <a:lnTo>
                  <a:pt x="260548" y="62404"/>
                </a:lnTo>
                <a:lnTo>
                  <a:pt x="268477" y="117983"/>
                </a:lnTo>
                <a:lnTo>
                  <a:pt x="267596" y="139009"/>
                </a:lnTo>
                <a:lnTo>
                  <a:pt x="254381" y="190373"/>
                </a:lnTo>
                <a:lnTo>
                  <a:pt x="224752" y="222573"/>
                </a:lnTo>
                <a:lnTo>
                  <a:pt x="211200" y="228600"/>
                </a:lnTo>
                <a:lnTo>
                  <a:pt x="214249" y="238252"/>
                </a:lnTo>
                <a:lnTo>
                  <a:pt x="259754" y="211195"/>
                </a:lnTo>
                <a:lnTo>
                  <a:pt x="285321" y="161305"/>
                </a:lnTo>
                <a:lnTo>
                  <a:pt x="290194" y="119253"/>
                </a:lnTo>
                <a:lnTo>
                  <a:pt x="288958" y="97414"/>
                </a:lnTo>
                <a:lnTo>
                  <a:pt x="279104" y="58691"/>
                </a:lnTo>
                <a:lnTo>
                  <a:pt x="246618" y="15319"/>
                </a:lnTo>
                <a:lnTo>
                  <a:pt x="231487" y="6260"/>
                </a:lnTo>
                <a:lnTo>
                  <a:pt x="214249" y="0"/>
                </a:lnTo>
                <a:close/>
              </a:path>
              <a:path w="290194" h="238759">
                <a:moveTo>
                  <a:pt x="76072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3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45" y="222996"/>
                </a:lnTo>
                <a:lnTo>
                  <a:pt x="76072" y="238252"/>
                </a:lnTo>
                <a:lnTo>
                  <a:pt x="78993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53" y="175204"/>
                </a:lnTo>
                <a:lnTo>
                  <a:pt x="21716" y="117983"/>
                </a:lnTo>
                <a:lnTo>
                  <a:pt x="22617" y="97647"/>
                </a:lnTo>
                <a:lnTo>
                  <a:pt x="35940" y="47498"/>
                </a:lnTo>
                <a:lnTo>
                  <a:pt x="65658" y="15708"/>
                </a:lnTo>
                <a:lnTo>
                  <a:pt x="79375" y="9779"/>
                </a:lnTo>
                <a:lnTo>
                  <a:pt x="760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76643" y="1035938"/>
            <a:ext cx="244729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  <a:tabLst>
                <a:tab pos="2024177" algn="l"/>
              </a:tabLst>
            </a:pPr>
            <a:r>
              <a:rPr sz="2000" spc="-5" dirty="0">
                <a:latin typeface="Calibri"/>
                <a:cs typeface="Calibri"/>
              </a:rPr>
              <a:t>Unit </a:t>
            </a:r>
            <a:r>
              <a:rPr sz="2000" spc="5" dirty="0">
                <a:latin typeface="Calibri"/>
                <a:cs typeface="Calibri"/>
              </a:rPr>
              <a:t>impulse: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𝑅</a:t>
            </a:r>
            <a:r>
              <a:rPr sz="2000" spc="44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𝑠	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60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1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15545" y="1922779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4" h="238760">
                <a:moveTo>
                  <a:pt x="214249" y="0"/>
                </a:moveTo>
                <a:lnTo>
                  <a:pt x="210820" y="9778"/>
                </a:lnTo>
                <a:lnTo>
                  <a:pt x="224609" y="15708"/>
                </a:lnTo>
                <a:lnTo>
                  <a:pt x="236458" y="23971"/>
                </a:lnTo>
                <a:lnTo>
                  <a:pt x="260548" y="62404"/>
                </a:lnTo>
                <a:lnTo>
                  <a:pt x="268478" y="117982"/>
                </a:lnTo>
                <a:lnTo>
                  <a:pt x="267596" y="139009"/>
                </a:lnTo>
                <a:lnTo>
                  <a:pt x="254381" y="190372"/>
                </a:lnTo>
                <a:lnTo>
                  <a:pt x="224752" y="222573"/>
                </a:lnTo>
                <a:lnTo>
                  <a:pt x="211201" y="228600"/>
                </a:lnTo>
                <a:lnTo>
                  <a:pt x="214249" y="238251"/>
                </a:lnTo>
                <a:lnTo>
                  <a:pt x="259754" y="211195"/>
                </a:lnTo>
                <a:lnTo>
                  <a:pt x="285321" y="161305"/>
                </a:lnTo>
                <a:lnTo>
                  <a:pt x="290195" y="119252"/>
                </a:lnTo>
                <a:lnTo>
                  <a:pt x="288958" y="97414"/>
                </a:lnTo>
                <a:lnTo>
                  <a:pt x="279104" y="58691"/>
                </a:lnTo>
                <a:lnTo>
                  <a:pt x="246618" y="15319"/>
                </a:lnTo>
                <a:lnTo>
                  <a:pt x="231487" y="6260"/>
                </a:lnTo>
                <a:lnTo>
                  <a:pt x="214249" y="0"/>
                </a:lnTo>
                <a:close/>
              </a:path>
              <a:path w="290194" h="238760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2"/>
                </a:lnTo>
                <a:lnTo>
                  <a:pt x="1236" y="141106"/>
                </a:lnTo>
                <a:lnTo>
                  <a:pt x="11090" y="179814"/>
                </a:lnTo>
                <a:lnTo>
                  <a:pt x="43497" y="222996"/>
                </a:lnTo>
                <a:lnTo>
                  <a:pt x="76073" y="238251"/>
                </a:lnTo>
                <a:lnTo>
                  <a:pt x="78994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53" y="175204"/>
                </a:lnTo>
                <a:lnTo>
                  <a:pt x="21717" y="117982"/>
                </a:lnTo>
                <a:lnTo>
                  <a:pt x="22617" y="97647"/>
                </a:lnTo>
                <a:lnTo>
                  <a:pt x="35941" y="47497"/>
                </a:lnTo>
                <a:lnTo>
                  <a:pt x="65659" y="15708"/>
                </a:lnTo>
                <a:lnTo>
                  <a:pt x="79375" y="9778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19835" y="1847536"/>
            <a:ext cx="41148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2000" spc="15" dirty="0">
                <a:latin typeface="Cambria Math"/>
                <a:cs typeface="Cambria Math"/>
              </a:rPr>
              <a:t>𝑌</a:t>
            </a:r>
            <a:r>
              <a:rPr sz="2000" spc="35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𝑠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56793" y="1713932"/>
            <a:ext cx="220789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  <a:tabLst>
                <a:tab pos="1267334" algn="l"/>
                <a:tab pos="2168944" algn="l"/>
              </a:tabLst>
            </a:pPr>
            <a:r>
              <a:rPr sz="3000" spc="30" baseline="-29166" dirty="0">
                <a:latin typeface="Cambria Math"/>
                <a:cs typeface="Cambria Math"/>
              </a:rPr>
              <a:t>=</a:t>
            </a:r>
            <a:r>
              <a:rPr sz="2000" u="heavy" spc="2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	</a:t>
            </a:r>
            <a:r>
              <a:rPr sz="1500" u="heavy" spc="114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𝑛	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05814" y="1561151"/>
            <a:ext cx="37782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3000" spc="60" baseline="-20833" dirty="0">
                <a:latin typeface="Cambria Math"/>
                <a:cs typeface="Cambria Math"/>
              </a:rPr>
              <a:t>𝜔</a:t>
            </a:r>
            <a:r>
              <a:rPr sz="1500" spc="40" dirty="0">
                <a:latin typeface="Cambria Math"/>
                <a:cs typeface="Cambria Math"/>
              </a:rPr>
              <a:t>2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84602" y="2152588"/>
            <a:ext cx="14986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200" dirty="0">
                <a:latin typeface="Cambria Math"/>
                <a:cs typeface="Cambria Math"/>
              </a:rPr>
              <a:t>𝑛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23745" y="2019240"/>
            <a:ext cx="194119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000" spc="80" dirty="0">
                <a:latin typeface="Cambria Math"/>
                <a:cs typeface="Cambria Math"/>
              </a:rPr>
              <a:t>𝑠</a:t>
            </a:r>
            <a:r>
              <a:rPr sz="2300" spc="120" baseline="22222" dirty="0">
                <a:latin typeface="Cambria Math"/>
                <a:cs typeface="Cambria Math"/>
              </a:rPr>
              <a:t>2 </a:t>
            </a:r>
            <a:r>
              <a:rPr sz="2000" spc="20" dirty="0">
                <a:latin typeface="Cambria Math"/>
                <a:cs typeface="Cambria Math"/>
              </a:rPr>
              <a:t>+ </a:t>
            </a:r>
            <a:r>
              <a:rPr sz="2000" spc="40" dirty="0">
                <a:latin typeface="Cambria Math"/>
                <a:cs typeface="Cambria Math"/>
              </a:rPr>
              <a:t>2𝜁𝜔</a:t>
            </a:r>
            <a:r>
              <a:rPr sz="2300" spc="60" baseline="-16666" dirty="0">
                <a:latin typeface="Cambria Math"/>
                <a:cs typeface="Cambria Math"/>
              </a:rPr>
              <a:t>𝑛</a:t>
            </a:r>
            <a:r>
              <a:rPr sz="2000" spc="40" dirty="0">
                <a:latin typeface="Cambria Math"/>
                <a:cs typeface="Cambria Math"/>
              </a:rPr>
              <a:t>𝑠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-95" dirty="0">
                <a:latin typeface="Cambria Math"/>
                <a:cs typeface="Cambria Math"/>
              </a:rPr>
              <a:t> </a:t>
            </a:r>
            <a:r>
              <a:rPr sz="2000" spc="80" dirty="0">
                <a:latin typeface="Cambria Math"/>
                <a:cs typeface="Cambria Math"/>
              </a:rPr>
              <a:t>𝜔</a:t>
            </a:r>
            <a:r>
              <a:rPr sz="2300" spc="120" baseline="27777" dirty="0">
                <a:latin typeface="Cambria Math"/>
                <a:cs typeface="Cambria Math"/>
              </a:rPr>
              <a:t>2</a:t>
            </a:r>
            <a:endParaRPr sz="2300" baseline="27777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6277" y="2572706"/>
            <a:ext cx="3681729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Case </a:t>
            </a:r>
            <a:r>
              <a:rPr sz="2000" b="1" spc="20" dirty="0">
                <a:solidFill>
                  <a:srgbClr val="006FC0"/>
                </a:solidFill>
                <a:latin typeface="Calibri"/>
                <a:cs typeface="Calibri"/>
              </a:rPr>
              <a:t>1: </a:t>
            </a:r>
            <a:r>
              <a:rPr sz="2000" spc="10" dirty="0">
                <a:latin typeface="Cambria Math"/>
                <a:cs typeface="Cambria Math"/>
              </a:rPr>
              <a:t>𝜁 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15" dirty="0">
                <a:latin typeface="Cambria Math"/>
                <a:cs typeface="Cambria Math"/>
              </a:rPr>
              <a:t>0 </a:t>
            </a:r>
            <a:r>
              <a:rPr sz="2000" spc="20" dirty="0">
                <a:latin typeface="Cambria Math"/>
                <a:cs typeface="Cambria Math"/>
              </a:rPr>
              <a:t>− </a:t>
            </a:r>
            <a:r>
              <a:rPr sz="2000" spc="5" dirty="0">
                <a:latin typeface="Calibri"/>
                <a:cs typeface="Calibri"/>
              </a:rPr>
              <a:t>Undamped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10" dirty="0">
                <a:latin typeface="Calibri"/>
                <a:cs typeface="Calibri"/>
              </a:rPr>
              <a:t>system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20396" y="3446779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4" h="238760">
                <a:moveTo>
                  <a:pt x="214249" y="0"/>
                </a:moveTo>
                <a:lnTo>
                  <a:pt x="210819" y="9779"/>
                </a:lnTo>
                <a:lnTo>
                  <a:pt x="224609" y="15708"/>
                </a:lnTo>
                <a:lnTo>
                  <a:pt x="236458" y="23971"/>
                </a:lnTo>
                <a:lnTo>
                  <a:pt x="260548" y="62404"/>
                </a:lnTo>
                <a:lnTo>
                  <a:pt x="268477" y="117983"/>
                </a:lnTo>
                <a:lnTo>
                  <a:pt x="267596" y="139009"/>
                </a:lnTo>
                <a:lnTo>
                  <a:pt x="254381" y="190373"/>
                </a:lnTo>
                <a:lnTo>
                  <a:pt x="224752" y="222573"/>
                </a:lnTo>
                <a:lnTo>
                  <a:pt x="211200" y="228600"/>
                </a:lnTo>
                <a:lnTo>
                  <a:pt x="214249" y="238252"/>
                </a:lnTo>
                <a:lnTo>
                  <a:pt x="259754" y="211195"/>
                </a:lnTo>
                <a:lnTo>
                  <a:pt x="285321" y="161305"/>
                </a:lnTo>
                <a:lnTo>
                  <a:pt x="290194" y="119253"/>
                </a:lnTo>
                <a:lnTo>
                  <a:pt x="288958" y="97414"/>
                </a:lnTo>
                <a:lnTo>
                  <a:pt x="279104" y="58691"/>
                </a:lnTo>
                <a:lnTo>
                  <a:pt x="246618" y="15319"/>
                </a:lnTo>
                <a:lnTo>
                  <a:pt x="231487" y="6260"/>
                </a:lnTo>
                <a:lnTo>
                  <a:pt x="214249" y="0"/>
                </a:lnTo>
                <a:close/>
              </a:path>
              <a:path w="290194" h="238760">
                <a:moveTo>
                  <a:pt x="76072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3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45" y="222996"/>
                </a:lnTo>
                <a:lnTo>
                  <a:pt x="76072" y="238252"/>
                </a:lnTo>
                <a:lnTo>
                  <a:pt x="78993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53" y="175204"/>
                </a:lnTo>
                <a:lnTo>
                  <a:pt x="21716" y="117983"/>
                </a:lnTo>
                <a:lnTo>
                  <a:pt x="22617" y="97647"/>
                </a:lnTo>
                <a:lnTo>
                  <a:pt x="35940" y="47498"/>
                </a:lnTo>
                <a:lnTo>
                  <a:pt x="65658" y="15708"/>
                </a:lnTo>
                <a:lnTo>
                  <a:pt x="79375" y="9779"/>
                </a:lnTo>
                <a:lnTo>
                  <a:pt x="760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25320" y="3374076"/>
            <a:ext cx="41148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2000" spc="15" dirty="0">
                <a:latin typeface="Cambria Math"/>
                <a:cs typeface="Cambria Math"/>
              </a:rPr>
              <a:t>𝑌</a:t>
            </a:r>
            <a:r>
              <a:rPr sz="2000" spc="35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𝑠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62529" y="3240726"/>
            <a:ext cx="119761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  <a:tabLst>
                <a:tab pos="761924" algn="l"/>
                <a:tab pos="1158759" algn="l"/>
              </a:tabLst>
            </a:pPr>
            <a:r>
              <a:rPr sz="3000" spc="30" baseline="-29166" dirty="0">
                <a:latin typeface="Cambria Math"/>
                <a:cs typeface="Cambria Math"/>
              </a:rPr>
              <a:t>=</a:t>
            </a:r>
            <a:r>
              <a:rPr sz="2000" u="heavy" spc="2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	</a:t>
            </a:r>
            <a:r>
              <a:rPr sz="1500" u="heavy" spc="114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𝑛	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06089" y="3087945"/>
            <a:ext cx="37719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3000" spc="60" baseline="-20833" dirty="0">
                <a:latin typeface="Cambria Math"/>
                <a:cs typeface="Cambria Math"/>
              </a:rPr>
              <a:t>𝜔</a:t>
            </a:r>
            <a:r>
              <a:rPr sz="1500" spc="40" dirty="0">
                <a:latin typeface="Cambria Math"/>
                <a:cs typeface="Cambria Math"/>
              </a:rPr>
              <a:t>2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79547" y="3679510"/>
            <a:ext cx="14986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200" dirty="0">
                <a:latin typeface="Cambria Math"/>
                <a:cs typeface="Cambria Math"/>
              </a:rPr>
              <a:t>𝑛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29614" y="3545907"/>
            <a:ext cx="93027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000" spc="80" dirty="0">
                <a:latin typeface="Cambria Math"/>
                <a:cs typeface="Cambria Math"/>
              </a:rPr>
              <a:t>𝑠</a:t>
            </a:r>
            <a:r>
              <a:rPr sz="2300" spc="120" baseline="22222" dirty="0">
                <a:latin typeface="Cambria Math"/>
                <a:cs typeface="Cambria Math"/>
              </a:rPr>
              <a:t>2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-85" dirty="0">
                <a:latin typeface="Cambria Math"/>
                <a:cs typeface="Cambria Math"/>
              </a:rPr>
              <a:t> </a:t>
            </a:r>
            <a:r>
              <a:rPr sz="2000" spc="80" dirty="0">
                <a:latin typeface="Cambria Math"/>
                <a:cs typeface="Cambria Math"/>
              </a:rPr>
              <a:t>𝜔</a:t>
            </a:r>
            <a:r>
              <a:rPr sz="2300" spc="120" baseline="27777" dirty="0">
                <a:latin typeface="Cambria Math"/>
                <a:cs typeface="Cambria Math"/>
              </a:rPr>
              <a:t>2</a:t>
            </a:r>
            <a:endParaRPr sz="2300" baseline="27777" dirty="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86993" y="4113580"/>
            <a:ext cx="280670" cy="238760"/>
          </a:xfrm>
          <a:custGeom>
            <a:avLst/>
            <a:gdLst/>
            <a:ahLst/>
            <a:cxnLst/>
            <a:rect l="l" t="t" r="r" b="b"/>
            <a:pathLst>
              <a:path w="280669" h="238760">
                <a:moveTo>
                  <a:pt x="204673" y="0"/>
                </a:moveTo>
                <a:lnTo>
                  <a:pt x="201244" y="9664"/>
                </a:lnTo>
                <a:lnTo>
                  <a:pt x="215033" y="15651"/>
                </a:lnTo>
                <a:lnTo>
                  <a:pt x="226882" y="23936"/>
                </a:lnTo>
                <a:lnTo>
                  <a:pt x="250972" y="62339"/>
                </a:lnTo>
                <a:lnTo>
                  <a:pt x="258902" y="117919"/>
                </a:lnTo>
                <a:lnTo>
                  <a:pt x="258021" y="138927"/>
                </a:lnTo>
                <a:lnTo>
                  <a:pt x="244805" y="190373"/>
                </a:lnTo>
                <a:lnTo>
                  <a:pt x="215176" y="222534"/>
                </a:lnTo>
                <a:lnTo>
                  <a:pt x="201625" y="228549"/>
                </a:lnTo>
                <a:lnTo>
                  <a:pt x="204673" y="238213"/>
                </a:lnTo>
                <a:lnTo>
                  <a:pt x="250178" y="211171"/>
                </a:lnTo>
                <a:lnTo>
                  <a:pt x="275745" y="161255"/>
                </a:lnTo>
                <a:lnTo>
                  <a:pt x="280619" y="119164"/>
                </a:lnTo>
                <a:lnTo>
                  <a:pt x="279382" y="97330"/>
                </a:lnTo>
                <a:lnTo>
                  <a:pt x="269528" y="58626"/>
                </a:lnTo>
                <a:lnTo>
                  <a:pt x="237042" y="15278"/>
                </a:lnTo>
                <a:lnTo>
                  <a:pt x="221911" y="6238"/>
                </a:lnTo>
                <a:lnTo>
                  <a:pt x="204673" y="0"/>
                </a:lnTo>
                <a:close/>
              </a:path>
              <a:path w="280669" h="238760">
                <a:moveTo>
                  <a:pt x="75971" y="0"/>
                </a:moveTo>
                <a:lnTo>
                  <a:pt x="30544" y="27117"/>
                </a:lnTo>
                <a:lnTo>
                  <a:pt x="4914" y="77150"/>
                </a:lnTo>
                <a:lnTo>
                  <a:pt x="0" y="119164"/>
                </a:lnTo>
                <a:lnTo>
                  <a:pt x="1224" y="141054"/>
                </a:lnTo>
                <a:lnTo>
                  <a:pt x="11021" y="179764"/>
                </a:lnTo>
                <a:lnTo>
                  <a:pt x="43483" y="222970"/>
                </a:lnTo>
                <a:lnTo>
                  <a:pt x="75971" y="238213"/>
                </a:lnTo>
                <a:lnTo>
                  <a:pt x="78993" y="228549"/>
                </a:lnTo>
                <a:lnTo>
                  <a:pt x="65418" y="222534"/>
                </a:lnTo>
                <a:lnTo>
                  <a:pt x="53703" y="214166"/>
                </a:lnTo>
                <a:lnTo>
                  <a:pt x="29675" y="175151"/>
                </a:lnTo>
                <a:lnTo>
                  <a:pt x="21729" y="117919"/>
                </a:lnTo>
                <a:lnTo>
                  <a:pt x="22612" y="97595"/>
                </a:lnTo>
                <a:lnTo>
                  <a:pt x="35852" y="47409"/>
                </a:lnTo>
                <a:lnTo>
                  <a:pt x="65627" y="15651"/>
                </a:lnTo>
                <a:lnTo>
                  <a:pt x="79362" y="9664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43074" y="4113076"/>
            <a:ext cx="666750" cy="240029"/>
          </a:xfrm>
          <a:custGeom>
            <a:avLst/>
            <a:gdLst/>
            <a:ahLst/>
            <a:cxnLst/>
            <a:rect l="l" t="t" r="r" b="b"/>
            <a:pathLst>
              <a:path w="666750" h="240029">
                <a:moveTo>
                  <a:pt x="80137" y="0"/>
                </a:moveTo>
                <a:lnTo>
                  <a:pt x="76962" y="0"/>
                </a:lnTo>
                <a:lnTo>
                  <a:pt x="63119" y="1041"/>
                </a:lnTo>
                <a:lnTo>
                  <a:pt x="26352" y="20828"/>
                </a:lnTo>
                <a:lnTo>
                  <a:pt x="18161" y="52501"/>
                </a:lnTo>
                <a:lnTo>
                  <a:pt x="18161" y="59448"/>
                </a:lnTo>
                <a:lnTo>
                  <a:pt x="19177" y="67360"/>
                </a:lnTo>
                <a:lnTo>
                  <a:pt x="22987" y="85102"/>
                </a:lnTo>
                <a:lnTo>
                  <a:pt x="24003" y="91046"/>
                </a:lnTo>
                <a:lnTo>
                  <a:pt x="24003" y="99834"/>
                </a:lnTo>
                <a:lnTo>
                  <a:pt x="22098" y="104546"/>
                </a:lnTo>
                <a:lnTo>
                  <a:pt x="18034" y="108191"/>
                </a:lnTo>
                <a:lnTo>
                  <a:pt x="14097" y="111823"/>
                </a:lnTo>
                <a:lnTo>
                  <a:pt x="8128" y="113779"/>
                </a:lnTo>
                <a:lnTo>
                  <a:pt x="0" y="114033"/>
                </a:lnTo>
                <a:lnTo>
                  <a:pt x="0" y="124320"/>
                </a:lnTo>
                <a:lnTo>
                  <a:pt x="8128" y="124574"/>
                </a:lnTo>
                <a:lnTo>
                  <a:pt x="14097" y="126517"/>
                </a:lnTo>
                <a:lnTo>
                  <a:pt x="18034" y="130162"/>
                </a:lnTo>
                <a:lnTo>
                  <a:pt x="22098" y="133807"/>
                </a:lnTo>
                <a:lnTo>
                  <a:pt x="24003" y="138518"/>
                </a:lnTo>
                <a:lnTo>
                  <a:pt x="24003" y="147307"/>
                </a:lnTo>
                <a:lnTo>
                  <a:pt x="22987" y="153250"/>
                </a:lnTo>
                <a:lnTo>
                  <a:pt x="19177" y="170992"/>
                </a:lnTo>
                <a:lnTo>
                  <a:pt x="18161" y="178904"/>
                </a:lnTo>
                <a:lnTo>
                  <a:pt x="18161" y="185851"/>
                </a:lnTo>
                <a:lnTo>
                  <a:pt x="19062" y="198539"/>
                </a:lnTo>
                <a:lnTo>
                  <a:pt x="41021" y="231698"/>
                </a:lnTo>
                <a:lnTo>
                  <a:pt x="76962" y="239471"/>
                </a:lnTo>
                <a:lnTo>
                  <a:pt x="80137" y="239471"/>
                </a:lnTo>
                <a:lnTo>
                  <a:pt x="80137" y="229933"/>
                </a:lnTo>
                <a:lnTo>
                  <a:pt x="78232" y="229933"/>
                </a:lnTo>
                <a:lnTo>
                  <a:pt x="69659" y="229349"/>
                </a:lnTo>
                <a:lnTo>
                  <a:pt x="40132" y="198716"/>
                </a:lnTo>
                <a:lnTo>
                  <a:pt x="39497" y="188112"/>
                </a:lnTo>
                <a:lnTo>
                  <a:pt x="39497" y="182257"/>
                </a:lnTo>
                <a:lnTo>
                  <a:pt x="40259" y="175018"/>
                </a:lnTo>
                <a:lnTo>
                  <a:pt x="42037" y="166395"/>
                </a:lnTo>
                <a:lnTo>
                  <a:pt x="43688" y="157772"/>
                </a:lnTo>
                <a:lnTo>
                  <a:pt x="44450" y="151612"/>
                </a:lnTo>
                <a:lnTo>
                  <a:pt x="44450" y="140817"/>
                </a:lnTo>
                <a:lnTo>
                  <a:pt x="42418" y="134975"/>
                </a:lnTo>
                <a:lnTo>
                  <a:pt x="34036" y="125857"/>
                </a:lnTo>
                <a:lnTo>
                  <a:pt x="29083" y="122478"/>
                </a:lnTo>
                <a:lnTo>
                  <a:pt x="23241" y="120307"/>
                </a:lnTo>
                <a:lnTo>
                  <a:pt x="23241" y="118046"/>
                </a:lnTo>
                <a:lnTo>
                  <a:pt x="29083" y="115874"/>
                </a:lnTo>
                <a:lnTo>
                  <a:pt x="34036" y="112496"/>
                </a:lnTo>
                <a:lnTo>
                  <a:pt x="42418" y="103378"/>
                </a:lnTo>
                <a:lnTo>
                  <a:pt x="44450" y="97536"/>
                </a:lnTo>
                <a:lnTo>
                  <a:pt x="44450" y="86741"/>
                </a:lnTo>
                <a:lnTo>
                  <a:pt x="43688" y="80581"/>
                </a:lnTo>
                <a:lnTo>
                  <a:pt x="42037" y="71958"/>
                </a:lnTo>
                <a:lnTo>
                  <a:pt x="40259" y="63334"/>
                </a:lnTo>
                <a:lnTo>
                  <a:pt x="39497" y="56095"/>
                </a:lnTo>
                <a:lnTo>
                  <a:pt x="39497" y="50241"/>
                </a:lnTo>
                <a:lnTo>
                  <a:pt x="40132" y="40144"/>
                </a:lnTo>
                <a:lnTo>
                  <a:pt x="69659" y="10147"/>
                </a:lnTo>
                <a:lnTo>
                  <a:pt x="78232" y="9550"/>
                </a:lnTo>
                <a:lnTo>
                  <a:pt x="80137" y="9550"/>
                </a:lnTo>
                <a:lnTo>
                  <a:pt x="80137" y="0"/>
                </a:lnTo>
                <a:close/>
              </a:path>
              <a:path w="666750" h="240029">
                <a:moveTo>
                  <a:pt x="347218" y="10172"/>
                </a:moveTo>
                <a:lnTo>
                  <a:pt x="343916" y="508"/>
                </a:lnTo>
                <a:lnTo>
                  <a:pt x="326593" y="6756"/>
                </a:lnTo>
                <a:lnTo>
                  <a:pt x="311429" y="15786"/>
                </a:lnTo>
                <a:lnTo>
                  <a:pt x="278930" y="59143"/>
                </a:lnTo>
                <a:lnTo>
                  <a:pt x="269074" y="97840"/>
                </a:lnTo>
                <a:lnTo>
                  <a:pt x="267843" y="119672"/>
                </a:lnTo>
                <a:lnTo>
                  <a:pt x="269074" y="141566"/>
                </a:lnTo>
                <a:lnTo>
                  <a:pt x="278930" y="180276"/>
                </a:lnTo>
                <a:lnTo>
                  <a:pt x="311378" y="223481"/>
                </a:lnTo>
                <a:lnTo>
                  <a:pt x="343916" y="238721"/>
                </a:lnTo>
                <a:lnTo>
                  <a:pt x="346837" y="229057"/>
                </a:lnTo>
                <a:lnTo>
                  <a:pt x="333286" y="223050"/>
                </a:lnTo>
                <a:lnTo>
                  <a:pt x="321589" y="214680"/>
                </a:lnTo>
                <a:lnTo>
                  <a:pt x="297586" y="175666"/>
                </a:lnTo>
                <a:lnTo>
                  <a:pt x="289560" y="118427"/>
                </a:lnTo>
                <a:lnTo>
                  <a:pt x="290449" y="98107"/>
                </a:lnTo>
                <a:lnTo>
                  <a:pt x="303784" y="47917"/>
                </a:lnTo>
                <a:lnTo>
                  <a:pt x="333502" y="16167"/>
                </a:lnTo>
                <a:lnTo>
                  <a:pt x="347218" y="10172"/>
                </a:lnTo>
                <a:close/>
              </a:path>
              <a:path w="666750" h="240029">
                <a:moveTo>
                  <a:pt x="558038" y="119672"/>
                </a:moveTo>
                <a:lnTo>
                  <a:pt x="553097" y="77660"/>
                </a:lnTo>
                <a:lnTo>
                  <a:pt x="538353" y="42265"/>
                </a:lnTo>
                <a:lnTo>
                  <a:pt x="499325" y="6756"/>
                </a:lnTo>
                <a:lnTo>
                  <a:pt x="482092" y="508"/>
                </a:lnTo>
                <a:lnTo>
                  <a:pt x="478663" y="10172"/>
                </a:lnTo>
                <a:lnTo>
                  <a:pt x="492442" y="16167"/>
                </a:lnTo>
                <a:lnTo>
                  <a:pt x="504291" y="24447"/>
                </a:lnTo>
                <a:lnTo>
                  <a:pt x="528383" y="62852"/>
                </a:lnTo>
                <a:lnTo>
                  <a:pt x="536321" y="118427"/>
                </a:lnTo>
                <a:lnTo>
                  <a:pt x="535432" y="139446"/>
                </a:lnTo>
                <a:lnTo>
                  <a:pt x="522224" y="190881"/>
                </a:lnTo>
                <a:lnTo>
                  <a:pt x="492594" y="223050"/>
                </a:lnTo>
                <a:lnTo>
                  <a:pt x="479044" y="229057"/>
                </a:lnTo>
                <a:lnTo>
                  <a:pt x="482092" y="238721"/>
                </a:lnTo>
                <a:lnTo>
                  <a:pt x="527596" y="211683"/>
                </a:lnTo>
                <a:lnTo>
                  <a:pt x="553161" y="161772"/>
                </a:lnTo>
                <a:lnTo>
                  <a:pt x="556818" y="141566"/>
                </a:lnTo>
                <a:lnTo>
                  <a:pt x="558038" y="119672"/>
                </a:lnTo>
                <a:close/>
              </a:path>
              <a:path w="666750" h="240029">
                <a:moveTo>
                  <a:pt x="666369" y="114147"/>
                </a:moveTo>
                <a:lnTo>
                  <a:pt x="658241" y="113906"/>
                </a:lnTo>
                <a:lnTo>
                  <a:pt x="652272" y="111950"/>
                </a:lnTo>
                <a:lnTo>
                  <a:pt x="648335" y="108318"/>
                </a:lnTo>
                <a:lnTo>
                  <a:pt x="644271" y="104673"/>
                </a:lnTo>
                <a:lnTo>
                  <a:pt x="642366" y="99961"/>
                </a:lnTo>
                <a:lnTo>
                  <a:pt x="642366" y="91173"/>
                </a:lnTo>
                <a:lnTo>
                  <a:pt x="643255" y="85229"/>
                </a:lnTo>
                <a:lnTo>
                  <a:pt x="645287" y="76352"/>
                </a:lnTo>
                <a:lnTo>
                  <a:pt x="647192" y="67487"/>
                </a:lnTo>
                <a:lnTo>
                  <a:pt x="648208" y="59575"/>
                </a:lnTo>
                <a:lnTo>
                  <a:pt x="648208" y="52616"/>
                </a:lnTo>
                <a:lnTo>
                  <a:pt x="633603" y="13500"/>
                </a:lnTo>
                <a:lnTo>
                  <a:pt x="589407" y="0"/>
                </a:lnTo>
                <a:lnTo>
                  <a:pt x="586232" y="0"/>
                </a:lnTo>
                <a:lnTo>
                  <a:pt x="586232" y="9550"/>
                </a:lnTo>
                <a:lnTo>
                  <a:pt x="588137" y="9550"/>
                </a:lnTo>
                <a:lnTo>
                  <a:pt x="596696" y="10147"/>
                </a:lnTo>
                <a:lnTo>
                  <a:pt x="626224" y="40208"/>
                </a:lnTo>
                <a:lnTo>
                  <a:pt x="626872" y="50355"/>
                </a:lnTo>
                <a:lnTo>
                  <a:pt x="626872" y="56222"/>
                </a:lnTo>
                <a:lnTo>
                  <a:pt x="626110" y="63461"/>
                </a:lnTo>
                <a:lnTo>
                  <a:pt x="624332" y="72085"/>
                </a:lnTo>
                <a:lnTo>
                  <a:pt x="622681" y="80708"/>
                </a:lnTo>
                <a:lnTo>
                  <a:pt x="621919" y="86855"/>
                </a:lnTo>
                <a:lnTo>
                  <a:pt x="621919" y="97663"/>
                </a:lnTo>
                <a:lnTo>
                  <a:pt x="623951" y="103505"/>
                </a:lnTo>
                <a:lnTo>
                  <a:pt x="632333" y="112623"/>
                </a:lnTo>
                <a:lnTo>
                  <a:pt x="637286" y="115989"/>
                </a:lnTo>
                <a:lnTo>
                  <a:pt x="643128" y="118173"/>
                </a:lnTo>
                <a:lnTo>
                  <a:pt x="643128" y="120434"/>
                </a:lnTo>
                <a:lnTo>
                  <a:pt x="637286" y="122605"/>
                </a:lnTo>
                <a:lnTo>
                  <a:pt x="632333" y="125984"/>
                </a:lnTo>
                <a:lnTo>
                  <a:pt x="623951" y="135102"/>
                </a:lnTo>
                <a:lnTo>
                  <a:pt x="621919" y="140944"/>
                </a:lnTo>
                <a:lnTo>
                  <a:pt x="621919" y="151739"/>
                </a:lnTo>
                <a:lnTo>
                  <a:pt x="622681" y="157899"/>
                </a:lnTo>
                <a:lnTo>
                  <a:pt x="624332" y="166522"/>
                </a:lnTo>
                <a:lnTo>
                  <a:pt x="626110" y="175145"/>
                </a:lnTo>
                <a:lnTo>
                  <a:pt x="626872" y="182384"/>
                </a:lnTo>
                <a:lnTo>
                  <a:pt x="626872" y="188239"/>
                </a:lnTo>
                <a:lnTo>
                  <a:pt x="626224" y="198780"/>
                </a:lnTo>
                <a:lnTo>
                  <a:pt x="596696" y="229349"/>
                </a:lnTo>
                <a:lnTo>
                  <a:pt x="588137" y="229933"/>
                </a:lnTo>
                <a:lnTo>
                  <a:pt x="586232" y="229933"/>
                </a:lnTo>
                <a:lnTo>
                  <a:pt x="586232" y="239471"/>
                </a:lnTo>
                <a:lnTo>
                  <a:pt x="589407" y="239471"/>
                </a:lnTo>
                <a:lnTo>
                  <a:pt x="603237" y="238442"/>
                </a:lnTo>
                <a:lnTo>
                  <a:pt x="640003" y="218605"/>
                </a:lnTo>
                <a:lnTo>
                  <a:pt x="648208" y="185978"/>
                </a:lnTo>
                <a:lnTo>
                  <a:pt x="648208" y="179031"/>
                </a:lnTo>
                <a:lnTo>
                  <a:pt x="647192" y="171119"/>
                </a:lnTo>
                <a:lnTo>
                  <a:pt x="645287" y="162242"/>
                </a:lnTo>
                <a:lnTo>
                  <a:pt x="643255" y="153377"/>
                </a:lnTo>
                <a:lnTo>
                  <a:pt x="642366" y="147434"/>
                </a:lnTo>
                <a:lnTo>
                  <a:pt x="642366" y="138645"/>
                </a:lnTo>
                <a:lnTo>
                  <a:pt x="644271" y="133934"/>
                </a:lnTo>
                <a:lnTo>
                  <a:pt x="648335" y="130289"/>
                </a:lnTo>
                <a:lnTo>
                  <a:pt x="652272" y="126644"/>
                </a:lnTo>
                <a:lnTo>
                  <a:pt x="658241" y="124701"/>
                </a:lnTo>
                <a:lnTo>
                  <a:pt x="666369" y="124447"/>
                </a:lnTo>
                <a:lnTo>
                  <a:pt x="666369" y="1141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40765" y="4019550"/>
            <a:ext cx="177863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  <a:tabLst>
                <a:tab pos="571444" algn="l"/>
              </a:tabLst>
            </a:pPr>
            <a:r>
              <a:rPr sz="2000" spc="15" dirty="0" smtClean="0">
                <a:latin typeface="Cambria Math"/>
                <a:cs typeface="Cambria Math"/>
              </a:rPr>
              <a:t>𝑦</a:t>
            </a:r>
            <a:r>
              <a:rPr lang="en-US" sz="2000" spc="450" dirty="0" smtClean="0">
                <a:latin typeface="Cambria Math"/>
                <a:cs typeface="Cambria Math"/>
              </a:rPr>
              <a:t> </a:t>
            </a:r>
            <a:r>
              <a:rPr sz="2000" spc="10" dirty="0" smtClean="0">
                <a:latin typeface="Cambria Math"/>
                <a:cs typeface="Cambria Math"/>
              </a:rPr>
              <a:t>𝑡</a:t>
            </a:r>
            <a:r>
              <a:rPr sz="2000" spc="10" dirty="0">
                <a:latin typeface="Cambria Math"/>
                <a:cs typeface="Cambria Math"/>
              </a:rPr>
              <a:t>	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40" dirty="0">
                <a:latin typeface="Cambria Math"/>
                <a:cs typeface="Cambria Math"/>
              </a:rPr>
              <a:t>ℒ</a:t>
            </a:r>
            <a:r>
              <a:rPr sz="2300" spc="60" baseline="27777" dirty="0">
                <a:latin typeface="Cambria Math"/>
                <a:cs typeface="Cambria Math"/>
              </a:rPr>
              <a:t>−1 </a:t>
            </a:r>
            <a:r>
              <a:rPr sz="2000" spc="15" dirty="0">
                <a:latin typeface="Cambria Math"/>
                <a:cs typeface="Cambria Math"/>
              </a:rPr>
              <a:t>𝑌</a:t>
            </a:r>
            <a:r>
              <a:rPr sz="2000" spc="7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𝑠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48685" y="4041775"/>
            <a:ext cx="164211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45" dirty="0">
                <a:latin typeface="Cambria Math"/>
                <a:cs typeface="Cambria Math"/>
              </a:rPr>
              <a:t>𝜔</a:t>
            </a:r>
            <a:r>
              <a:rPr sz="2300" spc="67" baseline="-16666" dirty="0">
                <a:latin typeface="Cambria Math"/>
                <a:cs typeface="Cambria Math"/>
              </a:rPr>
              <a:t>𝑛</a:t>
            </a:r>
            <a:r>
              <a:rPr sz="2300" spc="157" baseline="-16666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sin(𝜔</a:t>
            </a:r>
            <a:r>
              <a:rPr sz="2300" spc="22" baseline="-16666" dirty="0">
                <a:latin typeface="Cambria Math"/>
                <a:cs typeface="Cambria Math"/>
              </a:rPr>
              <a:t>𝑛</a:t>
            </a:r>
            <a:r>
              <a:rPr sz="2000" spc="15" dirty="0">
                <a:latin typeface="Cambria Math"/>
                <a:cs typeface="Cambria Math"/>
              </a:rPr>
              <a:t>𝑡)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410201" y="971551"/>
            <a:ext cx="3599942" cy="2215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947283" y="3372996"/>
            <a:ext cx="648335" cy="111125"/>
          </a:xfrm>
          <a:custGeom>
            <a:avLst/>
            <a:gdLst/>
            <a:ahLst/>
            <a:cxnLst/>
            <a:rect l="l" t="t" r="r" b="b"/>
            <a:pathLst>
              <a:path w="648334" h="111125">
                <a:moveTo>
                  <a:pt x="610416" y="55308"/>
                </a:moveTo>
                <a:lnTo>
                  <a:pt x="548259" y="91566"/>
                </a:lnTo>
                <a:lnTo>
                  <a:pt x="543687" y="94106"/>
                </a:lnTo>
                <a:lnTo>
                  <a:pt x="542163" y="99948"/>
                </a:lnTo>
                <a:lnTo>
                  <a:pt x="544829" y="104520"/>
                </a:lnTo>
                <a:lnTo>
                  <a:pt x="547370" y="109092"/>
                </a:lnTo>
                <a:lnTo>
                  <a:pt x="553212" y="110616"/>
                </a:lnTo>
                <a:lnTo>
                  <a:pt x="631761" y="64769"/>
                </a:lnTo>
                <a:lnTo>
                  <a:pt x="629157" y="64769"/>
                </a:lnTo>
                <a:lnTo>
                  <a:pt x="629157" y="63499"/>
                </a:lnTo>
                <a:lnTo>
                  <a:pt x="624459" y="63499"/>
                </a:lnTo>
                <a:lnTo>
                  <a:pt x="610416" y="55308"/>
                </a:lnTo>
                <a:close/>
              </a:path>
              <a:path w="648334" h="111125">
                <a:moveTo>
                  <a:pt x="593979" y="45719"/>
                </a:moveTo>
                <a:lnTo>
                  <a:pt x="0" y="45719"/>
                </a:lnTo>
                <a:lnTo>
                  <a:pt x="0" y="64769"/>
                </a:lnTo>
                <a:lnTo>
                  <a:pt x="594196" y="64769"/>
                </a:lnTo>
                <a:lnTo>
                  <a:pt x="610416" y="55308"/>
                </a:lnTo>
                <a:lnTo>
                  <a:pt x="593979" y="45719"/>
                </a:lnTo>
                <a:close/>
              </a:path>
              <a:path w="648334" h="111125">
                <a:moveTo>
                  <a:pt x="631722" y="45719"/>
                </a:moveTo>
                <a:lnTo>
                  <a:pt x="629157" y="45719"/>
                </a:lnTo>
                <a:lnTo>
                  <a:pt x="629157" y="64769"/>
                </a:lnTo>
                <a:lnTo>
                  <a:pt x="631761" y="64769"/>
                </a:lnTo>
                <a:lnTo>
                  <a:pt x="648080" y="55244"/>
                </a:lnTo>
                <a:lnTo>
                  <a:pt x="631722" y="45719"/>
                </a:lnTo>
                <a:close/>
              </a:path>
              <a:path w="648334" h="111125">
                <a:moveTo>
                  <a:pt x="624459" y="47116"/>
                </a:moveTo>
                <a:lnTo>
                  <a:pt x="610416" y="55308"/>
                </a:lnTo>
                <a:lnTo>
                  <a:pt x="624459" y="63499"/>
                </a:lnTo>
                <a:lnTo>
                  <a:pt x="624459" y="47116"/>
                </a:lnTo>
                <a:close/>
              </a:path>
              <a:path w="648334" h="111125">
                <a:moveTo>
                  <a:pt x="629157" y="47116"/>
                </a:moveTo>
                <a:lnTo>
                  <a:pt x="624459" y="47116"/>
                </a:lnTo>
                <a:lnTo>
                  <a:pt x="624459" y="63499"/>
                </a:lnTo>
                <a:lnTo>
                  <a:pt x="629157" y="63499"/>
                </a:lnTo>
                <a:lnTo>
                  <a:pt x="629157" y="47116"/>
                </a:lnTo>
                <a:close/>
              </a:path>
              <a:path w="648334" h="111125">
                <a:moveTo>
                  <a:pt x="553212" y="0"/>
                </a:moveTo>
                <a:lnTo>
                  <a:pt x="547370" y="1523"/>
                </a:lnTo>
                <a:lnTo>
                  <a:pt x="544829" y="5968"/>
                </a:lnTo>
                <a:lnTo>
                  <a:pt x="542163" y="10540"/>
                </a:lnTo>
                <a:lnTo>
                  <a:pt x="543687" y="16382"/>
                </a:lnTo>
                <a:lnTo>
                  <a:pt x="610416" y="55308"/>
                </a:lnTo>
                <a:lnTo>
                  <a:pt x="624459" y="47116"/>
                </a:lnTo>
                <a:lnTo>
                  <a:pt x="629157" y="47116"/>
                </a:lnTo>
                <a:lnTo>
                  <a:pt x="629157" y="45719"/>
                </a:lnTo>
                <a:lnTo>
                  <a:pt x="631722" y="45719"/>
                </a:lnTo>
                <a:lnTo>
                  <a:pt x="5532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711819" y="3273111"/>
            <a:ext cx="1162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ambria Math"/>
                <a:cs typeface="Cambria Math"/>
              </a:rPr>
              <a:t>𝑡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022976" y="3672526"/>
            <a:ext cx="24441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</a:pPr>
            <a:r>
              <a:rPr spc="15" dirty="0">
                <a:latin typeface="Cambria Math"/>
                <a:cs typeface="Cambria Math"/>
              </a:rPr>
              <a:t>𝑦(𝑡) </a:t>
            </a:r>
            <a:r>
              <a:rPr dirty="0">
                <a:latin typeface="Calibri"/>
                <a:cs typeface="Calibri"/>
              </a:rPr>
              <a:t>when </a:t>
            </a:r>
            <a:r>
              <a:rPr dirty="0">
                <a:latin typeface="Cambria Math"/>
                <a:cs typeface="Cambria Math"/>
              </a:rPr>
              <a:t>𝜁 = </a:t>
            </a:r>
            <a:r>
              <a:rPr spc="-15" dirty="0">
                <a:latin typeface="Cambria Math"/>
                <a:cs typeface="Cambria Math"/>
              </a:rPr>
              <a:t>0, </a:t>
            </a:r>
            <a:r>
              <a:rPr spc="-5" dirty="0">
                <a:latin typeface="Cambria Math"/>
                <a:cs typeface="Cambria Math"/>
              </a:rPr>
              <a:t>𝜔</a:t>
            </a:r>
            <a:r>
              <a:rPr sz="2000" spc="-7" baseline="-16460" dirty="0">
                <a:latin typeface="Cambria Math"/>
                <a:cs typeface="Cambria Math"/>
              </a:rPr>
              <a:t>𝑛 </a:t>
            </a:r>
            <a:r>
              <a:rPr dirty="0">
                <a:latin typeface="Cambria Math"/>
                <a:cs typeface="Cambria Math"/>
              </a:rPr>
              <a:t>=</a:t>
            </a:r>
            <a:r>
              <a:rPr spc="245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5</a:t>
            </a:r>
          </a:p>
        </p:txBody>
      </p:sp>
      <p:sp>
        <p:nvSpPr>
          <p:cNvPr id="27" name="object 27"/>
          <p:cNvSpPr/>
          <p:nvPr/>
        </p:nvSpPr>
        <p:spPr>
          <a:xfrm>
            <a:off x="5141471" y="2160524"/>
            <a:ext cx="111125" cy="873760"/>
          </a:xfrm>
          <a:custGeom>
            <a:avLst/>
            <a:gdLst/>
            <a:ahLst/>
            <a:cxnLst/>
            <a:rect l="l" t="t" r="r" b="b"/>
            <a:pathLst>
              <a:path w="111125" h="873760">
                <a:moveTo>
                  <a:pt x="55308" y="37791"/>
                </a:moveTo>
                <a:lnTo>
                  <a:pt x="45847" y="54011"/>
                </a:lnTo>
                <a:lnTo>
                  <a:pt x="45720" y="873632"/>
                </a:lnTo>
                <a:lnTo>
                  <a:pt x="64770" y="873632"/>
                </a:lnTo>
                <a:lnTo>
                  <a:pt x="64770" y="54011"/>
                </a:lnTo>
                <a:lnTo>
                  <a:pt x="55308" y="37791"/>
                </a:lnTo>
                <a:close/>
              </a:path>
              <a:path w="111125" h="873760">
                <a:moveTo>
                  <a:pt x="55245" y="0"/>
                </a:moveTo>
                <a:lnTo>
                  <a:pt x="0" y="94868"/>
                </a:lnTo>
                <a:lnTo>
                  <a:pt x="1524" y="100711"/>
                </a:lnTo>
                <a:lnTo>
                  <a:pt x="6096" y="103377"/>
                </a:lnTo>
                <a:lnTo>
                  <a:pt x="10541" y="106044"/>
                </a:lnTo>
                <a:lnTo>
                  <a:pt x="16383" y="104520"/>
                </a:lnTo>
                <a:lnTo>
                  <a:pt x="45720" y="54228"/>
                </a:lnTo>
                <a:lnTo>
                  <a:pt x="45720" y="18923"/>
                </a:lnTo>
                <a:lnTo>
                  <a:pt x="66289" y="18923"/>
                </a:lnTo>
                <a:lnTo>
                  <a:pt x="55245" y="0"/>
                </a:lnTo>
                <a:close/>
              </a:path>
              <a:path w="111125" h="873760">
                <a:moveTo>
                  <a:pt x="66289" y="18923"/>
                </a:moveTo>
                <a:lnTo>
                  <a:pt x="64770" y="18923"/>
                </a:lnTo>
                <a:lnTo>
                  <a:pt x="64897" y="54228"/>
                </a:lnTo>
                <a:lnTo>
                  <a:pt x="94234" y="104520"/>
                </a:lnTo>
                <a:lnTo>
                  <a:pt x="100076" y="106044"/>
                </a:lnTo>
                <a:lnTo>
                  <a:pt x="104521" y="103377"/>
                </a:lnTo>
                <a:lnTo>
                  <a:pt x="109093" y="100711"/>
                </a:lnTo>
                <a:lnTo>
                  <a:pt x="110617" y="94868"/>
                </a:lnTo>
                <a:lnTo>
                  <a:pt x="66289" y="18923"/>
                </a:lnTo>
                <a:close/>
              </a:path>
              <a:path w="111125" h="873760">
                <a:moveTo>
                  <a:pt x="64770" y="18923"/>
                </a:moveTo>
                <a:lnTo>
                  <a:pt x="45720" y="18923"/>
                </a:lnTo>
                <a:lnTo>
                  <a:pt x="45720" y="54228"/>
                </a:lnTo>
                <a:lnTo>
                  <a:pt x="55308" y="37791"/>
                </a:lnTo>
                <a:lnTo>
                  <a:pt x="47117" y="23749"/>
                </a:lnTo>
                <a:lnTo>
                  <a:pt x="64770" y="23749"/>
                </a:lnTo>
                <a:lnTo>
                  <a:pt x="64770" y="18923"/>
                </a:lnTo>
                <a:close/>
              </a:path>
              <a:path w="111125" h="873760">
                <a:moveTo>
                  <a:pt x="64770" y="23749"/>
                </a:moveTo>
                <a:lnTo>
                  <a:pt x="63500" y="23749"/>
                </a:lnTo>
                <a:lnTo>
                  <a:pt x="55308" y="37791"/>
                </a:lnTo>
                <a:lnTo>
                  <a:pt x="64770" y="54011"/>
                </a:lnTo>
                <a:lnTo>
                  <a:pt x="64770" y="23749"/>
                </a:lnTo>
                <a:close/>
              </a:path>
              <a:path w="111125" h="873760">
                <a:moveTo>
                  <a:pt x="63500" y="23749"/>
                </a:moveTo>
                <a:lnTo>
                  <a:pt x="47117" y="23749"/>
                </a:lnTo>
                <a:lnTo>
                  <a:pt x="55308" y="37791"/>
                </a:lnTo>
                <a:lnTo>
                  <a:pt x="63500" y="23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091583" y="1400161"/>
            <a:ext cx="243656" cy="44513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pc="40" dirty="0">
                <a:latin typeface="Cambria Math"/>
                <a:cs typeface="Cambria Math"/>
              </a:rPr>
              <a:t>𝑦</a:t>
            </a:r>
            <a:r>
              <a:rPr dirty="0">
                <a:latin typeface="Cambria Math"/>
                <a:cs typeface="Cambria Math"/>
              </a:rPr>
              <a:t>(</a:t>
            </a:r>
            <a:r>
              <a:rPr spc="40" dirty="0">
                <a:latin typeface="Cambria Math"/>
                <a:cs typeface="Cambria Math"/>
              </a:rPr>
              <a:t>𝑡</a:t>
            </a:r>
            <a:r>
              <a:rPr dirty="0">
                <a:latin typeface="Cambria Math"/>
                <a:cs typeface="Cambria Math"/>
              </a:rPr>
              <a:t>)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415655" y="4837510"/>
            <a:ext cx="228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>
              <a:lnSpc>
                <a:spcPts val="1240"/>
              </a:lnSpc>
            </a:pPr>
            <a:fld id="{81D60167-4931-47E6-BA6A-407CBD079E47}" type="slidenum">
              <a:rPr sz="1200" dirty="0">
                <a:latin typeface="Calibri"/>
                <a:cs typeface="Calibri"/>
              </a:rPr>
              <a:pPr marL="38096">
                <a:lnSpc>
                  <a:spcPts val="1240"/>
                </a:lnSpc>
              </a:pPr>
              <a:t>37</a:t>
            </a:fld>
            <a:endParaRPr sz="1200" dirty="0">
              <a:latin typeface="Calibri"/>
              <a:cs typeface="Calibri"/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37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2329" y="153987"/>
            <a:ext cx="454215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spcBef>
                <a:spcPts val="105"/>
              </a:spcBef>
            </a:pPr>
            <a:r>
              <a:rPr sz="2800" spc="-10" dirty="0">
                <a:solidFill>
                  <a:srgbClr val="FF0000"/>
                </a:solidFill>
              </a:rPr>
              <a:t>Impulse </a:t>
            </a:r>
            <a:r>
              <a:rPr sz="2800" spc="-15" dirty="0">
                <a:solidFill>
                  <a:srgbClr val="FF0000"/>
                </a:solidFill>
              </a:rPr>
              <a:t>Response of</a:t>
            </a:r>
            <a:r>
              <a:rPr sz="2800" spc="50" dirty="0">
                <a:solidFill>
                  <a:srgbClr val="FF0000"/>
                </a:solidFill>
              </a:rPr>
              <a:t> </a:t>
            </a:r>
            <a:r>
              <a:rPr sz="2800" dirty="0">
                <a:solidFill>
                  <a:srgbClr val="FF0000"/>
                </a:solidFill>
              </a:rPr>
              <a:t>2</a:t>
            </a:r>
            <a:r>
              <a:rPr sz="2800" baseline="24305" dirty="0">
                <a:solidFill>
                  <a:srgbClr val="FF0000"/>
                </a:solidFill>
              </a:rPr>
              <a:t>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53001" y="153987"/>
            <a:ext cx="281940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Order</a:t>
            </a:r>
            <a:r>
              <a:rPr sz="2800" spc="-1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Systems</a:t>
            </a:r>
            <a:endParaRPr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88342" y="1536448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4" h="238760">
                <a:moveTo>
                  <a:pt x="214249" y="0"/>
                </a:moveTo>
                <a:lnTo>
                  <a:pt x="210819" y="9778"/>
                </a:lnTo>
                <a:lnTo>
                  <a:pt x="224609" y="15708"/>
                </a:lnTo>
                <a:lnTo>
                  <a:pt x="236458" y="23971"/>
                </a:lnTo>
                <a:lnTo>
                  <a:pt x="260548" y="62404"/>
                </a:lnTo>
                <a:lnTo>
                  <a:pt x="268478" y="117982"/>
                </a:lnTo>
                <a:lnTo>
                  <a:pt x="267596" y="139009"/>
                </a:lnTo>
                <a:lnTo>
                  <a:pt x="254381" y="190373"/>
                </a:lnTo>
                <a:lnTo>
                  <a:pt x="224770" y="222573"/>
                </a:lnTo>
                <a:lnTo>
                  <a:pt x="211200" y="228600"/>
                </a:lnTo>
                <a:lnTo>
                  <a:pt x="214249" y="238251"/>
                </a:lnTo>
                <a:lnTo>
                  <a:pt x="259754" y="211195"/>
                </a:lnTo>
                <a:lnTo>
                  <a:pt x="285321" y="161305"/>
                </a:lnTo>
                <a:lnTo>
                  <a:pt x="290194" y="119252"/>
                </a:lnTo>
                <a:lnTo>
                  <a:pt x="288958" y="97414"/>
                </a:lnTo>
                <a:lnTo>
                  <a:pt x="279104" y="58691"/>
                </a:lnTo>
                <a:lnTo>
                  <a:pt x="246618" y="15319"/>
                </a:lnTo>
                <a:lnTo>
                  <a:pt x="231487" y="6260"/>
                </a:lnTo>
                <a:lnTo>
                  <a:pt x="214249" y="0"/>
                </a:lnTo>
                <a:close/>
              </a:path>
              <a:path w="290194" h="238760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2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92" y="222996"/>
                </a:lnTo>
                <a:lnTo>
                  <a:pt x="76073" y="238251"/>
                </a:lnTo>
                <a:lnTo>
                  <a:pt x="78993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73" y="175204"/>
                </a:lnTo>
                <a:lnTo>
                  <a:pt x="21843" y="117982"/>
                </a:lnTo>
                <a:lnTo>
                  <a:pt x="22725" y="97647"/>
                </a:lnTo>
                <a:lnTo>
                  <a:pt x="35941" y="47498"/>
                </a:lnTo>
                <a:lnTo>
                  <a:pt x="65659" y="15708"/>
                </a:lnTo>
                <a:lnTo>
                  <a:pt x="79375" y="9778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92885" y="1460440"/>
            <a:ext cx="41148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2000" spc="15" dirty="0">
                <a:latin typeface="Cambria Math"/>
                <a:cs typeface="Cambria Math"/>
              </a:rPr>
              <a:t>𝑌</a:t>
            </a:r>
            <a:r>
              <a:rPr sz="2000" spc="35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𝑠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29841" y="1326836"/>
            <a:ext cx="220789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  <a:tabLst>
                <a:tab pos="1267968" algn="l"/>
                <a:tab pos="2168944" algn="l"/>
              </a:tabLst>
            </a:pPr>
            <a:r>
              <a:rPr sz="3000" spc="30" baseline="-29166" dirty="0">
                <a:latin typeface="Cambria Math"/>
                <a:cs typeface="Cambria Math"/>
              </a:rPr>
              <a:t>=</a:t>
            </a:r>
            <a:r>
              <a:rPr sz="2000" u="heavy" spc="2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	</a:t>
            </a:r>
            <a:r>
              <a:rPr sz="1500" u="heavy" spc="114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𝑛	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0824" y="868616"/>
            <a:ext cx="4528820" cy="63158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spcBef>
                <a:spcPts val="125"/>
              </a:spcBef>
            </a:pP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Case </a:t>
            </a:r>
            <a:r>
              <a:rPr sz="2000" b="1" spc="20" dirty="0">
                <a:solidFill>
                  <a:srgbClr val="006FC0"/>
                </a:solidFill>
                <a:latin typeface="Calibri"/>
                <a:cs typeface="Calibri"/>
              </a:rPr>
              <a:t>2: </a:t>
            </a:r>
            <a:r>
              <a:rPr sz="2000" spc="15" dirty="0">
                <a:latin typeface="Cambria Math"/>
                <a:cs typeface="Cambria Math"/>
              </a:rPr>
              <a:t>0 </a:t>
            </a:r>
            <a:r>
              <a:rPr sz="2000" spc="20" dirty="0">
                <a:latin typeface="Cambria Math"/>
                <a:cs typeface="Cambria Math"/>
              </a:rPr>
              <a:t>&lt; </a:t>
            </a:r>
            <a:r>
              <a:rPr sz="2000" spc="10" dirty="0">
                <a:latin typeface="Cambria Math"/>
                <a:cs typeface="Cambria Math"/>
              </a:rPr>
              <a:t>𝜁 </a:t>
            </a:r>
            <a:r>
              <a:rPr sz="2000" spc="20" dirty="0">
                <a:latin typeface="Cambria Math"/>
                <a:cs typeface="Cambria Math"/>
              </a:rPr>
              <a:t>&lt; </a:t>
            </a:r>
            <a:r>
              <a:rPr sz="2000" spc="15" dirty="0">
                <a:latin typeface="Cambria Math"/>
                <a:cs typeface="Cambria Math"/>
              </a:rPr>
              <a:t>1 </a:t>
            </a:r>
            <a:r>
              <a:rPr sz="2000" spc="20" dirty="0">
                <a:latin typeface="Cambria Math"/>
                <a:cs typeface="Cambria Math"/>
              </a:rPr>
              <a:t>− </a:t>
            </a:r>
            <a:r>
              <a:rPr sz="2000" dirty="0">
                <a:latin typeface="Calibri"/>
                <a:cs typeface="Calibri"/>
              </a:rPr>
              <a:t>Underdamped</a:t>
            </a:r>
            <a:r>
              <a:rPr sz="2000" spc="185" dirty="0">
                <a:latin typeface="Calibri"/>
                <a:cs typeface="Calibri"/>
              </a:rPr>
              <a:t> </a:t>
            </a:r>
            <a:r>
              <a:rPr sz="2000" spc="10" dirty="0">
                <a:latin typeface="Calibri"/>
                <a:cs typeface="Calibri"/>
              </a:rPr>
              <a:t>system</a:t>
            </a:r>
            <a:endParaRPr sz="2000" dirty="0">
              <a:latin typeface="Calibri"/>
              <a:cs typeface="Calibri"/>
            </a:endParaRPr>
          </a:p>
          <a:p>
            <a:pPr marL="2885787">
              <a:spcBef>
                <a:spcPts val="5"/>
              </a:spcBef>
            </a:pPr>
            <a:r>
              <a:rPr sz="3000" spc="60" baseline="-20833" dirty="0">
                <a:latin typeface="Cambria Math"/>
                <a:cs typeface="Cambria Math"/>
              </a:rPr>
              <a:t>𝜔</a:t>
            </a:r>
            <a:r>
              <a:rPr sz="1500" spc="40" dirty="0">
                <a:latin typeface="Cambria Math"/>
                <a:cs typeface="Cambria Math"/>
              </a:rPr>
              <a:t>2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57650" y="1765618"/>
            <a:ext cx="14986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200" dirty="0">
                <a:latin typeface="Cambria Math"/>
                <a:cs typeface="Cambria Math"/>
              </a:rPr>
              <a:t>𝑛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96796" y="1632271"/>
            <a:ext cx="194119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000" spc="80" dirty="0">
                <a:latin typeface="Cambria Math"/>
                <a:cs typeface="Cambria Math"/>
              </a:rPr>
              <a:t>𝑠</a:t>
            </a:r>
            <a:r>
              <a:rPr sz="2300" spc="120" baseline="22222" dirty="0">
                <a:latin typeface="Cambria Math"/>
                <a:cs typeface="Cambria Math"/>
              </a:rPr>
              <a:t>2 </a:t>
            </a:r>
            <a:r>
              <a:rPr sz="2000" spc="20" dirty="0">
                <a:latin typeface="Cambria Math"/>
                <a:cs typeface="Cambria Math"/>
              </a:rPr>
              <a:t>+ </a:t>
            </a:r>
            <a:r>
              <a:rPr sz="2000" spc="40" dirty="0">
                <a:latin typeface="Cambria Math"/>
                <a:cs typeface="Cambria Math"/>
              </a:rPr>
              <a:t>2𝜁𝜔</a:t>
            </a:r>
            <a:r>
              <a:rPr sz="2300" spc="60" baseline="-16666" dirty="0">
                <a:latin typeface="Cambria Math"/>
                <a:cs typeface="Cambria Math"/>
              </a:rPr>
              <a:t>𝑛</a:t>
            </a:r>
            <a:r>
              <a:rPr sz="2000" spc="40" dirty="0">
                <a:latin typeface="Cambria Math"/>
                <a:cs typeface="Cambria Math"/>
              </a:rPr>
              <a:t>𝑠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-85" dirty="0">
                <a:latin typeface="Cambria Math"/>
                <a:cs typeface="Cambria Math"/>
              </a:rPr>
              <a:t> </a:t>
            </a:r>
            <a:r>
              <a:rPr sz="2000" spc="75" dirty="0">
                <a:latin typeface="Cambria Math"/>
                <a:cs typeface="Cambria Math"/>
              </a:rPr>
              <a:t>𝜔</a:t>
            </a:r>
            <a:r>
              <a:rPr sz="2300" spc="112" baseline="27777" dirty="0">
                <a:latin typeface="Cambria Math"/>
                <a:cs typeface="Cambria Math"/>
              </a:rPr>
              <a:t>2</a:t>
            </a:r>
            <a:endParaRPr sz="2300" baseline="27777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9201" y="2279395"/>
            <a:ext cx="280670" cy="238760"/>
          </a:xfrm>
          <a:custGeom>
            <a:avLst/>
            <a:gdLst/>
            <a:ahLst/>
            <a:cxnLst/>
            <a:rect l="l" t="t" r="r" b="b"/>
            <a:pathLst>
              <a:path w="280670" h="238760">
                <a:moveTo>
                  <a:pt x="204635" y="0"/>
                </a:moveTo>
                <a:lnTo>
                  <a:pt x="201244" y="9779"/>
                </a:lnTo>
                <a:lnTo>
                  <a:pt x="215032" y="15708"/>
                </a:lnTo>
                <a:lnTo>
                  <a:pt x="226888" y="23971"/>
                </a:lnTo>
                <a:lnTo>
                  <a:pt x="250968" y="62404"/>
                </a:lnTo>
                <a:lnTo>
                  <a:pt x="258876" y="117983"/>
                </a:lnTo>
                <a:lnTo>
                  <a:pt x="257993" y="139009"/>
                </a:lnTo>
                <a:lnTo>
                  <a:pt x="244754" y="190373"/>
                </a:lnTo>
                <a:lnTo>
                  <a:pt x="215188" y="222573"/>
                </a:lnTo>
                <a:lnTo>
                  <a:pt x="201612" y="228600"/>
                </a:lnTo>
                <a:lnTo>
                  <a:pt x="204635" y="238252"/>
                </a:lnTo>
                <a:lnTo>
                  <a:pt x="250142" y="211195"/>
                </a:lnTo>
                <a:lnTo>
                  <a:pt x="275704" y="161305"/>
                </a:lnTo>
                <a:lnTo>
                  <a:pt x="280606" y="119253"/>
                </a:lnTo>
                <a:lnTo>
                  <a:pt x="279377" y="97414"/>
                </a:lnTo>
                <a:lnTo>
                  <a:pt x="269547" y="58691"/>
                </a:lnTo>
                <a:lnTo>
                  <a:pt x="237043" y="15319"/>
                </a:lnTo>
                <a:lnTo>
                  <a:pt x="221900" y="6260"/>
                </a:lnTo>
                <a:lnTo>
                  <a:pt x="204635" y="0"/>
                </a:lnTo>
                <a:close/>
              </a:path>
              <a:path w="280670" h="238760">
                <a:moveTo>
                  <a:pt x="75971" y="0"/>
                </a:moveTo>
                <a:lnTo>
                  <a:pt x="30538" y="27164"/>
                </a:lnTo>
                <a:lnTo>
                  <a:pt x="4908" y="77231"/>
                </a:lnTo>
                <a:lnTo>
                  <a:pt x="0" y="119253"/>
                </a:lnTo>
                <a:lnTo>
                  <a:pt x="1223" y="141106"/>
                </a:lnTo>
                <a:lnTo>
                  <a:pt x="11015" y="179814"/>
                </a:lnTo>
                <a:lnTo>
                  <a:pt x="43472" y="222996"/>
                </a:lnTo>
                <a:lnTo>
                  <a:pt x="75971" y="238252"/>
                </a:lnTo>
                <a:lnTo>
                  <a:pt x="78981" y="228600"/>
                </a:lnTo>
                <a:lnTo>
                  <a:pt x="65405" y="222573"/>
                </a:lnTo>
                <a:lnTo>
                  <a:pt x="53692" y="214201"/>
                </a:lnTo>
                <a:lnTo>
                  <a:pt x="29667" y="175204"/>
                </a:lnTo>
                <a:lnTo>
                  <a:pt x="21717" y="117983"/>
                </a:lnTo>
                <a:lnTo>
                  <a:pt x="22600" y="97647"/>
                </a:lnTo>
                <a:lnTo>
                  <a:pt x="35852" y="47498"/>
                </a:lnTo>
                <a:lnTo>
                  <a:pt x="65620" y="15708"/>
                </a:lnTo>
                <a:lnTo>
                  <a:pt x="79362" y="9779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1467" y="2204338"/>
            <a:ext cx="37528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000" spc="15" dirty="0">
                <a:latin typeface="Cambria Math"/>
                <a:cs typeface="Cambria Math"/>
              </a:rPr>
              <a:t>𝑦</a:t>
            </a:r>
            <a:r>
              <a:rPr sz="2000" spc="28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9786" y="2108835"/>
            <a:ext cx="75882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3000" spc="30" baseline="-20833" dirty="0">
                <a:latin typeface="Cambria Math"/>
                <a:cs typeface="Cambria Math"/>
              </a:rPr>
              <a:t>=</a:t>
            </a:r>
            <a:r>
              <a:rPr sz="3000" spc="22" baseline="-20833" dirty="0">
                <a:latin typeface="Cambria Math"/>
                <a:cs typeface="Cambria Math"/>
              </a:rPr>
              <a:t> </a:t>
            </a:r>
            <a:r>
              <a:rPr sz="3000" spc="97" baseline="-20833" dirty="0">
                <a:latin typeface="Cambria Math"/>
                <a:cs typeface="Cambria Math"/>
              </a:rPr>
              <a:t>ℒ</a:t>
            </a:r>
            <a:r>
              <a:rPr sz="1500" spc="65" dirty="0">
                <a:latin typeface="Cambria Math"/>
                <a:cs typeface="Cambria Math"/>
              </a:rPr>
              <a:t>−1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73658" y="2071627"/>
            <a:ext cx="3827145" cy="650875"/>
          </a:xfrm>
          <a:custGeom>
            <a:avLst/>
            <a:gdLst/>
            <a:ahLst/>
            <a:cxnLst/>
            <a:rect l="l" t="t" r="r" b="b"/>
            <a:pathLst>
              <a:path w="3827145" h="650875">
                <a:moveTo>
                  <a:pt x="3719829" y="0"/>
                </a:moveTo>
                <a:lnTo>
                  <a:pt x="3719829" y="11175"/>
                </a:lnTo>
                <a:lnTo>
                  <a:pt x="3726142" y="12606"/>
                </a:lnTo>
                <a:lnTo>
                  <a:pt x="3732133" y="14811"/>
                </a:lnTo>
                <a:lnTo>
                  <a:pt x="3761231" y="44323"/>
                </a:lnTo>
                <a:lnTo>
                  <a:pt x="3774348" y="90763"/>
                </a:lnTo>
                <a:lnTo>
                  <a:pt x="3776599" y="128143"/>
                </a:lnTo>
                <a:lnTo>
                  <a:pt x="3776261" y="139826"/>
                </a:lnTo>
                <a:lnTo>
                  <a:pt x="3775281" y="153955"/>
                </a:lnTo>
                <a:lnTo>
                  <a:pt x="3773652" y="170791"/>
                </a:lnTo>
                <a:lnTo>
                  <a:pt x="3771392" y="190245"/>
                </a:lnTo>
                <a:lnTo>
                  <a:pt x="3769151" y="209222"/>
                </a:lnTo>
                <a:lnTo>
                  <a:pt x="3767566" y="224615"/>
                </a:lnTo>
                <a:lnTo>
                  <a:pt x="3766623" y="236412"/>
                </a:lnTo>
                <a:lnTo>
                  <a:pt x="3766312" y="244601"/>
                </a:lnTo>
                <a:lnTo>
                  <a:pt x="3767052" y="260465"/>
                </a:lnTo>
                <a:lnTo>
                  <a:pt x="3778250" y="298576"/>
                </a:lnTo>
                <a:lnTo>
                  <a:pt x="3801872" y="323850"/>
                </a:lnTo>
                <a:lnTo>
                  <a:pt x="3801872" y="326770"/>
                </a:lnTo>
                <a:lnTo>
                  <a:pt x="3773009" y="362866"/>
                </a:lnTo>
                <a:lnTo>
                  <a:pt x="3766312" y="405764"/>
                </a:lnTo>
                <a:lnTo>
                  <a:pt x="3766623" y="412124"/>
                </a:lnTo>
                <a:lnTo>
                  <a:pt x="3767566" y="423592"/>
                </a:lnTo>
                <a:lnTo>
                  <a:pt x="3769151" y="440180"/>
                </a:lnTo>
                <a:lnTo>
                  <a:pt x="3773652" y="483782"/>
                </a:lnTo>
                <a:lnTo>
                  <a:pt x="3775281" y="501046"/>
                </a:lnTo>
                <a:lnTo>
                  <a:pt x="3776267" y="513691"/>
                </a:lnTo>
                <a:lnTo>
                  <a:pt x="3776599" y="521715"/>
                </a:lnTo>
                <a:lnTo>
                  <a:pt x="3776362" y="535191"/>
                </a:lnTo>
                <a:lnTo>
                  <a:pt x="3770846" y="580451"/>
                </a:lnTo>
                <a:lnTo>
                  <a:pt x="3753151" y="619267"/>
                </a:lnTo>
                <a:lnTo>
                  <a:pt x="3719829" y="639571"/>
                </a:lnTo>
                <a:lnTo>
                  <a:pt x="3719829" y="650748"/>
                </a:lnTo>
                <a:lnTo>
                  <a:pt x="3767121" y="628066"/>
                </a:lnTo>
                <a:lnTo>
                  <a:pt x="3788386" y="593153"/>
                </a:lnTo>
                <a:lnTo>
                  <a:pt x="3799244" y="545528"/>
                </a:lnTo>
                <a:lnTo>
                  <a:pt x="3800602" y="517144"/>
                </a:lnTo>
                <a:lnTo>
                  <a:pt x="3800246" y="504501"/>
                </a:lnTo>
                <a:lnTo>
                  <a:pt x="3799189" y="489061"/>
                </a:lnTo>
                <a:lnTo>
                  <a:pt x="3797440" y="470834"/>
                </a:lnTo>
                <a:lnTo>
                  <a:pt x="3795014" y="449833"/>
                </a:lnTo>
                <a:lnTo>
                  <a:pt x="3792533" y="429470"/>
                </a:lnTo>
                <a:lnTo>
                  <a:pt x="3790791" y="413321"/>
                </a:lnTo>
                <a:lnTo>
                  <a:pt x="3789763" y="401363"/>
                </a:lnTo>
                <a:lnTo>
                  <a:pt x="3789426" y="393573"/>
                </a:lnTo>
                <a:lnTo>
                  <a:pt x="3790025" y="379497"/>
                </a:lnTo>
                <a:lnTo>
                  <a:pt x="3804658" y="340699"/>
                </a:lnTo>
                <a:lnTo>
                  <a:pt x="3827018" y="331215"/>
                </a:lnTo>
                <a:lnTo>
                  <a:pt x="3827018" y="319277"/>
                </a:lnTo>
                <a:lnTo>
                  <a:pt x="3794998" y="294407"/>
                </a:lnTo>
                <a:lnTo>
                  <a:pt x="3789426" y="256920"/>
                </a:lnTo>
                <a:lnTo>
                  <a:pt x="3789763" y="248398"/>
                </a:lnTo>
                <a:lnTo>
                  <a:pt x="3790830" y="236412"/>
                </a:lnTo>
                <a:lnTo>
                  <a:pt x="3792533" y="221970"/>
                </a:lnTo>
                <a:lnTo>
                  <a:pt x="3795014" y="204088"/>
                </a:lnTo>
                <a:lnTo>
                  <a:pt x="3797440" y="185511"/>
                </a:lnTo>
                <a:lnTo>
                  <a:pt x="3799189" y="168624"/>
                </a:lnTo>
                <a:lnTo>
                  <a:pt x="3800246" y="153404"/>
                </a:lnTo>
                <a:lnTo>
                  <a:pt x="3800598" y="139739"/>
                </a:lnTo>
                <a:lnTo>
                  <a:pt x="3799272" y="109680"/>
                </a:lnTo>
                <a:lnTo>
                  <a:pt x="3788707" y="59959"/>
                </a:lnTo>
                <a:lnTo>
                  <a:pt x="3767925" y="24574"/>
                </a:lnTo>
                <a:lnTo>
                  <a:pt x="3738068" y="4381"/>
                </a:lnTo>
                <a:lnTo>
                  <a:pt x="3719829" y="0"/>
                </a:lnTo>
                <a:close/>
              </a:path>
              <a:path w="3827145" h="650875">
                <a:moveTo>
                  <a:pt x="107442" y="0"/>
                </a:moveTo>
                <a:lnTo>
                  <a:pt x="59221" y="24574"/>
                </a:lnTo>
                <a:lnTo>
                  <a:pt x="38383" y="59959"/>
                </a:lnTo>
                <a:lnTo>
                  <a:pt x="27854" y="109680"/>
                </a:lnTo>
                <a:lnTo>
                  <a:pt x="26543" y="139826"/>
                </a:lnTo>
                <a:lnTo>
                  <a:pt x="26898" y="153350"/>
                </a:lnTo>
                <a:lnTo>
                  <a:pt x="27955" y="168576"/>
                </a:lnTo>
                <a:lnTo>
                  <a:pt x="29704" y="185493"/>
                </a:lnTo>
                <a:lnTo>
                  <a:pt x="32131" y="204088"/>
                </a:lnTo>
                <a:lnTo>
                  <a:pt x="34557" y="221970"/>
                </a:lnTo>
                <a:lnTo>
                  <a:pt x="36306" y="236743"/>
                </a:lnTo>
                <a:lnTo>
                  <a:pt x="37363" y="248398"/>
                </a:lnTo>
                <a:lnTo>
                  <a:pt x="37718" y="256920"/>
                </a:lnTo>
                <a:lnTo>
                  <a:pt x="37099" y="271305"/>
                </a:lnTo>
                <a:lnTo>
                  <a:pt x="22359" y="310026"/>
                </a:lnTo>
                <a:lnTo>
                  <a:pt x="0" y="319277"/>
                </a:lnTo>
                <a:lnTo>
                  <a:pt x="0" y="331215"/>
                </a:lnTo>
                <a:lnTo>
                  <a:pt x="32146" y="356586"/>
                </a:lnTo>
                <a:lnTo>
                  <a:pt x="37718" y="393573"/>
                </a:lnTo>
                <a:lnTo>
                  <a:pt x="37363" y="401363"/>
                </a:lnTo>
                <a:lnTo>
                  <a:pt x="36306" y="413321"/>
                </a:lnTo>
                <a:lnTo>
                  <a:pt x="34557" y="429470"/>
                </a:lnTo>
                <a:lnTo>
                  <a:pt x="32131" y="449833"/>
                </a:lnTo>
                <a:lnTo>
                  <a:pt x="29704" y="470834"/>
                </a:lnTo>
                <a:lnTo>
                  <a:pt x="27955" y="489061"/>
                </a:lnTo>
                <a:lnTo>
                  <a:pt x="26898" y="504501"/>
                </a:lnTo>
                <a:lnTo>
                  <a:pt x="26543" y="517144"/>
                </a:lnTo>
                <a:lnTo>
                  <a:pt x="27898" y="545528"/>
                </a:lnTo>
                <a:lnTo>
                  <a:pt x="38705" y="593153"/>
                </a:lnTo>
                <a:lnTo>
                  <a:pt x="59918" y="628066"/>
                </a:lnTo>
                <a:lnTo>
                  <a:pt x="107442" y="650748"/>
                </a:lnTo>
                <a:lnTo>
                  <a:pt x="107442" y="639571"/>
                </a:lnTo>
                <a:lnTo>
                  <a:pt x="100963" y="638069"/>
                </a:lnTo>
                <a:lnTo>
                  <a:pt x="94853" y="635841"/>
                </a:lnTo>
                <a:lnTo>
                  <a:pt x="65531" y="606044"/>
                </a:lnTo>
                <a:lnTo>
                  <a:pt x="52635" y="559524"/>
                </a:lnTo>
                <a:lnTo>
                  <a:pt x="50546" y="521715"/>
                </a:lnTo>
                <a:lnTo>
                  <a:pt x="50857" y="513691"/>
                </a:lnTo>
                <a:lnTo>
                  <a:pt x="51800" y="501046"/>
                </a:lnTo>
                <a:lnTo>
                  <a:pt x="53385" y="483782"/>
                </a:lnTo>
                <a:lnTo>
                  <a:pt x="55625" y="461899"/>
                </a:lnTo>
                <a:lnTo>
                  <a:pt x="57886" y="440180"/>
                </a:lnTo>
                <a:lnTo>
                  <a:pt x="59515" y="423592"/>
                </a:lnTo>
                <a:lnTo>
                  <a:pt x="60501" y="412124"/>
                </a:lnTo>
                <a:lnTo>
                  <a:pt x="60832" y="405764"/>
                </a:lnTo>
                <a:lnTo>
                  <a:pt x="60092" y="389830"/>
                </a:lnTo>
                <a:lnTo>
                  <a:pt x="48895" y="351789"/>
                </a:lnTo>
                <a:lnTo>
                  <a:pt x="25146" y="326770"/>
                </a:lnTo>
                <a:lnTo>
                  <a:pt x="25146" y="323850"/>
                </a:lnTo>
                <a:lnTo>
                  <a:pt x="54135" y="287428"/>
                </a:lnTo>
                <a:lnTo>
                  <a:pt x="60832" y="244601"/>
                </a:lnTo>
                <a:lnTo>
                  <a:pt x="60501" y="236412"/>
                </a:lnTo>
                <a:lnTo>
                  <a:pt x="59515" y="224615"/>
                </a:lnTo>
                <a:lnTo>
                  <a:pt x="57886" y="209222"/>
                </a:lnTo>
                <a:lnTo>
                  <a:pt x="55625" y="190245"/>
                </a:lnTo>
                <a:lnTo>
                  <a:pt x="53385" y="170791"/>
                </a:lnTo>
                <a:lnTo>
                  <a:pt x="51800" y="153955"/>
                </a:lnTo>
                <a:lnTo>
                  <a:pt x="50857" y="139739"/>
                </a:lnTo>
                <a:lnTo>
                  <a:pt x="50546" y="128143"/>
                </a:lnTo>
                <a:lnTo>
                  <a:pt x="50786" y="114905"/>
                </a:lnTo>
                <a:lnTo>
                  <a:pt x="56768" y="69808"/>
                </a:lnTo>
                <a:lnTo>
                  <a:pt x="74104" y="31384"/>
                </a:lnTo>
                <a:lnTo>
                  <a:pt x="107442" y="11175"/>
                </a:lnTo>
                <a:lnTo>
                  <a:pt x="1074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95042" y="2137729"/>
            <a:ext cx="14986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200" dirty="0">
                <a:latin typeface="Cambria Math"/>
                <a:cs typeface="Cambria Math"/>
              </a:rPr>
              <a:t>𝑛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88665" y="1917954"/>
            <a:ext cx="38671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3000" spc="120" baseline="-20833" dirty="0">
                <a:latin typeface="Cambria Math"/>
                <a:cs typeface="Cambria Math"/>
              </a:rPr>
              <a:t>𝜔</a:t>
            </a:r>
            <a:r>
              <a:rPr sz="1500" spc="80" dirty="0">
                <a:latin typeface="Cambria Math"/>
                <a:cs typeface="Cambria Math"/>
              </a:rPr>
              <a:t>2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48462" y="2376169"/>
            <a:ext cx="368300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2000" spc="5" dirty="0">
                <a:latin typeface="Cambria Math"/>
                <a:cs typeface="Cambria Math"/>
              </a:rPr>
              <a:t>(𝑠 </a:t>
            </a:r>
            <a:r>
              <a:rPr sz="2000" spc="20" dirty="0">
                <a:latin typeface="Cambria Math"/>
                <a:cs typeface="Cambria Math"/>
              </a:rPr>
              <a:t>+ </a:t>
            </a:r>
            <a:r>
              <a:rPr sz="2000" spc="35" dirty="0">
                <a:latin typeface="Cambria Math"/>
                <a:cs typeface="Cambria Math"/>
              </a:rPr>
              <a:t>𝜁𝜔</a:t>
            </a:r>
            <a:r>
              <a:rPr sz="2300" spc="52" baseline="-16666" dirty="0">
                <a:latin typeface="Cambria Math"/>
                <a:cs typeface="Cambria Math"/>
              </a:rPr>
              <a:t>𝑛 </a:t>
            </a:r>
            <a:r>
              <a:rPr sz="2000" spc="20" dirty="0">
                <a:latin typeface="Cambria Math"/>
                <a:cs typeface="Cambria Math"/>
              </a:rPr>
              <a:t>− </a:t>
            </a:r>
            <a:r>
              <a:rPr sz="2000" spc="40" dirty="0">
                <a:latin typeface="Cambria Math"/>
                <a:cs typeface="Cambria Math"/>
              </a:rPr>
              <a:t>𝑗𝜔</a:t>
            </a:r>
            <a:r>
              <a:rPr sz="2300" spc="60" baseline="-16666" dirty="0">
                <a:latin typeface="Cambria Math"/>
                <a:cs typeface="Cambria Math"/>
              </a:rPr>
              <a:t>𝑑</a:t>
            </a:r>
            <a:r>
              <a:rPr sz="2000" spc="40" dirty="0">
                <a:latin typeface="Cambria Math"/>
                <a:cs typeface="Cambria Math"/>
              </a:rPr>
              <a:t>)(𝑠 </a:t>
            </a:r>
            <a:r>
              <a:rPr sz="2000" spc="20" dirty="0">
                <a:latin typeface="Cambria Math"/>
                <a:cs typeface="Cambria Math"/>
              </a:rPr>
              <a:t>+ </a:t>
            </a:r>
            <a:r>
              <a:rPr sz="2000" spc="60" dirty="0">
                <a:latin typeface="Cambria Math"/>
                <a:cs typeface="Cambria Math"/>
              </a:rPr>
              <a:t>𝜁𝜔</a:t>
            </a:r>
            <a:r>
              <a:rPr sz="2300" spc="89" baseline="-16666" dirty="0">
                <a:latin typeface="Cambria Math"/>
                <a:cs typeface="Cambria Math"/>
              </a:rPr>
              <a:t>𝑛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-305" dirty="0">
                <a:latin typeface="Cambria Math"/>
                <a:cs typeface="Cambria Math"/>
              </a:rPr>
              <a:t> </a:t>
            </a:r>
            <a:r>
              <a:rPr sz="2000" spc="85" dirty="0">
                <a:latin typeface="Cambria Math"/>
                <a:cs typeface="Cambria Math"/>
              </a:rPr>
              <a:t>𝑗𝜔</a:t>
            </a:r>
            <a:r>
              <a:rPr sz="2300" spc="127" baseline="-16666" dirty="0">
                <a:latin typeface="Cambria Math"/>
                <a:cs typeface="Cambria Math"/>
              </a:rPr>
              <a:t>𝑑</a:t>
            </a:r>
            <a:r>
              <a:rPr sz="2000" spc="85" dirty="0">
                <a:latin typeface="Cambria Math"/>
                <a:cs typeface="Cambria Math"/>
              </a:rPr>
              <a:t>)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684784" y="2384679"/>
            <a:ext cx="3590925" cy="19050"/>
          </a:xfrm>
          <a:custGeom>
            <a:avLst/>
            <a:gdLst/>
            <a:ahLst/>
            <a:cxnLst/>
            <a:rect l="l" t="t" r="r" b="b"/>
            <a:pathLst>
              <a:path w="3590925" h="19050">
                <a:moveTo>
                  <a:pt x="3590925" y="0"/>
                </a:moveTo>
                <a:lnTo>
                  <a:pt x="0" y="0"/>
                </a:lnTo>
                <a:lnTo>
                  <a:pt x="0" y="19050"/>
                </a:lnTo>
                <a:lnTo>
                  <a:pt x="3590925" y="19050"/>
                </a:lnTo>
                <a:lnTo>
                  <a:pt x="35909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86130" y="3149286"/>
            <a:ext cx="75946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3000" spc="30" baseline="-20833" dirty="0">
                <a:latin typeface="Cambria Math"/>
                <a:cs typeface="Cambria Math"/>
              </a:rPr>
              <a:t>=</a:t>
            </a:r>
            <a:r>
              <a:rPr sz="3000" spc="127" baseline="-20833" dirty="0">
                <a:latin typeface="Cambria Math"/>
                <a:cs typeface="Cambria Math"/>
              </a:rPr>
              <a:t> </a:t>
            </a:r>
            <a:r>
              <a:rPr sz="3000" spc="60" baseline="-20833" dirty="0">
                <a:latin typeface="Cambria Math"/>
                <a:cs typeface="Cambria Math"/>
              </a:rPr>
              <a:t>ℒ</a:t>
            </a:r>
            <a:r>
              <a:rPr sz="1500" spc="40" dirty="0">
                <a:latin typeface="Cambria Math"/>
                <a:cs typeface="Cambria Math"/>
              </a:rPr>
              <a:t>−1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60194" y="2818514"/>
            <a:ext cx="2307590" cy="948055"/>
          </a:xfrm>
          <a:custGeom>
            <a:avLst/>
            <a:gdLst/>
            <a:ahLst/>
            <a:cxnLst/>
            <a:rect l="l" t="t" r="r" b="b"/>
            <a:pathLst>
              <a:path w="2307590" h="948054">
                <a:moveTo>
                  <a:pt x="130937" y="0"/>
                </a:moveTo>
                <a:lnTo>
                  <a:pt x="89979" y="19964"/>
                </a:lnTo>
                <a:lnTo>
                  <a:pt x="59309" y="61722"/>
                </a:lnTo>
                <a:lnTo>
                  <a:pt x="40093" y="122682"/>
                </a:lnTo>
                <a:lnTo>
                  <a:pt x="33655" y="200406"/>
                </a:lnTo>
                <a:lnTo>
                  <a:pt x="34150" y="219875"/>
                </a:lnTo>
                <a:lnTo>
                  <a:pt x="35648" y="241858"/>
                </a:lnTo>
                <a:lnTo>
                  <a:pt x="38150" y="266407"/>
                </a:lnTo>
                <a:lnTo>
                  <a:pt x="41656" y="293497"/>
                </a:lnTo>
                <a:lnTo>
                  <a:pt x="45148" y="319798"/>
                </a:lnTo>
                <a:lnTo>
                  <a:pt x="47650" y="341744"/>
                </a:lnTo>
                <a:lnTo>
                  <a:pt x="49149" y="359384"/>
                </a:lnTo>
                <a:lnTo>
                  <a:pt x="49657" y="372745"/>
                </a:lnTo>
                <a:lnTo>
                  <a:pt x="48818" y="394944"/>
                </a:lnTo>
                <a:lnTo>
                  <a:pt x="36322" y="443103"/>
                </a:lnTo>
                <a:lnTo>
                  <a:pt x="0" y="466979"/>
                </a:lnTo>
                <a:lnTo>
                  <a:pt x="0" y="480568"/>
                </a:lnTo>
                <a:lnTo>
                  <a:pt x="36322" y="504952"/>
                </a:lnTo>
                <a:lnTo>
                  <a:pt x="48818" y="553237"/>
                </a:lnTo>
                <a:lnTo>
                  <a:pt x="49657" y="574802"/>
                </a:lnTo>
                <a:lnTo>
                  <a:pt x="49149" y="586613"/>
                </a:lnTo>
                <a:lnTo>
                  <a:pt x="47650" y="604697"/>
                </a:lnTo>
                <a:lnTo>
                  <a:pt x="45148" y="629043"/>
                </a:lnTo>
                <a:lnTo>
                  <a:pt x="41656" y="659638"/>
                </a:lnTo>
                <a:lnTo>
                  <a:pt x="38150" y="691121"/>
                </a:lnTo>
                <a:lnTo>
                  <a:pt x="35648" y="718324"/>
                </a:lnTo>
                <a:lnTo>
                  <a:pt x="34150" y="741222"/>
                </a:lnTo>
                <a:lnTo>
                  <a:pt x="33655" y="759841"/>
                </a:lnTo>
                <a:lnTo>
                  <a:pt x="35407" y="798360"/>
                </a:lnTo>
                <a:lnTo>
                  <a:pt x="49504" y="864133"/>
                </a:lnTo>
                <a:lnTo>
                  <a:pt x="76733" y="914019"/>
                </a:lnTo>
                <a:lnTo>
                  <a:pt x="111264" y="942098"/>
                </a:lnTo>
                <a:lnTo>
                  <a:pt x="130937" y="947547"/>
                </a:lnTo>
                <a:lnTo>
                  <a:pt x="130937" y="935101"/>
                </a:lnTo>
                <a:lnTo>
                  <a:pt x="123050" y="932484"/>
                </a:lnTo>
                <a:lnTo>
                  <a:pt x="115582" y="928789"/>
                </a:lnTo>
                <a:lnTo>
                  <a:pt x="84239" y="893457"/>
                </a:lnTo>
                <a:lnTo>
                  <a:pt x="67437" y="845566"/>
                </a:lnTo>
                <a:lnTo>
                  <a:pt x="61226" y="799947"/>
                </a:lnTo>
                <a:lnTo>
                  <a:pt x="60071" y="764540"/>
                </a:lnTo>
                <a:lnTo>
                  <a:pt x="60515" y="753427"/>
                </a:lnTo>
                <a:lnTo>
                  <a:pt x="61887" y="734910"/>
                </a:lnTo>
                <a:lnTo>
                  <a:pt x="64185" y="708990"/>
                </a:lnTo>
                <a:lnTo>
                  <a:pt x="67437" y="675640"/>
                </a:lnTo>
                <a:lnTo>
                  <a:pt x="70688" y="642721"/>
                </a:lnTo>
                <a:lnTo>
                  <a:pt x="73037" y="617842"/>
                </a:lnTo>
                <a:lnTo>
                  <a:pt x="74447" y="601052"/>
                </a:lnTo>
                <a:lnTo>
                  <a:pt x="74930" y="592328"/>
                </a:lnTo>
                <a:lnTo>
                  <a:pt x="73952" y="569239"/>
                </a:lnTo>
                <a:lnTo>
                  <a:pt x="66192" y="529615"/>
                </a:lnTo>
                <a:lnTo>
                  <a:pt x="43522" y="488238"/>
                </a:lnTo>
                <a:lnTo>
                  <a:pt x="26670" y="475488"/>
                </a:lnTo>
                <a:lnTo>
                  <a:pt x="26670" y="472186"/>
                </a:lnTo>
                <a:lnTo>
                  <a:pt x="59436" y="434340"/>
                </a:lnTo>
                <a:lnTo>
                  <a:pt x="73952" y="378193"/>
                </a:lnTo>
                <a:lnTo>
                  <a:pt x="74930" y="355092"/>
                </a:lnTo>
                <a:lnTo>
                  <a:pt x="74447" y="343712"/>
                </a:lnTo>
                <a:lnTo>
                  <a:pt x="73037" y="326542"/>
                </a:lnTo>
                <a:lnTo>
                  <a:pt x="70688" y="303568"/>
                </a:lnTo>
                <a:lnTo>
                  <a:pt x="67437" y="274828"/>
                </a:lnTo>
                <a:lnTo>
                  <a:pt x="64185" y="245376"/>
                </a:lnTo>
                <a:lnTo>
                  <a:pt x="61861" y="219875"/>
                </a:lnTo>
                <a:lnTo>
                  <a:pt x="60515" y="199415"/>
                </a:lnTo>
                <a:lnTo>
                  <a:pt x="60071" y="182880"/>
                </a:lnTo>
                <a:lnTo>
                  <a:pt x="60375" y="164782"/>
                </a:lnTo>
                <a:lnTo>
                  <a:pt x="65024" y="116078"/>
                </a:lnTo>
                <a:lnTo>
                  <a:pt x="74980" y="76111"/>
                </a:lnTo>
                <a:lnTo>
                  <a:pt x="95465" y="37020"/>
                </a:lnTo>
                <a:lnTo>
                  <a:pt x="130937" y="12573"/>
                </a:lnTo>
                <a:lnTo>
                  <a:pt x="130937" y="0"/>
                </a:lnTo>
                <a:close/>
              </a:path>
              <a:path w="2307590" h="948054">
                <a:moveTo>
                  <a:pt x="419862" y="47244"/>
                </a:moveTo>
                <a:lnTo>
                  <a:pt x="378599" y="76174"/>
                </a:lnTo>
                <a:lnTo>
                  <a:pt x="349250" y="131699"/>
                </a:lnTo>
                <a:lnTo>
                  <a:pt x="329018" y="204177"/>
                </a:lnTo>
                <a:lnTo>
                  <a:pt x="323989" y="246456"/>
                </a:lnTo>
                <a:lnTo>
                  <a:pt x="322326" y="292862"/>
                </a:lnTo>
                <a:lnTo>
                  <a:pt x="323989" y="339102"/>
                </a:lnTo>
                <a:lnTo>
                  <a:pt x="329018" y="381431"/>
                </a:lnTo>
                <a:lnTo>
                  <a:pt x="337426" y="419735"/>
                </a:lnTo>
                <a:lnTo>
                  <a:pt x="363347" y="483984"/>
                </a:lnTo>
                <a:lnTo>
                  <a:pt x="395020" y="530415"/>
                </a:lnTo>
                <a:lnTo>
                  <a:pt x="412623" y="546862"/>
                </a:lnTo>
                <a:lnTo>
                  <a:pt x="419862" y="538480"/>
                </a:lnTo>
                <a:lnTo>
                  <a:pt x="404647" y="521766"/>
                </a:lnTo>
                <a:lnTo>
                  <a:pt x="390817" y="500951"/>
                </a:lnTo>
                <a:lnTo>
                  <a:pt x="367411" y="447040"/>
                </a:lnTo>
                <a:lnTo>
                  <a:pt x="351802" y="377482"/>
                </a:lnTo>
                <a:lnTo>
                  <a:pt x="347878" y="337070"/>
                </a:lnTo>
                <a:lnTo>
                  <a:pt x="346583" y="292735"/>
                </a:lnTo>
                <a:lnTo>
                  <a:pt x="347878" y="248653"/>
                </a:lnTo>
                <a:lnTo>
                  <a:pt x="351802" y="208203"/>
                </a:lnTo>
                <a:lnTo>
                  <a:pt x="367411" y="138684"/>
                </a:lnTo>
                <a:lnTo>
                  <a:pt x="390817" y="84772"/>
                </a:lnTo>
                <a:lnTo>
                  <a:pt x="404647" y="63969"/>
                </a:lnTo>
                <a:lnTo>
                  <a:pt x="419862" y="47244"/>
                </a:lnTo>
                <a:close/>
              </a:path>
              <a:path w="2307590" h="948054">
                <a:moveTo>
                  <a:pt x="1625854" y="292735"/>
                </a:moveTo>
                <a:lnTo>
                  <a:pt x="1624152" y="246456"/>
                </a:lnTo>
                <a:lnTo>
                  <a:pt x="1619084" y="204177"/>
                </a:lnTo>
                <a:lnTo>
                  <a:pt x="1610626" y="165925"/>
                </a:lnTo>
                <a:lnTo>
                  <a:pt x="1584769" y="101676"/>
                </a:lnTo>
                <a:lnTo>
                  <a:pt x="1553146" y="55194"/>
                </a:lnTo>
                <a:lnTo>
                  <a:pt x="1535557" y="38735"/>
                </a:lnTo>
                <a:lnTo>
                  <a:pt x="1528318" y="47244"/>
                </a:lnTo>
                <a:lnTo>
                  <a:pt x="1543507" y="63969"/>
                </a:lnTo>
                <a:lnTo>
                  <a:pt x="1557299" y="84772"/>
                </a:lnTo>
                <a:lnTo>
                  <a:pt x="1580769" y="138684"/>
                </a:lnTo>
                <a:lnTo>
                  <a:pt x="1596301" y="208203"/>
                </a:lnTo>
                <a:lnTo>
                  <a:pt x="1600174" y="248653"/>
                </a:lnTo>
                <a:lnTo>
                  <a:pt x="1601470" y="292862"/>
                </a:lnTo>
                <a:lnTo>
                  <a:pt x="1600174" y="337070"/>
                </a:lnTo>
                <a:lnTo>
                  <a:pt x="1596301" y="377482"/>
                </a:lnTo>
                <a:lnTo>
                  <a:pt x="1580769" y="447040"/>
                </a:lnTo>
                <a:lnTo>
                  <a:pt x="1557299" y="500951"/>
                </a:lnTo>
                <a:lnTo>
                  <a:pt x="1528318" y="538480"/>
                </a:lnTo>
                <a:lnTo>
                  <a:pt x="1535557" y="546862"/>
                </a:lnTo>
                <a:lnTo>
                  <a:pt x="1569554" y="509447"/>
                </a:lnTo>
                <a:lnTo>
                  <a:pt x="1598803" y="454025"/>
                </a:lnTo>
                <a:lnTo>
                  <a:pt x="1619084" y="381431"/>
                </a:lnTo>
                <a:lnTo>
                  <a:pt x="1624152" y="339102"/>
                </a:lnTo>
                <a:lnTo>
                  <a:pt x="1625854" y="292735"/>
                </a:lnTo>
                <a:close/>
              </a:path>
              <a:path w="2307590" h="948054">
                <a:moveTo>
                  <a:pt x="2307336" y="466979"/>
                </a:moveTo>
                <a:lnTo>
                  <a:pt x="2271141" y="443103"/>
                </a:lnTo>
                <a:lnTo>
                  <a:pt x="2258530" y="394944"/>
                </a:lnTo>
                <a:lnTo>
                  <a:pt x="2257679" y="372745"/>
                </a:lnTo>
                <a:lnTo>
                  <a:pt x="2258174" y="359384"/>
                </a:lnTo>
                <a:lnTo>
                  <a:pt x="2259673" y="341744"/>
                </a:lnTo>
                <a:lnTo>
                  <a:pt x="2262174" y="319798"/>
                </a:lnTo>
                <a:lnTo>
                  <a:pt x="2265680" y="293497"/>
                </a:lnTo>
                <a:lnTo>
                  <a:pt x="2269172" y="266407"/>
                </a:lnTo>
                <a:lnTo>
                  <a:pt x="2271674" y="241858"/>
                </a:lnTo>
                <a:lnTo>
                  <a:pt x="2273173" y="219875"/>
                </a:lnTo>
                <a:lnTo>
                  <a:pt x="2273681" y="200406"/>
                </a:lnTo>
                <a:lnTo>
                  <a:pt x="2272080" y="159448"/>
                </a:lnTo>
                <a:lnTo>
                  <a:pt x="2259266" y="90106"/>
                </a:lnTo>
                <a:lnTo>
                  <a:pt x="2233968" y="38100"/>
                </a:lnTo>
                <a:lnTo>
                  <a:pt x="2198205" y="7277"/>
                </a:lnTo>
                <a:lnTo>
                  <a:pt x="2176526" y="0"/>
                </a:lnTo>
                <a:lnTo>
                  <a:pt x="2176526" y="12573"/>
                </a:lnTo>
                <a:lnTo>
                  <a:pt x="2184349" y="15151"/>
                </a:lnTo>
                <a:lnTo>
                  <a:pt x="2191829" y="18884"/>
                </a:lnTo>
                <a:lnTo>
                  <a:pt x="2223071" y="54457"/>
                </a:lnTo>
                <a:lnTo>
                  <a:pt x="2239492" y="101739"/>
                </a:lnTo>
                <a:lnTo>
                  <a:pt x="2246020" y="147624"/>
                </a:lnTo>
                <a:lnTo>
                  <a:pt x="2247265" y="182880"/>
                </a:lnTo>
                <a:lnTo>
                  <a:pt x="2246807" y="199415"/>
                </a:lnTo>
                <a:lnTo>
                  <a:pt x="2245436" y="220243"/>
                </a:lnTo>
                <a:lnTo>
                  <a:pt x="2243137" y="245376"/>
                </a:lnTo>
                <a:lnTo>
                  <a:pt x="2239899" y="274828"/>
                </a:lnTo>
                <a:lnTo>
                  <a:pt x="2236647" y="303568"/>
                </a:lnTo>
                <a:lnTo>
                  <a:pt x="2234349" y="326542"/>
                </a:lnTo>
                <a:lnTo>
                  <a:pt x="2232977" y="343712"/>
                </a:lnTo>
                <a:lnTo>
                  <a:pt x="2232533" y="355092"/>
                </a:lnTo>
                <a:lnTo>
                  <a:pt x="2233485" y="378193"/>
                </a:lnTo>
                <a:lnTo>
                  <a:pt x="2241156" y="417817"/>
                </a:lnTo>
                <a:lnTo>
                  <a:pt x="2263800" y="459219"/>
                </a:lnTo>
                <a:lnTo>
                  <a:pt x="2280666" y="472186"/>
                </a:lnTo>
                <a:lnTo>
                  <a:pt x="2280666" y="475488"/>
                </a:lnTo>
                <a:lnTo>
                  <a:pt x="2247900" y="513080"/>
                </a:lnTo>
                <a:lnTo>
                  <a:pt x="2233485" y="569239"/>
                </a:lnTo>
                <a:lnTo>
                  <a:pt x="2232533" y="592328"/>
                </a:lnTo>
                <a:lnTo>
                  <a:pt x="2232977" y="601052"/>
                </a:lnTo>
                <a:lnTo>
                  <a:pt x="2234349" y="617842"/>
                </a:lnTo>
                <a:lnTo>
                  <a:pt x="2236647" y="642721"/>
                </a:lnTo>
                <a:lnTo>
                  <a:pt x="2239899" y="675640"/>
                </a:lnTo>
                <a:lnTo>
                  <a:pt x="2243137" y="708990"/>
                </a:lnTo>
                <a:lnTo>
                  <a:pt x="2245436" y="734910"/>
                </a:lnTo>
                <a:lnTo>
                  <a:pt x="2246807" y="753427"/>
                </a:lnTo>
                <a:lnTo>
                  <a:pt x="2247265" y="764540"/>
                </a:lnTo>
                <a:lnTo>
                  <a:pt x="2246973" y="782739"/>
                </a:lnTo>
                <a:lnTo>
                  <a:pt x="2242566" y="831342"/>
                </a:lnTo>
                <a:lnTo>
                  <a:pt x="2232749" y="871334"/>
                </a:lnTo>
                <a:lnTo>
                  <a:pt x="2211755" y="911034"/>
                </a:lnTo>
                <a:lnTo>
                  <a:pt x="2176526" y="935101"/>
                </a:lnTo>
                <a:lnTo>
                  <a:pt x="2176526" y="947547"/>
                </a:lnTo>
                <a:lnTo>
                  <a:pt x="2214143" y="930910"/>
                </a:lnTo>
                <a:lnTo>
                  <a:pt x="2245487" y="891413"/>
                </a:lnTo>
                <a:lnTo>
                  <a:pt x="2266632" y="833107"/>
                </a:lnTo>
                <a:lnTo>
                  <a:pt x="2273681" y="759841"/>
                </a:lnTo>
                <a:lnTo>
                  <a:pt x="2273173" y="741222"/>
                </a:lnTo>
                <a:lnTo>
                  <a:pt x="2271674" y="718312"/>
                </a:lnTo>
                <a:lnTo>
                  <a:pt x="2269172" y="691121"/>
                </a:lnTo>
                <a:lnTo>
                  <a:pt x="2265680" y="659638"/>
                </a:lnTo>
                <a:lnTo>
                  <a:pt x="2262174" y="629043"/>
                </a:lnTo>
                <a:lnTo>
                  <a:pt x="2259673" y="604697"/>
                </a:lnTo>
                <a:lnTo>
                  <a:pt x="2258174" y="586613"/>
                </a:lnTo>
                <a:lnTo>
                  <a:pt x="2257679" y="574802"/>
                </a:lnTo>
                <a:lnTo>
                  <a:pt x="2258530" y="553237"/>
                </a:lnTo>
                <a:lnTo>
                  <a:pt x="2271141" y="504952"/>
                </a:lnTo>
                <a:lnTo>
                  <a:pt x="2307336" y="480568"/>
                </a:lnTo>
                <a:lnTo>
                  <a:pt x="2307336" y="4669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840358" y="2681926"/>
            <a:ext cx="38163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000" spc="45" dirty="0">
                <a:latin typeface="Cambria Math"/>
                <a:cs typeface="Cambria Math"/>
              </a:rPr>
              <a:t>𝜔</a:t>
            </a:r>
            <a:r>
              <a:rPr sz="2300" spc="67" baseline="-16666" dirty="0">
                <a:latin typeface="Cambria Math"/>
                <a:cs typeface="Cambria Math"/>
              </a:rPr>
              <a:t>𝑛</a:t>
            </a:r>
            <a:endParaRPr sz="2300" baseline="-16666" dirty="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489328" y="3070355"/>
            <a:ext cx="1090930" cy="319405"/>
          </a:xfrm>
          <a:custGeom>
            <a:avLst/>
            <a:gdLst/>
            <a:ahLst/>
            <a:cxnLst/>
            <a:rect l="l" t="t" r="r" b="b"/>
            <a:pathLst>
              <a:path w="1090929" h="319404">
                <a:moveTo>
                  <a:pt x="288036" y="66548"/>
                </a:moveTo>
                <a:lnTo>
                  <a:pt x="284734" y="56769"/>
                </a:lnTo>
                <a:lnTo>
                  <a:pt x="267411" y="63030"/>
                </a:lnTo>
                <a:lnTo>
                  <a:pt x="252247" y="72097"/>
                </a:lnTo>
                <a:lnTo>
                  <a:pt x="219748" y="115468"/>
                </a:lnTo>
                <a:lnTo>
                  <a:pt x="209892" y="154190"/>
                </a:lnTo>
                <a:lnTo>
                  <a:pt x="208661" y="176022"/>
                </a:lnTo>
                <a:lnTo>
                  <a:pt x="209892" y="197878"/>
                </a:lnTo>
                <a:lnTo>
                  <a:pt x="219748" y="236588"/>
                </a:lnTo>
                <a:lnTo>
                  <a:pt x="252247" y="279768"/>
                </a:lnTo>
                <a:lnTo>
                  <a:pt x="284734" y="295021"/>
                </a:lnTo>
                <a:lnTo>
                  <a:pt x="287655" y="285369"/>
                </a:lnTo>
                <a:lnTo>
                  <a:pt x="274104" y="279349"/>
                </a:lnTo>
                <a:lnTo>
                  <a:pt x="262407" y="270979"/>
                </a:lnTo>
                <a:lnTo>
                  <a:pt x="238429" y="231978"/>
                </a:lnTo>
                <a:lnTo>
                  <a:pt x="230505" y="174752"/>
                </a:lnTo>
                <a:lnTo>
                  <a:pt x="231381" y="154419"/>
                </a:lnTo>
                <a:lnTo>
                  <a:pt x="244602" y="104267"/>
                </a:lnTo>
                <a:lnTo>
                  <a:pt x="274320" y="72478"/>
                </a:lnTo>
                <a:lnTo>
                  <a:pt x="288036" y="66548"/>
                </a:lnTo>
                <a:close/>
              </a:path>
              <a:path w="1090929" h="319404">
                <a:moveTo>
                  <a:pt x="1070356" y="176022"/>
                </a:moveTo>
                <a:lnTo>
                  <a:pt x="1065415" y="134010"/>
                </a:lnTo>
                <a:lnTo>
                  <a:pt x="1050671" y="98552"/>
                </a:lnTo>
                <a:lnTo>
                  <a:pt x="1011643" y="63030"/>
                </a:lnTo>
                <a:lnTo>
                  <a:pt x="994410" y="56769"/>
                </a:lnTo>
                <a:lnTo>
                  <a:pt x="990981" y="66548"/>
                </a:lnTo>
                <a:lnTo>
                  <a:pt x="1004760" y="72478"/>
                </a:lnTo>
                <a:lnTo>
                  <a:pt x="1016609" y="80746"/>
                </a:lnTo>
                <a:lnTo>
                  <a:pt x="1040701" y="119176"/>
                </a:lnTo>
                <a:lnTo>
                  <a:pt x="1048639" y="174752"/>
                </a:lnTo>
                <a:lnTo>
                  <a:pt x="1047750" y="195783"/>
                </a:lnTo>
                <a:lnTo>
                  <a:pt x="1034542" y="247142"/>
                </a:lnTo>
                <a:lnTo>
                  <a:pt x="1004925" y="279349"/>
                </a:lnTo>
                <a:lnTo>
                  <a:pt x="991362" y="285369"/>
                </a:lnTo>
                <a:lnTo>
                  <a:pt x="994410" y="295021"/>
                </a:lnTo>
                <a:lnTo>
                  <a:pt x="1039914" y="267970"/>
                </a:lnTo>
                <a:lnTo>
                  <a:pt x="1065479" y="218084"/>
                </a:lnTo>
                <a:lnTo>
                  <a:pt x="1069136" y="197878"/>
                </a:lnTo>
                <a:lnTo>
                  <a:pt x="1070356" y="176022"/>
                </a:lnTo>
                <a:close/>
              </a:path>
              <a:path w="1090929" h="319404">
                <a:moveTo>
                  <a:pt x="1090930" y="127"/>
                </a:moveTo>
                <a:lnTo>
                  <a:pt x="160909" y="0"/>
                </a:lnTo>
                <a:lnTo>
                  <a:pt x="84709" y="285750"/>
                </a:lnTo>
                <a:lnTo>
                  <a:pt x="41148" y="188722"/>
                </a:lnTo>
                <a:lnTo>
                  <a:pt x="0" y="207645"/>
                </a:lnTo>
                <a:lnTo>
                  <a:pt x="3937" y="217043"/>
                </a:lnTo>
                <a:lnTo>
                  <a:pt x="25146" y="207645"/>
                </a:lnTo>
                <a:lnTo>
                  <a:pt x="77089" y="319405"/>
                </a:lnTo>
                <a:lnTo>
                  <a:pt x="89281" y="319405"/>
                </a:lnTo>
                <a:lnTo>
                  <a:pt x="170942" y="16764"/>
                </a:lnTo>
                <a:lnTo>
                  <a:pt x="186055" y="16764"/>
                </a:lnTo>
                <a:lnTo>
                  <a:pt x="186055" y="19177"/>
                </a:lnTo>
                <a:lnTo>
                  <a:pt x="1090930" y="19177"/>
                </a:lnTo>
                <a:lnTo>
                  <a:pt x="1090930" y="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745108" y="3054036"/>
            <a:ext cx="75882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000" spc="15" dirty="0">
                <a:latin typeface="Cambria Math"/>
                <a:cs typeface="Cambria Math"/>
              </a:rPr>
              <a:t>1 </a:t>
            </a:r>
            <a:r>
              <a:rPr sz="2000" spc="20" dirty="0">
                <a:latin typeface="Cambria Math"/>
                <a:cs typeface="Cambria Math"/>
              </a:rPr>
              <a:t>−</a:t>
            </a:r>
            <a:r>
              <a:rPr sz="2000" spc="-155" dirty="0">
                <a:latin typeface="Cambria Math"/>
                <a:cs typeface="Cambria Math"/>
              </a:rPr>
              <a:t> </a:t>
            </a:r>
            <a:r>
              <a:rPr sz="2000" spc="65" dirty="0">
                <a:latin typeface="Cambria Math"/>
                <a:cs typeface="Cambria Math"/>
              </a:rPr>
              <a:t>𝜁</a:t>
            </a:r>
            <a:r>
              <a:rPr sz="2300" spc="97" baseline="22222" dirty="0">
                <a:latin typeface="Cambria Math"/>
                <a:cs typeface="Cambria Math"/>
              </a:rPr>
              <a:t>2</a:t>
            </a:r>
            <a:endParaRPr sz="2300" baseline="22222" dirty="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221738" y="3022853"/>
            <a:ext cx="1358900" cy="704850"/>
          </a:xfrm>
          <a:custGeom>
            <a:avLst/>
            <a:gdLst/>
            <a:ahLst/>
            <a:cxnLst/>
            <a:rect l="l" t="t" r="r" b="b"/>
            <a:pathLst>
              <a:path w="1358900" h="704850">
                <a:moveTo>
                  <a:pt x="79375" y="475996"/>
                </a:moveTo>
                <a:lnTo>
                  <a:pt x="76073" y="466217"/>
                </a:lnTo>
                <a:lnTo>
                  <a:pt x="58750" y="472478"/>
                </a:lnTo>
                <a:lnTo>
                  <a:pt x="43586" y="481545"/>
                </a:lnTo>
                <a:lnTo>
                  <a:pt x="11087" y="524916"/>
                </a:lnTo>
                <a:lnTo>
                  <a:pt x="1231" y="563638"/>
                </a:lnTo>
                <a:lnTo>
                  <a:pt x="0" y="585470"/>
                </a:lnTo>
                <a:lnTo>
                  <a:pt x="1231" y="607326"/>
                </a:lnTo>
                <a:lnTo>
                  <a:pt x="11087" y="646036"/>
                </a:lnTo>
                <a:lnTo>
                  <a:pt x="43586" y="689216"/>
                </a:lnTo>
                <a:lnTo>
                  <a:pt x="76073" y="704469"/>
                </a:lnTo>
                <a:lnTo>
                  <a:pt x="78994" y="694817"/>
                </a:lnTo>
                <a:lnTo>
                  <a:pt x="65443" y="688797"/>
                </a:lnTo>
                <a:lnTo>
                  <a:pt x="53746" y="680427"/>
                </a:lnTo>
                <a:lnTo>
                  <a:pt x="29768" y="641426"/>
                </a:lnTo>
                <a:lnTo>
                  <a:pt x="21844" y="584200"/>
                </a:lnTo>
                <a:lnTo>
                  <a:pt x="22720" y="563867"/>
                </a:lnTo>
                <a:lnTo>
                  <a:pt x="35941" y="513715"/>
                </a:lnTo>
                <a:lnTo>
                  <a:pt x="65659" y="481926"/>
                </a:lnTo>
                <a:lnTo>
                  <a:pt x="79375" y="475996"/>
                </a:lnTo>
                <a:close/>
              </a:path>
              <a:path w="1358900" h="704850">
                <a:moveTo>
                  <a:pt x="1033145" y="585470"/>
                </a:moveTo>
                <a:lnTo>
                  <a:pt x="1028204" y="543458"/>
                </a:lnTo>
                <a:lnTo>
                  <a:pt x="1013460" y="508000"/>
                </a:lnTo>
                <a:lnTo>
                  <a:pt x="974432" y="472478"/>
                </a:lnTo>
                <a:lnTo>
                  <a:pt x="957199" y="466217"/>
                </a:lnTo>
                <a:lnTo>
                  <a:pt x="953770" y="475996"/>
                </a:lnTo>
                <a:lnTo>
                  <a:pt x="967549" y="481926"/>
                </a:lnTo>
                <a:lnTo>
                  <a:pt x="979398" y="490194"/>
                </a:lnTo>
                <a:lnTo>
                  <a:pt x="1003490" y="528624"/>
                </a:lnTo>
                <a:lnTo>
                  <a:pt x="1011428" y="584200"/>
                </a:lnTo>
                <a:lnTo>
                  <a:pt x="1010539" y="605231"/>
                </a:lnTo>
                <a:lnTo>
                  <a:pt x="997331" y="656590"/>
                </a:lnTo>
                <a:lnTo>
                  <a:pt x="967714" y="688797"/>
                </a:lnTo>
                <a:lnTo>
                  <a:pt x="954151" y="694817"/>
                </a:lnTo>
                <a:lnTo>
                  <a:pt x="957199" y="704469"/>
                </a:lnTo>
                <a:lnTo>
                  <a:pt x="1002703" y="677418"/>
                </a:lnTo>
                <a:lnTo>
                  <a:pt x="1028268" y="627532"/>
                </a:lnTo>
                <a:lnTo>
                  <a:pt x="1031925" y="607326"/>
                </a:lnTo>
                <a:lnTo>
                  <a:pt x="1033145" y="585470"/>
                </a:lnTo>
                <a:close/>
              </a:path>
              <a:path w="1358900" h="704850">
                <a:moveTo>
                  <a:pt x="1358506" y="0"/>
                </a:moveTo>
                <a:lnTo>
                  <a:pt x="263144" y="0"/>
                </a:lnTo>
                <a:lnTo>
                  <a:pt x="263144" y="19050"/>
                </a:lnTo>
                <a:lnTo>
                  <a:pt x="1358506" y="19050"/>
                </a:lnTo>
                <a:lnTo>
                  <a:pt x="13585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733550" y="2844232"/>
            <a:ext cx="21272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2000" spc="25" dirty="0">
                <a:latin typeface="Cambria Math"/>
                <a:cs typeface="Cambria Math"/>
              </a:rPr>
              <a:t>𝜔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24304" y="2968054"/>
            <a:ext cx="14795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155" dirty="0">
                <a:latin typeface="Cambria Math"/>
                <a:cs typeface="Cambria Math"/>
              </a:rPr>
              <a:t>𝑑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90976" y="3387664"/>
            <a:ext cx="13589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35" dirty="0">
                <a:latin typeface="Cambria Math"/>
                <a:cs typeface="Cambria Math"/>
              </a:rPr>
              <a:t>2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268224" y="3416621"/>
            <a:ext cx="200469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000" spc="10" dirty="0">
                <a:latin typeface="Cambria Math"/>
                <a:cs typeface="Cambria Math"/>
              </a:rPr>
              <a:t>𝑠 </a:t>
            </a:r>
            <a:r>
              <a:rPr sz="2000" spc="20" dirty="0">
                <a:latin typeface="Cambria Math"/>
                <a:cs typeface="Cambria Math"/>
              </a:rPr>
              <a:t>+ </a:t>
            </a:r>
            <a:r>
              <a:rPr sz="2000" spc="35" dirty="0">
                <a:latin typeface="Cambria Math"/>
                <a:cs typeface="Cambria Math"/>
              </a:rPr>
              <a:t>𝜁𝜔</a:t>
            </a:r>
            <a:r>
              <a:rPr sz="2300" spc="52" baseline="-16666" dirty="0">
                <a:latin typeface="Cambria Math"/>
                <a:cs typeface="Cambria Math"/>
              </a:rPr>
              <a:t>𝑛 </a:t>
            </a:r>
            <a:r>
              <a:rPr sz="2300" spc="52" baseline="22222" dirty="0">
                <a:latin typeface="Cambria Math"/>
                <a:cs typeface="Cambria Math"/>
              </a:rPr>
              <a:t>2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-140" dirty="0">
                <a:latin typeface="Cambria Math"/>
                <a:cs typeface="Cambria Math"/>
              </a:rPr>
              <a:t> </a:t>
            </a:r>
            <a:r>
              <a:rPr sz="2000" spc="55" dirty="0">
                <a:latin typeface="Cambria Math"/>
                <a:cs typeface="Cambria Math"/>
              </a:rPr>
              <a:t>(𝜔</a:t>
            </a:r>
            <a:r>
              <a:rPr sz="2300" spc="82" baseline="-22222" dirty="0">
                <a:latin typeface="Cambria Math"/>
                <a:cs typeface="Cambria Math"/>
              </a:rPr>
              <a:t>𝑑</a:t>
            </a:r>
            <a:r>
              <a:rPr sz="2000" spc="55" dirty="0">
                <a:latin typeface="Cambria Math"/>
                <a:cs typeface="Cambria Math"/>
              </a:rPr>
              <a:t>)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99133" y="3422903"/>
            <a:ext cx="2028825" cy="19050"/>
          </a:xfrm>
          <a:custGeom>
            <a:avLst/>
            <a:gdLst/>
            <a:ahLst/>
            <a:cxnLst/>
            <a:rect l="l" t="t" r="r" b="b"/>
            <a:pathLst>
              <a:path w="2028825" h="19050">
                <a:moveTo>
                  <a:pt x="2028825" y="0"/>
                </a:moveTo>
                <a:lnTo>
                  <a:pt x="0" y="0"/>
                </a:lnTo>
                <a:lnTo>
                  <a:pt x="0" y="19050"/>
                </a:lnTo>
                <a:lnTo>
                  <a:pt x="2028825" y="19050"/>
                </a:lnTo>
                <a:lnTo>
                  <a:pt x="2028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40701" y="4032046"/>
            <a:ext cx="280670" cy="238760"/>
          </a:xfrm>
          <a:custGeom>
            <a:avLst/>
            <a:gdLst/>
            <a:ahLst/>
            <a:cxnLst/>
            <a:rect l="l" t="t" r="r" b="b"/>
            <a:pathLst>
              <a:path w="280669" h="238760">
                <a:moveTo>
                  <a:pt x="204635" y="0"/>
                </a:moveTo>
                <a:lnTo>
                  <a:pt x="201244" y="9677"/>
                </a:lnTo>
                <a:lnTo>
                  <a:pt x="215026" y="15656"/>
                </a:lnTo>
                <a:lnTo>
                  <a:pt x="226871" y="23937"/>
                </a:lnTo>
                <a:lnTo>
                  <a:pt x="250959" y="62339"/>
                </a:lnTo>
                <a:lnTo>
                  <a:pt x="258889" y="117919"/>
                </a:lnTo>
                <a:lnTo>
                  <a:pt x="258008" y="138929"/>
                </a:lnTo>
                <a:lnTo>
                  <a:pt x="244792" y="190373"/>
                </a:lnTo>
                <a:lnTo>
                  <a:pt x="215197" y="222534"/>
                </a:lnTo>
                <a:lnTo>
                  <a:pt x="201612" y="228549"/>
                </a:lnTo>
                <a:lnTo>
                  <a:pt x="204635" y="238213"/>
                </a:lnTo>
                <a:lnTo>
                  <a:pt x="250164" y="211173"/>
                </a:lnTo>
                <a:lnTo>
                  <a:pt x="275732" y="161256"/>
                </a:lnTo>
                <a:lnTo>
                  <a:pt x="280606" y="119176"/>
                </a:lnTo>
                <a:lnTo>
                  <a:pt x="279370" y="97335"/>
                </a:lnTo>
                <a:lnTo>
                  <a:pt x="269515" y="58626"/>
                </a:lnTo>
                <a:lnTo>
                  <a:pt x="237035" y="15278"/>
                </a:lnTo>
                <a:lnTo>
                  <a:pt x="221898" y="6238"/>
                </a:lnTo>
                <a:lnTo>
                  <a:pt x="204635" y="0"/>
                </a:lnTo>
                <a:close/>
              </a:path>
              <a:path w="280669" h="238760">
                <a:moveTo>
                  <a:pt x="75971" y="0"/>
                </a:moveTo>
                <a:lnTo>
                  <a:pt x="30538" y="27117"/>
                </a:lnTo>
                <a:lnTo>
                  <a:pt x="4908" y="77152"/>
                </a:lnTo>
                <a:lnTo>
                  <a:pt x="0" y="119176"/>
                </a:lnTo>
                <a:lnTo>
                  <a:pt x="1223" y="141060"/>
                </a:lnTo>
                <a:lnTo>
                  <a:pt x="11015" y="179764"/>
                </a:lnTo>
                <a:lnTo>
                  <a:pt x="43472" y="222975"/>
                </a:lnTo>
                <a:lnTo>
                  <a:pt x="75971" y="238213"/>
                </a:lnTo>
                <a:lnTo>
                  <a:pt x="78981" y="228549"/>
                </a:lnTo>
                <a:lnTo>
                  <a:pt x="65405" y="222534"/>
                </a:lnTo>
                <a:lnTo>
                  <a:pt x="53692" y="214166"/>
                </a:lnTo>
                <a:lnTo>
                  <a:pt x="29667" y="175157"/>
                </a:lnTo>
                <a:lnTo>
                  <a:pt x="21717" y="117919"/>
                </a:lnTo>
                <a:lnTo>
                  <a:pt x="22600" y="97595"/>
                </a:lnTo>
                <a:lnTo>
                  <a:pt x="35852" y="47409"/>
                </a:lnTo>
                <a:lnTo>
                  <a:pt x="65620" y="15656"/>
                </a:lnTo>
                <a:lnTo>
                  <a:pt x="79362" y="9677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53758" y="3960499"/>
            <a:ext cx="75184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546045" algn="l"/>
              </a:tabLst>
            </a:pPr>
            <a:r>
              <a:rPr sz="2000" spc="25" dirty="0">
                <a:latin typeface="Cambria Math"/>
                <a:cs typeface="Cambria Math"/>
              </a:rPr>
              <a:t>𝑦 </a:t>
            </a:r>
            <a:r>
              <a:rPr sz="2000" spc="10" dirty="0">
                <a:latin typeface="Cambria Math"/>
                <a:cs typeface="Cambria Math"/>
              </a:rPr>
              <a:t> </a:t>
            </a:r>
            <a:r>
              <a:rPr sz="2000" spc="25" dirty="0">
                <a:latin typeface="Cambria Math"/>
                <a:cs typeface="Cambria Math"/>
              </a:rPr>
              <a:t>𝑡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20" dirty="0">
                <a:latin typeface="Cambria Math"/>
                <a:cs typeface="Cambria Math"/>
              </a:rPr>
              <a:t>=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86949" y="3888248"/>
            <a:ext cx="1353185" cy="655955"/>
          </a:xfrm>
          <a:custGeom>
            <a:avLst/>
            <a:gdLst/>
            <a:ahLst/>
            <a:cxnLst/>
            <a:rect l="l" t="t" r="r" b="b"/>
            <a:pathLst>
              <a:path w="1353185" h="655954">
                <a:moveTo>
                  <a:pt x="1240785" y="0"/>
                </a:moveTo>
                <a:lnTo>
                  <a:pt x="1234943" y="9410"/>
                </a:lnTo>
                <a:lnTo>
                  <a:pt x="1255803" y="34520"/>
                </a:lnTo>
                <a:lnTo>
                  <a:pt x="1274186" y="64511"/>
                </a:lnTo>
                <a:lnTo>
                  <a:pt x="1290093" y="99380"/>
                </a:lnTo>
                <a:lnTo>
                  <a:pt x="1303523" y="139128"/>
                </a:lnTo>
                <a:lnTo>
                  <a:pt x="1314098" y="182555"/>
                </a:lnTo>
                <a:lnTo>
                  <a:pt x="1321636" y="228446"/>
                </a:lnTo>
                <a:lnTo>
                  <a:pt x="1326151" y="276801"/>
                </a:lnTo>
                <a:lnTo>
                  <a:pt x="1327653" y="327621"/>
                </a:lnTo>
                <a:lnTo>
                  <a:pt x="1326153" y="377487"/>
                </a:lnTo>
                <a:lnTo>
                  <a:pt x="1321652" y="425376"/>
                </a:lnTo>
                <a:lnTo>
                  <a:pt x="1314151" y="471289"/>
                </a:lnTo>
                <a:lnTo>
                  <a:pt x="1303650" y="515226"/>
                </a:lnTo>
                <a:lnTo>
                  <a:pt x="1290289" y="555638"/>
                </a:lnTo>
                <a:lnTo>
                  <a:pt x="1274392" y="590980"/>
                </a:lnTo>
                <a:lnTo>
                  <a:pt x="1234943" y="646455"/>
                </a:lnTo>
                <a:lnTo>
                  <a:pt x="1240785" y="655739"/>
                </a:lnTo>
                <a:lnTo>
                  <a:pt x="1287076" y="600538"/>
                </a:lnTo>
                <a:lnTo>
                  <a:pt x="1306222" y="564495"/>
                </a:lnTo>
                <a:lnTo>
                  <a:pt x="1322700" y="522820"/>
                </a:lnTo>
                <a:lnTo>
                  <a:pt x="1336015" y="477251"/>
                </a:lnTo>
                <a:lnTo>
                  <a:pt x="1345496" y="429506"/>
                </a:lnTo>
                <a:lnTo>
                  <a:pt x="1351168" y="379586"/>
                </a:lnTo>
                <a:lnTo>
                  <a:pt x="1353053" y="327494"/>
                </a:lnTo>
                <a:lnTo>
                  <a:pt x="1351168" y="274769"/>
                </a:lnTo>
                <a:lnTo>
                  <a:pt x="1345496" y="224586"/>
                </a:lnTo>
                <a:lnTo>
                  <a:pt x="1336015" y="176947"/>
                </a:lnTo>
                <a:lnTo>
                  <a:pt x="1322700" y="131851"/>
                </a:lnTo>
                <a:lnTo>
                  <a:pt x="1306222" y="90741"/>
                </a:lnTo>
                <a:lnTo>
                  <a:pt x="1287076" y="55062"/>
                </a:lnTo>
                <a:lnTo>
                  <a:pt x="1265264" y="24814"/>
                </a:lnTo>
                <a:lnTo>
                  <a:pt x="1240785" y="0"/>
                </a:lnTo>
                <a:close/>
              </a:path>
              <a:path w="1353185" h="655954">
                <a:moveTo>
                  <a:pt x="112263" y="0"/>
                </a:moveTo>
                <a:lnTo>
                  <a:pt x="65956" y="55062"/>
                </a:lnTo>
                <a:lnTo>
                  <a:pt x="46773" y="90741"/>
                </a:lnTo>
                <a:lnTo>
                  <a:pt x="30221" y="131851"/>
                </a:lnTo>
                <a:lnTo>
                  <a:pt x="16979" y="176947"/>
                </a:lnTo>
                <a:lnTo>
                  <a:pt x="7536" y="224586"/>
                </a:lnTo>
                <a:lnTo>
                  <a:pt x="1878" y="274769"/>
                </a:lnTo>
                <a:lnTo>
                  <a:pt x="0" y="327621"/>
                </a:lnTo>
                <a:lnTo>
                  <a:pt x="1878" y="379586"/>
                </a:lnTo>
                <a:lnTo>
                  <a:pt x="7536" y="429506"/>
                </a:lnTo>
                <a:lnTo>
                  <a:pt x="16979" y="477251"/>
                </a:lnTo>
                <a:lnTo>
                  <a:pt x="30221" y="522820"/>
                </a:lnTo>
                <a:lnTo>
                  <a:pt x="46773" y="564495"/>
                </a:lnTo>
                <a:lnTo>
                  <a:pt x="65956" y="600538"/>
                </a:lnTo>
                <a:lnTo>
                  <a:pt x="112263" y="655739"/>
                </a:lnTo>
                <a:lnTo>
                  <a:pt x="118105" y="646455"/>
                </a:lnTo>
                <a:lnTo>
                  <a:pt x="97100" y="621252"/>
                </a:lnTo>
                <a:lnTo>
                  <a:pt x="78656" y="590980"/>
                </a:lnTo>
                <a:lnTo>
                  <a:pt x="62759" y="555638"/>
                </a:lnTo>
                <a:lnTo>
                  <a:pt x="49398" y="515226"/>
                </a:lnTo>
                <a:lnTo>
                  <a:pt x="38877" y="471289"/>
                </a:lnTo>
                <a:lnTo>
                  <a:pt x="31332" y="425376"/>
                </a:lnTo>
                <a:lnTo>
                  <a:pt x="26788" y="377487"/>
                </a:lnTo>
                <a:lnTo>
                  <a:pt x="25272" y="327494"/>
                </a:lnTo>
                <a:lnTo>
                  <a:pt x="26790" y="276801"/>
                </a:lnTo>
                <a:lnTo>
                  <a:pt x="31348" y="228446"/>
                </a:lnTo>
                <a:lnTo>
                  <a:pt x="38930" y="182555"/>
                </a:lnTo>
                <a:lnTo>
                  <a:pt x="49525" y="139128"/>
                </a:lnTo>
                <a:lnTo>
                  <a:pt x="62884" y="99380"/>
                </a:lnTo>
                <a:lnTo>
                  <a:pt x="78767" y="64511"/>
                </a:lnTo>
                <a:lnTo>
                  <a:pt x="118105" y="9410"/>
                </a:lnTo>
                <a:lnTo>
                  <a:pt x="1122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163449" y="3769681"/>
            <a:ext cx="38163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000" spc="45" dirty="0">
                <a:latin typeface="Cambria Math"/>
                <a:cs typeface="Cambria Math"/>
              </a:rPr>
              <a:t>𝜔</a:t>
            </a:r>
            <a:r>
              <a:rPr sz="2300" spc="67" baseline="-16666" dirty="0">
                <a:latin typeface="Cambria Math"/>
                <a:cs typeface="Cambria Math"/>
              </a:rPr>
              <a:t>𝑛</a:t>
            </a:r>
            <a:endParaRPr sz="2300" baseline="-16666" dirty="0">
              <a:latin typeface="Cambria Math"/>
              <a:cs typeface="Cambria Math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13053" y="4194344"/>
            <a:ext cx="1090930" cy="319405"/>
          </a:xfrm>
          <a:custGeom>
            <a:avLst/>
            <a:gdLst/>
            <a:ahLst/>
            <a:cxnLst/>
            <a:rect l="l" t="t" r="r" b="b"/>
            <a:pathLst>
              <a:path w="1090930" h="319404">
                <a:moveTo>
                  <a:pt x="288036" y="66459"/>
                </a:moveTo>
                <a:lnTo>
                  <a:pt x="284734" y="56781"/>
                </a:lnTo>
                <a:lnTo>
                  <a:pt x="267411" y="63030"/>
                </a:lnTo>
                <a:lnTo>
                  <a:pt x="252247" y="72059"/>
                </a:lnTo>
                <a:lnTo>
                  <a:pt x="219748" y="115417"/>
                </a:lnTo>
                <a:lnTo>
                  <a:pt x="209892" y="154127"/>
                </a:lnTo>
                <a:lnTo>
                  <a:pt x="208661" y="175958"/>
                </a:lnTo>
                <a:lnTo>
                  <a:pt x="209892" y="197853"/>
                </a:lnTo>
                <a:lnTo>
                  <a:pt x="219748" y="236550"/>
                </a:lnTo>
                <a:lnTo>
                  <a:pt x="252247" y="279768"/>
                </a:lnTo>
                <a:lnTo>
                  <a:pt x="284734" y="294995"/>
                </a:lnTo>
                <a:lnTo>
                  <a:pt x="287655" y="285330"/>
                </a:lnTo>
                <a:lnTo>
                  <a:pt x="274104" y="279323"/>
                </a:lnTo>
                <a:lnTo>
                  <a:pt x="262407" y="270954"/>
                </a:lnTo>
                <a:lnTo>
                  <a:pt x="238429" y="231940"/>
                </a:lnTo>
                <a:lnTo>
                  <a:pt x="230505" y="174701"/>
                </a:lnTo>
                <a:lnTo>
                  <a:pt x="231381" y="154381"/>
                </a:lnTo>
                <a:lnTo>
                  <a:pt x="244602" y="104190"/>
                </a:lnTo>
                <a:lnTo>
                  <a:pt x="274320" y="72440"/>
                </a:lnTo>
                <a:lnTo>
                  <a:pt x="288036" y="66459"/>
                </a:lnTo>
                <a:close/>
              </a:path>
              <a:path w="1090930" h="319404">
                <a:moveTo>
                  <a:pt x="1079881" y="175958"/>
                </a:moveTo>
                <a:lnTo>
                  <a:pt x="1074940" y="133934"/>
                </a:lnTo>
                <a:lnTo>
                  <a:pt x="1060196" y="98539"/>
                </a:lnTo>
                <a:lnTo>
                  <a:pt x="1021168" y="63030"/>
                </a:lnTo>
                <a:lnTo>
                  <a:pt x="1003935" y="56781"/>
                </a:lnTo>
                <a:lnTo>
                  <a:pt x="1000506" y="66459"/>
                </a:lnTo>
                <a:lnTo>
                  <a:pt x="1014285" y="72440"/>
                </a:lnTo>
                <a:lnTo>
                  <a:pt x="1026134" y="80721"/>
                </a:lnTo>
                <a:lnTo>
                  <a:pt x="1050226" y="119126"/>
                </a:lnTo>
                <a:lnTo>
                  <a:pt x="1058164" y="174701"/>
                </a:lnTo>
                <a:lnTo>
                  <a:pt x="1057275" y="195719"/>
                </a:lnTo>
                <a:lnTo>
                  <a:pt x="1044067" y="247154"/>
                </a:lnTo>
                <a:lnTo>
                  <a:pt x="1014450" y="279323"/>
                </a:lnTo>
                <a:lnTo>
                  <a:pt x="1000887" y="285330"/>
                </a:lnTo>
                <a:lnTo>
                  <a:pt x="1003935" y="294995"/>
                </a:lnTo>
                <a:lnTo>
                  <a:pt x="1049439" y="267957"/>
                </a:lnTo>
                <a:lnTo>
                  <a:pt x="1075004" y="218046"/>
                </a:lnTo>
                <a:lnTo>
                  <a:pt x="1078661" y="197853"/>
                </a:lnTo>
                <a:lnTo>
                  <a:pt x="1079881" y="175958"/>
                </a:lnTo>
                <a:close/>
              </a:path>
              <a:path w="1090930" h="319404">
                <a:moveTo>
                  <a:pt x="1090930" y="114"/>
                </a:moveTo>
                <a:lnTo>
                  <a:pt x="160909" y="0"/>
                </a:lnTo>
                <a:lnTo>
                  <a:pt x="84709" y="285686"/>
                </a:lnTo>
                <a:lnTo>
                  <a:pt x="41148" y="188747"/>
                </a:lnTo>
                <a:lnTo>
                  <a:pt x="0" y="207581"/>
                </a:lnTo>
                <a:lnTo>
                  <a:pt x="3937" y="216992"/>
                </a:lnTo>
                <a:lnTo>
                  <a:pt x="25146" y="207581"/>
                </a:lnTo>
                <a:lnTo>
                  <a:pt x="77089" y="319341"/>
                </a:lnTo>
                <a:lnTo>
                  <a:pt x="89281" y="319341"/>
                </a:lnTo>
                <a:lnTo>
                  <a:pt x="170942" y="16713"/>
                </a:lnTo>
                <a:lnTo>
                  <a:pt x="186055" y="16713"/>
                </a:lnTo>
                <a:lnTo>
                  <a:pt x="186055" y="19164"/>
                </a:lnTo>
                <a:lnTo>
                  <a:pt x="1090930" y="19164"/>
                </a:lnTo>
                <a:lnTo>
                  <a:pt x="1090930" y="1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068195" y="4179891"/>
            <a:ext cx="76835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000" spc="15" dirty="0">
                <a:latin typeface="Cambria Math"/>
                <a:cs typeface="Cambria Math"/>
              </a:rPr>
              <a:t>1 </a:t>
            </a:r>
            <a:r>
              <a:rPr sz="2000" spc="20" dirty="0">
                <a:latin typeface="Cambria Math"/>
                <a:cs typeface="Cambria Math"/>
              </a:rPr>
              <a:t>−</a:t>
            </a:r>
            <a:r>
              <a:rPr sz="2000" spc="-80" dirty="0">
                <a:latin typeface="Cambria Math"/>
                <a:cs typeface="Cambria Math"/>
              </a:rPr>
              <a:t> </a:t>
            </a:r>
            <a:r>
              <a:rPr sz="2000" spc="65" dirty="0">
                <a:latin typeface="Cambria Math"/>
                <a:cs typeface="Cambria Math"/>
              </a:rPr>
              <a:t>𝜁</a:t>
            </a:r>
            <a:r>
              <a:rPr sz="2300" spc="97" baseline="22222" dirty="0">
                <a:latin typeface="Cambria Math"/>
                <a:cs typeface="Cambria Math"/>
              </a:rPr>
              <a:t>2</a:t>
            </a:r>
            <a:endParaRPr sz="2300" baseline="22222" dirty="0">
              <a:latin typeface="Cambria Math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808608" y="4137304"/>
            <a:ext cx="1095375" cy="19050"/>
          </a:xfrm>
          <a:custGeom>
            <a:avLst/>
            <a:gdLst/>
            <a:ahLst/>
            <a:cxnLst/>
            <a:rect l="l" t="t" r="r" b="b"/>
            <a:pathLst>
              <a:path w="1095375" h="19050">
                <a:moveTo>
                  <a:pt x="1095375" y="0"/>
                </a:moveTo>
                <a:lnTo>
                  <a:pt x="0" y="0"/>
                </a:lnTo>
                <a:lnTo>
                  <a:pt x="0" y="19050"/>
                </a:lnTo>
                <a:lnTo>
                  <a:pt x="1095375" y="19050"/>
                </a:lnTo>
                <a:lnTo>
                  <a:pt x="1095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486913" y="4084321"/>
            <a:ext cx="14795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155" dirty="0">
                <a:latin typeface="Cambria Math"/>
                <a:cs typeface="Cambria Math"/>
              </a:rPr>
              <a:t>𝑑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059810" y="3960499"/>
            <a:ext cx="182308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  <a:tabLst>
                <a:tab pos="1572739" algn="l"/>
              </a:tabLst>
            </a:pPr>
            <a:r>
              <a:rPr sz="2000" spc="90" dirty="0">
                <a:latin typeface="Cambria Math"/>
                <a:cs typeface="Cambria Math"/>
              </a:rPr>
              <a:t>𝑒</a:t>
            </a:r>
            <a:r>
              <a:rPr sz="2300" spc="135" baseline="27777" dirty="0">
                <a:latin typeface="Cambria Math"/>
                <a:cs typeface="Cambria Math"/>
              </a:rPr>
              <a:t>−𝜁𝜔</a:t>
            </a:r>
            <a:r>
              <a:rPr spc="135" baseline="20833" dirty="0">
                <a:latin typeface="Cambria Math"/>
                <a:cs typeface="Cambria Math"/>
              </a:rPr>
              <a:t>𝑛</a:t>
            </a:r>
            <a:r>
              <a:rPr sz="2300" spc="135" baseline="27777" dirty="0">
                <a:latin typeface="Cambria Math"/>
                <a:cs typeface="Cambria Math"/>
              </a:rPr>
              <a:t>𝑡</a:t>
            </a:r>
            <a:r>
              <a:rPr sz="2300" spc="82" baseline="27777" dirty="0">
                <a:latin typeface="Cambria Math"/>
                <a:cs typeface="Cambria Math"/>
              </a:rPr>
              <a:t> </a:t>
            </a:r>
            <a:r>
              <a:rPr sz="2000" spc="5" dirty="0">
                <a:latin typeface="Cambria Math"/>
                <a:cs typeface="Cambria Math"/>
              </a:rPr>
              <a:t>sin(𝜔	</a:t>
            </a:r>
            <a:r>
              <a:rPr sz="2000" spc="20" dirty="0">
                <a:latin typeface="Cambria Math"/>
                <a:cs typeface="Cambria Math"/>
              </a:rPr>
              <a:t>𝑡)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107937" y="3448562"/>
            <a:ext cx="648335" cy="111125"/>
          </a:xfrm>
          <a:custGeom>
            <a:avLst/>
            <a:gdLst/>
            <a:ahLst/>
            <a:cxnLst/>
            <a:rect l="l" t="t" r="r" b="b"/>
            <a:pathLst>
              <a:path w="648334" h="111125">
                <a:moveTo>
                  <a:pt x="610416" y="55308"/>
                </a:moveTo>
                <a:lnTo>
                  <a:pt x="548259" y="91567"/>
                </a:lnTo>
                <a:lnTo>
                  <a:pt x="543687" y="94107"/>
                </a:lnTo>
                <a:lnTo>
                  <a:pt x="542163" y="99949"/>
                </a:lnTo>
                <a:lnTo>
                  <a:pt x="547497" y="109093"/>
                </a:lnTo>
                <a:lnTo>
                  <a:pt x="553339" y="110617"/>
                </a:lnTo>
                <a:lnTo>
                  <a:pt x="631888" y="64770"/>
                </a:lnTo>
                <a:lnTo>
                  <a:pt x="629285" y="64770"/>
                </a:lnTo>
                <a:lnTo>
                  <a:pt x="629285" y="63500"/>
                </a:lnTo>
                <a:lnTo>
                  <a:pt x="624459" y="63500"/>
                </a:lnTo>
                <a:lnTo>
                  <a:pt x="610416" y="55308"/>
                </a:lnTo>
                <a:close/>
              </a:path>
              <a:path w="648334" h="111125">
                <a:moveTo>
                  <a:pt x="593979" y="45720"/>
                </a:moveTo>
                <a:lnTo>
                  <a:pt x="0" y="45720"/>
                </a:lnTo>
                <a:lnTo>
                  <a:pt x="0" y="64770"/>
                </a:lnTo>
                <a:lnTo>
                  <a:pt x="594196" y="64770"/>
                </a:lnTo>
                <a:lnTo>
                  <a:pt x="610416" y="55308"/>
                </a:lnTo>
                <a:lnTo>
                  <a:pt x="593979" y="45720"/>
                </a:lnTo>
                <a:close/>
              </a:path>
              <a:path w="648334" h="111125">
                <a:moveTo>
                  <a:pt x="631849" y="45720"/>
                </a:moveTo>
                <a:lnTo>
                  <a:pt x="629285" y="45720"/>
                </a:lnTo>
                <a:lnTo>
                  <a:pt x="629285" y="64770"/>
                </a:lnTo>
                <a:lnTo>
                  <a:pt x="631888" y="64770"/>
                </a:lnTo>
                <a:lnTo>
                  <a:pt x="648208" y="55245"/>
                </a:lnTo>
                <a:lnTo>
                  <a:pt x="631849" y="45720"/>
                </a:lnTo>
                <a:close/>
              </a:path>
              <a:path w="648334" h="111125">
                <a:moveTo>
                  <a:pt x="624459" y="47117"/>
                </a:moveTo>
                <a:lnTo>
                  <a:pt x="610416" y="55308"/>
                </a:lnTo>
                <a:lnTo>
                  <a:pt x="624459" y="63500"/>
                </a:lnTo>
                <a:lnTo>
                  <a:pt x="624459" y="47117"/>
                </a:lnTo>
                <a:close/>
              </a:path>
              <a:path w="648334" h="111125">
                <a:moveTo>
                  <a:pt x="629285" y="47117"/>
                </a:moveTo>
                <a:lnTo>
                  <a:pt x="624459" y="47117"/>
                </a:lnTo>
                <a:lnTo>
                  <a:pt x="624459" y="63500"/>
                </a:lnTo>
                <a:lnTo>
                  <a:pt x="629285" y="63500"/>
                </a:lnTo>
                <a:lnTo>
                  <a:pt x="629285" y="47117"/>
                </a:lnTo>
                <a:close/>
              </a:path>
              <a:path w="648334" h="111125">
                <a:moveTo>
                  <a:pt x="553339" y="0"/>
                </a:moveTo>
                <a:lnTo>
                  <a:pt x="547497" y="1524"/>
                </a:lnTo>
                <a:lnTo>
                  <a:pt x="544830" y="6096"/>
                </a:lnTo>
                <a:lnTo>
                  <a:pt x="542163" y="10541"/>
                </a:lnTo>
                <a:lnTo>
                  <a:pt x="543687" y="16383"/>
                </a:lnTo>
                <a:lnTo>
                  <a:pt x="610416" y="55308"/>
                </a:lnTo>
                <a:lnTo>
                  <a:pt x="624459" y="47117"/>
                </a:lnTo>
                <a:lnTo>
                  <a:pt x="629285" y="47117"/>
                </a:lnTo>
                <a:lnTo>
                  <a:pt x="629285" y="45720"/>
                </a:lnTo>
                <a:lnTo>
                  <a:pt x="631849" y="45720"/>
                </a:lnTo>
                <a:lnTo>
                  <a:pt x="5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872856" y="3348735"/>
            <a:ext cx="11620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pc="5" dirty="0">
                <a:latin typeface="Cambria Math"/>
                <a:cs typeface="Cambria Math"/>
              </a:rPr>
              <a:t>𝑡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77966" y="3787461"/>
            <a:ext cx="26155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</a:pPr>
            <a:r>
              <a:rPr spc="15" dirty="0">
                <a:latin typeface="Cambria Math"/>
                <a:cs typeface="Cambria Math"/>
              </a:rPr>
              <a:t>𝑦(𝑡) </a:t>
            </a:r>
            <a:r>
              <a:rPr dirty="0">
                <a:latin typeface="Calibri"/>
                <a:cs typeface="Calibri"/>
              </a:rPr>
              <a:t>when </a:t>
            </a:r>
            <a:r>
              <a:rPr dirty="0">
                <a:latin typeface="Cambria Math"/>
                <a:cs typeface="Cambria Math"/>
              </a:rPr>
              <a:t>𝜁 = </a:t>
            </a:r>
            <a:r>
              <a:rPr spc="5" dirty="0">
                <a:latin typeface="Cambria Math"/>
                <a:cs typeface="Cambria Math"/>
              </a:rPr>
              <a:t>0.5, </a:t>
            </a:r>
            <a:r>
              <a:rPr spc="-5" dirty="0">
                <a:latin typeface="Cambria Math"/>
                <a:cs typeface="Cambria Math"/>
              </a:rPr>
              <a:t>𝜔</a:t>
            </a:r>
            <a:r>
              <a:rPr sz="2000" spc="-7" baseline="-16460" dirty="0">
                <a:latin typeface="Cambria Math"/>
                <a:cs typeface="Cambria Math"/>
              </a:rPr>
              <a:t>𝑛 </a:t>
            </a:r>
            <a:r>
              <a:rPr dirty="0">
                <a:latin typeface="Cambria Math"/>
                <a:cs typeface="Cambria Math"/>
              </a:rPr>
              <a:t>=</a:t>
            </a:r>
            <a:r>
              <a:rPr spc="150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5</a:t>
            </a:r>
          </a:p>
        </p:txBody>
      </p:sp>
      <p:sp>
        <p:nvSpPr>
          <p:cNvPr id="41" name="object 41"/>
          <p:cNvSpPr/>
          <p:nvPr/>
        </p:nvSpPr>
        <p:spPr>
          <a:xfrm>
            <a:off x="6012183" y="1200530"/>
            <a:ext cx="3131819" cy="2163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72154" y="2072133"/>
            <a:ext cx="111125" cy="873760"/>
          </a:xfrm>
          <a:custGeom>
            <a:avLst/>
            <a:gdLst/>
            <a:ahLst/>
            <a:cxnLst/>
            <a:rect l="l" t="t" r="r" b="b"/>
            <a:pathLst>
              <a:path w="111125" h="873760">
                <a:moveTo>
                  <a:pt x="55308" y="37791"/>
                </a:moveTo>
                <a:lnTo>
                  <a:pt x="45847" y="54011"/>
                </a:lnTo>
                <a:lnTo>
                  <a:pt x="45847" y="873632"/>
                </a:lnTo>
                <a:lnTo>
                  <a:pt x="64897" y="873632"/>
                </a:lnTo>
                <a:lnTo>
                  <a:pt x="64897" y="54229"/>
                </a:lnTo>
                <a:lnTo>
                  <a:pt x="55308" y="37791"/>
                </a:lnTo>
                <a:close/>
              </a:path>
              <a:path w="111125" h="873760">
                <a:moveTo>
                  <a:pt x="55372" y="0"/>
                </a:moveTo>
                <a:lnTo>
                  <a:pt x="0" y="94868"/>
                </a:lnTo>
                <a:lnTo>
                  <a:pt x="1524" y="100711"/>
                </a:lnTo>
                <a:lnTo>
                  <a:pt x="10667" y="106044"/>
                </a:lnTo>
                <a:lnTo>
                  <a:pt x="16510" y="104520"/>
                </a:lnTo>
                <a:lnTo>
                  <a:pt x="19050" y="99949"/>
                </a:lnTo>
                <a:lnTo>
                  <a:pt x="45847" y="54011"/>
                </a:lnTo>
                <a:lnTo>
                  <a:pt x="45847" y="18923"/>
                </a:lnTo>
                <a:lnTo>
                  <a:pt x="66391" y="18923"/>
                </a:lnTo>
                <a:lnTo>
                  <a:pt x="55372" y="0"/>
                </a:lnTo>
                <a:close/>
              </a:path>
              <a:path w="111125" h="873760">
                <a:moveTo>
                  <a:pt x="66391" y="18923"/>
                </a:moveTo>
                <a:lnTo>
                  <a:pt x="64897" y="18923"/>
                </a:lnTo>
                <a:lnTo>
                  <a:pt x="64897" y="54229"/>
                </a:lnTo>
                <a:lnTo>
                  <a:pt x="94234" y="104520"/>
                </a:lnTo>
                <a:lnTo>
                  <a:pt x="100075" y="106044"/>
                </a:lnTo>
                <a:lnTo>
                  <a:pt x="104521" y="103378"/>
                </a:lnTo>
                <a:lnTo>
                  <a:pt x="109092" y="100711"/>
                </a:lnTo>
                <a:lnTo>
                  <a:pt x="110616" y="94868"/>
                </a:lnTo>
                <a:lnTo>
                  <a:pt x="66391" y="18923"/>
                </a:lnTo>
                <a:close/>
              </a:path>
              <a:path w="111125" h="873760">
                <a:moveTo>
                  <a:pt x="64897" y="23749"/>
                </a:moveTo>
                <a:lnTo>
                  <a:pt x="63500" y="23749"/>
                </a:lnTo>
                <a:lnTo>
                  <a:pt x="55308" y="37791"/>
                </a:lnTo>
                <a:lnTo>
                  <a:pt x="64897" y="54229"/>
                </a:lnTo>
                <a:lnTo>
                  <a:pt x="64897" y="23749"/>
                </a:lnTo>
                <a:close/>
              </a:path>
              <a:path w="111125" h="873760">
                <a:moveTo>
                  <a:pt x="64897" y="18923"/>
                </a:moveTo>
                <a:lnTo>
                  <a:pt x="45847" y="18923"/>
                </a:lnTo>
                <a:lnTo>
                  <a:pt x="45847" y="54011"/>
                </a:lnTo>
                <a:lnTo>
                  <a:pt x="55308" y="37791"/>
                </a:lnTo>
                <a:lnTo>
                  <a:pt x="47116" y="23749"/>
                </a:lnTo>
                <a:lnTo>
                  <a:pt x="64897" y="23749"/>
                </a:lnTo>
                <a:lnTo>
                  <a:pt x="64897" y="18923"/>
                </a:lnTo>
                <a:close/>
              </a:path>
              <a:path w="111125" h="873760">
                <a:moveTo>
                  <a:pt x="63500" y="23749"/>
                </a:moveTo>
                <a:lnTo>
                  <a:pt x="47116" y="23749"/>
                </a:lnTo>
                <a:lnTo>
                  <a:pt x="55308" y="37791"/>
                </a:lnTo>
                <a:lnTo>
                  <a:pt x="63500" y="23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723020" y="1311647"/>
            <a:ext cx="243656" cy="44513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60"/>
              </a:lnSpc>
            </a:pPr>
            <a:r>
              <a:rPr spc="40" dirty="0">
                <a:latin typeface="Cambria Math"/>
                <a:cs typeface="Cambria Math"/>
              </a:rPr>
              <a:t>𝑦</a:t>
            </a:r>
            <a:r>
              <a:rPr spc="5" dirty="0">
                <a:latin typeface="Cambria Math"/>
                <a:cs typeface="Cambria Math"/>
              </a:rPr>
              <a:t>(</a:t>
            </a:r>
            <a:r>
              <a:rPr spc="40" dirty="0">
                <a:latin typeface="Cambria Math"/>
                <a:cs typeface="Cambria Math"/>
              </a:rPr>
              <a:t>𝑡</a:t>
            </a:r>
            <a:r>
              <a:rPr dirty="0">
                <a:latin typeface="Cambria Math"/>
                <a:cs typeface="Cambria Math"/>
              </a:rPr>
              <a:t>)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8415655" y="4837510"/>
            <a:ext cx="228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>
              <a:lnSpc>
                <a:spcPts val="1240"/>
              </a:lnSpc>
            </a:pPr>
            <a:fld id="{81D60167-4931-47E6-BA6A-407CBD079E47}" type="slidenum">
              <a:rPr sz="1200" dirty="0">
                <a:latin typeface="Calibri"/>
                <a:cs typeface="Calibri"/>
              </a:rPr>
              <a:pPr marL="38096">
                <a:lnSpc>
                  <a:spcPts val="1240"/>
                </a:lnSpc>
              </a:pPr>
              <a:t>38</a:t>
            </a:fld>
            <a:endParaRPr sz="1200" dirty="0">
              <a:latin typeface="Calibri"/>
              <a:cs typeface="Calibri"/>
            </a:endParaRPr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38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2329" y="153987"/>
            <a:ext cx="454215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spcBef>
                <a:spcPts val="105"/>
              </a:spcBef>
            </a:pPr>
            <a:r>
              <a:rPr sz="2800" spc="-10" dirty="0">
                <a:solidFill>
                  <a:srgbClr val="FF0000"/>
                </a:solidFill>
              </a:rPr>
              <a:t>Impulse </a:t>
            </a:r>
            <a:r>
              <a:rPr sz="2800" spc="-15" dirty="0">
                <a:solidFill>
                  <a:srgbClr val="FF0000"/>
                </a:solidFill>
              </a:rPr>
              <a:t>Response of</a:t>
            </a:r>
            <a:r>
              <a:rPr sz="2800" spc="50" dirty="0">
                <a:solidFill>
                  <a:srgbClr val="FF0000"/>
                </a:solidFill>
              </a:rPr>
              <a:t> </a:t>
            </a:r>
            <a:r>
              <a:rPr sz="2800" dirty="0">
                <a:solidFill>
                  <a:srgbClr val="FF0000"/>
                </a:solidFill>
              </a:rPr>
              <a:t>2</a:t>
            </a:r>
            <a:r>
              <a:rPr sz="2800" baseline="24305" dirty="0">
                <a:solidFill>
                  <a:srgbClr val="FF0000"/>
                </a:solidFill>
              </a:rPr>
              <a:t>n</a:t>
            </a:r>
            <a:r>
              <a:rPr sz="3600" baseline="24305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76802" y="133353"/>
            <a:ext cx="2703195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600" spc="-15" dirty="0">
                <a:solidFill>
                  <a:srgbClr val="FF0000"/>
                </a:solidFill>
                <a:latin typeface="Calibri"/>
                <a:cs typeface="Calibri"/>
              </a:rPr>
              <a:t>Order</a:t>
            </a:r>
            <a:r>
              <a:rPr sz="3600" spc="-1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FF0000"/>
                </a:solidFill>
                <a:latin typeface="Calibri"/>
                <a:cs typeface="Calibri"/>
              </a:rPr>
              <a:t>Systems</a:t>
            </a:r>
            <a:endParaRPr sz="36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35942" y="1536448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4" h="238760">
                <a:moveTo>
                  <a:pt x="214249" y="0"/>
                </a:moveTo>
                <a:lnTo>
                  <a:pt x="210819" y="9778"/>
                </a:lnTo>
                <a:lnTo>
                  <a:pt x="224609" y="15708"/>
                </a:lnTo>
                <a:lnTo>
                  <a:pt x="236458" y="23971"/>
                </a:lnTo>
                <a:lnTo>
                  <a:pt x="260548" y="62404"/>
                </a:lnTo>
                <a:lnTo>
                  <a:pt x="268478" y="117982"/>
                </a:lnTo>
                <a:lnTo>
                  <a:pt x="267596" y="139009"/>
                </a:lnTo>
                <a:lnTo>
                  <a:pt x="254381" y="190373"/>
                </a:lnTo>
                <a:lnTo>
                  <a:pt x="224770" y="222573"/>
                </a:lnTo>
                <a:lnTo>
                  <a:pt x="211200" y="228600"/>
                </a:lnTo>
                <a:lnTo>
                  <a:pt x="214249" y="238251"/>
                </a:lnTo>
                <a:lnTo>
                  <a:pt x="259754" y="211195"/>
                </a:lnTo>
                <a:lnTo>
                  <a:pt x="285321" y="161305"/>
                </a:lnTo>
                <a:lnTo>
                  <a:pt x="290194" y="119252"/>
                </a:lnTo>
                <a:lnTo>
                  <a:pt x="288958" y="97414"/>
                </a:lnTo>
                <a:lnTo>
                  <a:pt x="279104" y="58691"/>
                </a:lnTo>
                <a:lnTo>
                  <a:pt x="246618" y="15319"/>
                </a:lnTo>
                <a:lnTo>
                  <a:pt x="231487" y="6260"/>
                </a:lnTo>
                <a:lnTo>
                  <a:pt x="214249" y="0"/>
                </a:lnTo>
                <a:close/>
              </a:path>
              <a:path w="290194" h="238760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2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92" y="222996"/>
                </a:lnTo>
                <a:lnTo>
                  <a:pt x="76073" y="238251"/>
                </a:lnTo>
                <a:lnTo>
                  <a:pt x="78993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73" y="175204"/>
                </a:lnTo>
                <a:lnTo>
                  <a:pt x="21843" y="117982"/>
                </a:lnTo>
                <a:lnTo>
                  <a:pt x="22725" y="97647"/>
                </a:lnTo>
                <a:lnTo>
                  <a:pt x="35940" y="47498"/>
                </a:lnTo>
                <a:lnTo>
                  <a:pt x="65659" y="15708"/>
                </a:lnTo>
                <a:lnTo>
                  <a:pt x="79375" y="9778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40103" y="1460440"/>
            <a:ext cx="41148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2000" spc="15" dirty="0">
                <a:latin typeface="Cambria Math"/>
                <a:cs typeface="Cambria Math"/>
              </a:rPr>
              <a:t>𝑌</a:t>
            </a:r>
            <a:r>
              <a:rPr sz="2000" spc="35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𝑠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7441" y="1326836"/>
            <a:ext cx="207454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  <a:tabLst>
                <a:tab pos="1200665" algn="l"/>
                <a:tab pos="2035606" algn="l"/>
              </a:tabLst>
            </a:pPr>
            <a:r>
              <a:rPr sz="3000" spc="30" baseline="-29166" dirty="0">
                <a:latin typeface="Cambria Math"/>
                <a:cs typeface="Cambria Math"/>
              </a:rPr>
              <a:t>=</a:t>
            </a:r>
            <a:r>
              <a:rPr sz="2000" u="heavy" spc="2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	</a:t>
            </a:r>
            <a:r>
              <a:rPr sz="1500" u="heavy" spc="114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𝑛	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0822" y="868616"/>
            <a:ext cx="4357370" cy="63158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spcBef>
                <a:spcPts val="125"/>
              </a:spcBef>
            </a:pP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Case </a:t>
            </a:r>
            <a:r>
              <a:rPr sz="2000" b="1" spc="20" dirty="0">
                <a:solidFill>
                  <a:srgbClr val="006FC0"/>
                </a:solidFill>
                <a:latin typeface="Calibri"/>
                <a:cs typeface="Calibri"/>
              </a:rPr>
              <a:t>3: </a:t>
            </a:r>
            <a:r>
              <a:rPr sz="2000" spc="10" dirty="0">
                <a:latin typeface="Cambria Math"/>
                <a:cs typeface="Cambria Math"/>
              </a:rPr>
              <a:t>𝜁 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15" dirty="0">
                <a:latin typeface="Cambria Math"/>
                <a:cs typeface="Cambria Math"/>
              </a:rPr>
              <a:t>1 </a:t>
            </a:r>
            <a:r>
              <a:rPr sz="2000" spc="20" dirty="0">
                <a:latin typeface="Cambria Math"/>
                <a:cs typeface="Cambria Math"/>
              </a:rPr>
              <a:t>− </a:t>
            </a:r>
            <a:r>
              <a:rPr sz="2000" spc="-10" dirty="0">
                <a:latin typeface="Calibri"/>
                <a:cs typeface="Calibri"/>
              </a:rPr>
              <a:t>Critically </a:t>
            </a:r>
            <a:r>
              <a:rPr sz="2000" spc="5" dirty="0">
                <a:latin typeface="Calibri"/>
                <a:cs typeface="Calibri"/>
              </a:rPr>
              <a:t>damped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spc="10" dirty="0">
                <a:latin typeface="Calibri"/>
                <a:cs typeface="Calibri"/>
              </a:rPr>
              <a:t>system</a:t>
            </a:r>
            <a:endParaRPr sz="2000" dirty="0">
              <a:latin typeface="Calibri"/>
              <a:cs typeface="Calibri"/>
            </a:endParaRPr>
          </a:p>
          <a:p>
            <a:pPr marL="2666099">
              <a:spcBef>
                <a:spcPts val="5"/>
              </a:spcBef>
            </a:pPr>
            <a:r>
              <a:rPr sz="3000" spc="120" baseline="-20833" dirty="0">
                <a:latin typeface="Cambria Math"/>
                <a:cs typeface="Cambria Math"/>
              </a:rPr>
              <a:t>𝜔</a:t>
            </a:r>
            <a:r>
              <a:rPr sz="1500" spc="80" dirty="0">
                <a:latin typeface="Cambria Math"/>
                <a:cs typeface="Cambria Math"/>
              </a:rPr>
              <a:t>2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81173" y="1765618"/>
            <a:ext cx="14986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200" dirty="0">
                <a:latin typeface="Cambria Math"/>
                <a:cs typeface="Cambria Math"/>
              </a:rPr>
              <a:t>𝑛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44395" y="1632271"/>
            <a:ext cx="181737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000" spc="80" dirty="0">
                <a:latin typeface="Cambria Math"/>
                <a:cs typeface="Cambria Math"/>
              </a:rPr>
              <a:t>𝑠</a:t>
            </a:r>
            <a:r>
              <a:rPr sz="2300" spc="120" baseline="22222" dirty="0">
                <a:latin typeface="Cambria Math"/>
                <a:cs typeface="Cambria Math"/>
              </a:rPr>
              <a:t>2 </a:t>
            </a:r>
            <a:r>
              <a:rPr sz="2000" spc="20" dirty="0">
                <a:latin typeface="Cambria Math"/>
                <a:cs typeface="Cambria Math"/>
              </a:rPr>
              <a:t>+ </a:t>
            </a:r>
            <a:r>
              <a:rPr sz="2000" spc="45" dirty="0">
                <a:latin typeface="Cambria Math"/>
                <a:cs typeface="Cambria Math"/>
              </a:rPr>
              <a:t>2𝜔</a:t>
            </a:r>
            <a:r>
              <a:rPr sz="2300" spc="67" baseline="-16666" dirty="0">
                <a:latin typeface="Cambria Math"/>
                <a:cs typeface="Cambria Math"/>
              </a:rPr>
              <a:t>𝑛</a:t>
            </a:r>
            <a:r>
              <a:rPr sz="2000" spc="45" dirty="0">
                <a:latin typeface="Cambria Math"/>
                <a:cs typeface="Cambria Math"/>
              </a:rPr>
              <a:t>𝑠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-100" dirty="0">
                <a:latin typeface="Cambria Math"/>
                <a:cs typeface="Cambria Math"/>
              </a:rPr>
              <a:t> </a:t>
            </a:r>
            <a:r>
              <a:rPr sz="2000" spc="75" dirty="0">
                <a:latin typeface="Cambria Math"/>
                <a:cs typeface="Cambria Math"/>
              </a:rPr>
              <a:t>𝜔</a:t>
            </a:r>
            <a:r>
              <a:rPr sz="2300" spc="112" baseline="27777" dirty="0">
                <a:latin typeface="Cambria Math"/>
                <a:cs typeface="Cambria Math"/>
              </a:rPr>
              <a:t>2</a:t>
            </a:r>
            <a:endParaRPr sz="2300" baseline="27777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16888" y="2279395"/>
            <a:ext cx="280670" cy="238760"/>
          </a:xfrm>
          <a:custGeom>
            <a:avLst/>
            <a:gdLst/>
            <a:ahLst/>
            <a:cxnLst/>
            <a:rect l="l" t="t" r="r" b="b"/>
            <a:pathLst>
              <a:path w="280669" h="238760">
                <a:moveTo>
                  <a:pt x="204724" y="0"/>
                </a:moveTo>
                <a:lnTo>
                  <a:pt x="201294" y="9779"/>
                </a:lnTo>
                <a:lnTo>
                  <a:pt x="215084" y="15708"/>
                </a:lnTo>
                <a:lnTo>
                  <a:pt x="226933" y="23971"/>
                </a:lnTo>
                <a:lnTo>
                  <a:pt x="251023" y="62404"/>
                </a:lnTo>
                <a:lnTo>
                  <a:pt x="258953" y="117983"/>
                </a:lnTo>
                <a:lnTo>
                  <a:pt x="258071" y="139009"/>
                </a:lnTo>
                <a:lnTo>
                  <a:pt x="244856" y="190373"/>
                </a:lnTo>
                <a:lnTo>
                  <a:pt x="215245" y="222573"/>
                </a:lnTo>
                <a:lnTo>
                  <a:pt x="201675" y="228600"/>
                </a:lnTo>
                <a:lnTo>
                  <a:pt x="204724" y="238252"/>
                </a:lnTo>
                <a:lnTo>
                  <a:pt x="250229" y="211195"/>
                </a:lnTo>
                <a:lnTo>
                  <a:pt x="275796" y="161305"/>
                </a:lnTo>
                <a:lnTo>
                  <a:pt x="280669" y="119253"/>
                </a:lnTo>
                <a:lnTo>
                  <a:pt x="279433" y="97414"/>
                </a:lnTo>
                <a:lnTo>
                  <a:pt x="269579" y="58691"/>
                </a:lnTo>
                <a:lnTo>
                  <a:pt x="237093" y="15319"/>
                </a:lnTo>
                <a:lnTo>
                  <a:pt x="221962" y="6260"/>
                </a:lnTo>
                <a:lnTo>
                  <a:pt x="204724" y="0"/>
                </a:lnTo>
                <a:close/>
              </a:path>
              <a:path w="280669" h="238760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3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92" y="222996"/>
                </a:lnTo>
                <a:lnTo>
                  <a:pt x="76073" y="238252"/>
                </a:lnTo>
                <a:lnTo>
                  <a:pt x="78993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73" y="175204"/>
                </a:lnTo>
                <a:lnTo>
                  <a:pt x="21843" y="117983"/>
                </a:lnTo>
                <a:lnTo>
                  <a:pt x="22725" y="97647"/>
                </a:lnTo>
                <a:lnTo>
                  <a:pt x="35940" y="47498"/>
                </a:lnTo>
                <a:lnTo>
                  <a:pt x="65659" y="15708"/>
                </a:lnTo>
                <a:lnTo>
                  <a:pt x="79375" y="9779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40105" y="2204338"/>
            <a:ext cx="37528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000" spc="15" dirty="0">
                <a:latin typeface="Cambria Math"/>
                <a:cs typeface="Cambria Math"/>
              </a:rPr>
              <a:t>𝑦</a:t>
            </a:r>
            <a:r>
              <a:rPr sz="2000" spc="28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48870" y="2108835"/>
            <a:ext cx="75882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3000" spc="30" baseline="-20833" dirty="0">
                <a:latin typeface="Cambria Math"/>
                <a:cs typeface="Cambria Math"/>
              </a:rPr>
              <a:t>=</a:t>
            </a:r>
            <a:r>
              <a:rPr sz="3000" spc="22" baseline="-20833" dirty="0">
                <a:latin typeface="Cambria Math"/>
                <a:cs typeface="Cambria Math"/>
              </a:rPr>
              <a:t> </a:t>
            </a:r>
            <a:r>
              <a:rPr sz="3000" spc="97" baseline="-20833" dirty="0">
                <a:latin typeface="Cambria Math"/>
                <a:cs typeface="Cambria Math"/>
              </a:rPr>
              <a:t>ℒ</a:t>
            </a:r>
            <a:r>
              <a:rPr sz="1500" spc="65" dirty="0">
                <a:latin typeface="Cambria Math"/>
                <a:cs typeface="Cambria Math"/>
              </a:rPr>
              <a:t>−1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611882" y="2071627"/>
            <a:ext cx="1303020" cy="650875"/>
          </a:xfrm>
          <a:custGeom>
            <a:avLst/>
            <a:gdLst/>
            <a:ahLst/>
            <a:cxnLst/>
            <a:rect l="l" t="t" r="r" b="b"/>
            <a:pathLst>
              <a:path w="1303020" h="650875">
                <a:moveTo>
                  <a:pt x="1195705" y="0"/>
                </a:moveTo>
                <a:lnTo>
                  <a:pt x="1195705" y="11175"/>
                </a:lnTo>
                <a:lnTo>
                  <a:pt x="1202017" y="12606"/>
                </a:lnTo>
                <a:lnTo>
                  <a:pt x="1208008" y="14811"/>
                </a:lnTo>
                <a:lnTo>
                  <a:pt x="1237107" y="44323"/>
                </a:lnTo>
                <a:lnTo>
                  <a:pt x="1250223" y="90763"/>
                </a:lnTo>
                <a:lnTo>
                  <a:pt x="1252473" y="128143"/>
                </a:lnTo>
                <a:lnTo>
                  <a:pt x="1252136" y="139826"/>
                </a:lnTo>
                <a:lnTo>
                  <a:pt x="1251156" y="153955"/>
                </a:lnTo>
                <a:lnTo>
                  <a:pt x="1249527" y="170791"/>
                </a:lnTo>
                <a:lnTo>
                  <a:pt x="1247267" y="190245"/>
                </a:lnTo>
                <a:lnTo>
                  <a:pt x="1245026" y="209222"/>
                </a:lnTo>
                <a:lnTo>
                  <a:pt x="1243441" y="224615"/>
                </a:lnTo>
                <a:lnTo>
                  <a:pt x="1242498" y="236412"/>
                </a:lnTo>
                <a:lnTo>
                  <a:pt x="1242187" y="244601"/>
                </a:lnTo>
                <a:lnTo>
                  <a:pt x="1242927" y="260465"/>
                </a:lnTo>
                <a:lnTo>
                  <a:pt x="1254125" y="298576"/>
                </a:lnTo>
                <a:lnTo>
                  <a:pt x="1277746" y="323850"/>
                </a:lnTo>
                <a:lnTo>
                  <a:pt x="1277746" y="326770"/>
                </a:lnTo>
                <a:lnTo>
                  <a:pt x="1248884" y="362866"/>
                </a:lnTo>
                <a:lnTo>
                  <a:pt x="1242187" y="405764"/>
                </a:lnTo>
                <a:lnTo>
                  <a:pt x="1242498" y="412124"/>
                </a:lnTo>
                <a:lnTo>
                  <a:pt x="1243441" y="423592"/>
                </a:lnTo>
                <a:lnTo>
                  <a:pt x="1245026" y="440180"/>
                </a:lnTo>
                <a:lnTo>
                  <a:pt x="1249527" y="483782"/>
                </a:lnTo>
                <a:lnTo>
                  <a:pt x="1251156" y="501046"/>
                </a:lnTo>
                <a:lnTo>
                  <a:pt x="1252142" y="513691"/>
                </a:lnTo>
                <a:lnTo>
                  <a:pt x="1252473" y="521715"/>
                </a:lnTo>
                <a:lnTo>
                  <a:pt x="1252237" y="535191"/>
                </a:lnTo>
                <a:lnTo>
                  <a:pt x="1246721" y="580451"/>
                </a:lnTo>
                <a:lnTo>
                  <a:pt x="1229026" y="619267"/>
                </a:lnTo>
                <a:lnTo>
                  <a:pt x="1195705" y="639571"/>
                </a:lnTo>
                <a:lnTo>
                  <a:pt x="1195705" y="650748"/>
                </a:lnTo>
                <a:lnTo>
                  <a:pt x="1242996" y="628066"/>
                </a:lnTo>
                <a:lnTo>
                  <a:pt x="1264261" y="593153"/>
                </a:lnTo>
                <a:lnTo>
                  <a:pt x="1275119" y="545528"/>
                </a:lnTo>
                <a:lnTo>
                  <a:pt x="1276477" y="517144"/>
                </a:lnTo>
                <a:lnTo>
                  <a:pt x="1276121" y="504501"/>
                </a:lnTo>
                <a:lnTo>
                  <a:pt x="1275064" y="489061"/>
                </a:lnTo>
                <a:lnTo>
                  <a:pt x="1273315" y="470834"/>
                </a:lnTo>
                <a:lnTo>
                  <a:pt x="1270889" y="449833"/>
                </a:lnTo>
                <a:lnTo>
                  <a:pt x="1268408" y="429470"/>
                </a:lnTo>
                <a:lnTo>
                  <a:pt x="1266666" y="413321"/>
                </a:lnTo>
                <a:lnTo>
                  <a:pt x="1265638" y="401363"/>
                </a:lnTo>
                <a:lnTo>
                  <a:pt x="1265301" y="393573"/>
                </a:lnTo>
                <a:lnTo>
                  <a:pt x="1265900" y="379497"/>
                </a:lnTo>
                <a:lnTo>
                  <a:pt x="1280533" y="340699"/>
                </a:lnTo>
                <a:lnTo>
                  <a:pt x="1302893" y="331215"/>
                </a:lnTo>
                <a:lnTo>
                  <a:pt x="1302893" y="319277"/>
                </a:lnTo>
                <a:lnTo>
                  <a:pt x="1270873" y="294407"/>
                </a:lnTo>
                <a:lnTo>
                  <a:pt x="1265301" y="256920"/>
                </a:lnTo>
                <a:lnTo>
                  <a:pt x="1265638" y="248398"/>
                </a:lnTo>
                <a:lnTo>
                  <a:pt x="1266705" y="236412"/>
                </a:lnTo>
                <a:lnTo>
                  <a:pt x="1268408" y="221970"/>
                </a:lnTo>
                <a:lnTo>
                  <a:pt x="1270889" y="204088"/>
                </a:lnTo>
                <a:lnTo>
                  <a:pt x="1273315" y="185511"/>
                </a:lnTo>
                <a:lnTo>
                  <a:pt x="1275064" y="168624"/>
                </a:lnTo>
                <a:lnTo>
                  <a:pt x="1276121" y="153404"/>
                </a:lnTo>
                <a:lnTo>
                  <a:pt x="1276473" y="139739"/>
                </a:lnTo>
                <a:lnTo>
                  <a:pt x="1275147" y="109680"/>
                </a:lnTo>
                <a:lnTo>
                  <a:pt x="1264582" y="59959"/>
                </a:lnTo>
                <a:lnTo>
                  <a:pt x="1243800" y="24574"/>
                </a:lnTo>
                <a:lnTo>
                  <a:pt x="1213943" y="4381"/>
                </a:lnTo>
                <a:lnTo>
                  <a:pt x="1195705" y="0"/>
                </a:lnTo>
                <a:close/>
              </a:path>
              <a:path w="1303020" h="650875">
                <a:moveTo>
                  <a:pt x="107442" y="0"/>
                </a:moveTo>
                <a:lnTo>
                  <a:pt x="59221" y="24574"/>
                </a:lnTo>
                <a:lnTo>
                  <a:pt x="38383" y="59959"/>
                </a:lnTo>
                <a:lnTo>
                  <a:pt x="27854" y="109680"/>
                </a:lnTo>
                <a:lnTo>
                  <a:pt x="26543" y="139826"/>
                </a:lnTo>
                <a:lnTo>
                  <a:pt x="26898" y="153350"/>
                </a:lnTo>
                <a:lnTo>
                  <a:pt x="27955" y="168576"/>
                </a:lnTo>
                <a:lnTo>
                  <a:pt x="29704" y="185493"/>
                </a:lnTo>
                <a:lnTo>
                  <a:pt x="32131" y="204088"/>
                </a:lnTo>
                <a:lnTo>
                  <a:pt x="34557" y="221970"/>
                </a:lnTo>
                <a:lnTo>
                  <a:pt x="36306" y="236743"/>
                </a:lnTo>
                <a:lnTo>
                  <a:pt x="37363" y="248398"/>
                </a:lnTo>
                <a:lnTo>
                  <a:pt x="37718" y="256920"/>
                </a:lnTo>
                <a:lnTo>
                  <a:pt x="37099" y="271305"/>
                </a:lnTo>
                <a:lnTo>
                  <a:pt x="22359" y="310026"/>
                </a:lnTo>
                <a:lnTo>
                  <a:pt x="0" y="319277"/>
                </a:lnTo>
                <a:lnTo>
                  <a:pt x="0" y="331215"/>
                </a:lnTo>
                <a:lnTo>
                  <a:pt x="32146" y="356586"/>
                </a:lnTo>
                <a:lnTo>
                  <a:pt x="37718" y="393573"/>
                </a:lnTo>
                <a:lnTo>
                  <a:pt x="37363" y="401363"/>
                </a:lnTo>
                <a:lnTo>
                  <a:pt x="36306" y="413321"/>
                </a:lnTo>
                <a:lnTo>
                  <a:pt x="34557" y="429470"/>
                </a:lnTo>
                <a:lnTo>
                  <a:pt x="32131" y="449833"/>
                </a:lnTo>
                <a:lnTo>
                  <a:pt x="29704" y="470834"/>
                </a:lnTo>
                <a:lnTo>
                  <a:pt x="27955" y="489061"/>
                </a:lnTo>
                <a:lnTo>
                  <a:pt x="26898" y="504501"/>
                </a:lnTo>
                <a:lnTo>
                  <a:pt x="26543" y="517144"/>
                </a:lnTo>
                <a:lnTo>
                  <a:pt x="27898" y="545528"/>
                </a:lnTo>
                <a:lnTo>
                  <a:pt x="38705" y="593153"/>
                </a:lnTo>
                <a:lnTo>
                  <a:pt x="59918" y="628066"/>
                </a:lnTo>
                <a:lnTo>
                  <a:pt x="107442" y="650748"/>
                </a:lnTo>
                <a:lnTo>
                  <a:pt x="107442" y="639571"/>
                </a:lnTo>
                <a:lnTo>
                  <a:pt x="100963" y="638069"/>
                </a:lnTo>
                <a:lnTo>
                  <a:pt x="94853" y="635841"/>
                </a:lnTo>
                <a:lnTo>
                  <a:pt x="65531" y="606044"/>
                </a:lnTo>
                <a:lnTo>
                  <a:pt x="52635" y="559524"/>
                </a:lnTo>
                <a:lnTo>
                  <a:pt x="50545" y="521715"/>
                </a:lnTo>
                <a:lnTo>
                  <a:pt x="50857" y="513691"/>
                </a:lnTo>
                <a:lnTo>
                  <a:pt x="51800" y="501046"/>
                </a:lnTo>
                <a:lnTo>
                  <a:pt x="53385" y="483782"/>
                </a:lnTo>
                <a:lnTo>
                  <a:pt x="55625" y="461899"/>
                </a:lnTo>
                <a:lnTo>
                  <a:pt x="57886" y="440180"/>
                </a:lnTo>
                <a:lnTo>
                  <a:pt x="59515" y="423592"/>
                </a:lnTo>
                <a:lnTo>
                  <a:pt x="60501" y="412124"/>
                </a:lnTo>
                <a:lnTo>
                  <a:pt x="60832" y="405764"/>
                </a:lnTo>
                <a:lnTo>
                  <a:pt x="60092" y="389830"/>
                </a:lnTo>
                <a:lnTo>
                  <a:pt x="48894" y="351789"/>
                </a:lnTo>
                <a:lnTo>
                  <a:pt x="25145" y="326770"/>
                </a:lnTo>
                <a:lnTo>
                  <a:pt x="25145" y="323850"/>
                </a:lnTo>
                <a:lnTo>
                  <a:pt x="54135" y="287428"/>
                </a:lnTo>
                <a:lnTo>
                  <a:pt x="60832" y="244601"/>
                </a:lnTo>
                <a:lnTo>
                  <a:pt x="60501" y="236412"/>
                </a:lnTo>
                <a:lnTo>
                  <a:pt x="59515" y="224615"/>
                </a:lnTo>
                <a:lnTo>
                  <a:pt x="57886" y="209222"/>
                </a:lnTo>
                <a:lnTo>
                  <a:pt x="55625" y="190245"/>
                </a:lnTo>
                <a:lnTo>
                  <a:pt x="53385" y="170791"/>
                </a:lnTo>
                <a:lnTo>
                  <a:pt x="51800" y="153955"/>
                </a:lnTo>
                <a:lnTo>
                  <a:pt x="50857" y="139739"/>
                </a:lnTo>
                <a:lnTo>
                  <a:pt x="50545" y="128143"/>
                </a:lnTo>
                <a:lnTo>
                  <a:pt x="50786" y="114905"/>
                </a:lnTo>
                <a:lnTo>
                  <a:pt x="56768" y="69808"/>
                </a:lnTo>
                <a:lnTo>
                  <a:pt x="74104" y="31384"/>
                </a:lnTo>
                <a:lnTo>
                  <a:pt x="107442" y="11175"/>
                </a:lnTo>
                <a:lnTo>
                  <a:pt x="1074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285492" y="2137729"/>
            <a:ext cx="14986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200" dirty="0">
                <a:latin typeface="Cambria Math"/>
                <a:cs typeface="Cambria Math"/>
              </a:rPr>
              <a:t>𝑛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78864" y="1917954"/>
            <a:ext cx="37782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3000" spc="60" baseline="-20833" dirty="0">
                <a:latin typeface="Cambria Math"/>
                <a:cs typeface="Cambria Math"/>
              </a:rPr>
              <a:t>𝜔</a:t>
            </a:r>
            <a:r>
              <a:rPr sz="1500" spc="40" dirty="0">
                <a:latin typeface="Cambria Math"/>
                <a:cs typeface="Cambria Math"/>
              </a:rPr>
              <a:t>2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755142" y="2450845"/>
            <a:ext cx="909319" cy="238760"/>
          </a:xfrm>
          <a:custGeom>
            <a:avLst/>
            <a:gdLst/>
            <a:ahLst/>
            <a:cxnLst/>
            <a:rect l="l" t="t" r="r" b="b"/>
            <a:pathLst>
              <a:path w="909320" h="238760">
                <a:moveTo>
                  <a:pt x="833374" y="0"/>
                </a:moveTo>
                <a:lnTo>
                  <a:pt x="829945" y="9779"/>
                </a:lnTo>
                <a:lnTo>
                  <a:pt x="843734" y="15708"/>
                </a:lnTo>
                <a:lnTo>
                  <a:pt x="855583" y="23971"/>
                </a:lnTo>
                <a:lnTo>
                  <a:pt x="879673" y="62404"/>
                </a:lnTo>
                <a:lnTo>
                  <a:pt x="887602" y="117983"/>
                </a:lnTo>
                <a:lnTo>
                  <a:pt x="886721" y="139009"/>
                </a:lnTo>
                <a:lnTo>
                  <a:pt x="873506" y="190373"/>
                </a:lnTo>
                <a:lnTo>
                  <a:pt x="843895" y="222573"/>
                </a:lnTo>
                <a:lnTo>
                  <a:pt x="830326" y="228600"/>
                </a:lnTo>
                <a:lnTo>
                  <a:pt x="833374" y="238252"/>
                </a:lnTo>
                <a:lnTo>
                  <a:pt x="878879" y="211195"/>
                </a:lnTo>
                <a:lnTo>
                  <a:pt x="904446" y="161305"/>
                </a:lnTo>
                <a:lnTo>
                  <a:pt x="909320" y="119253"/>
                </a:lnTo>
                <a:lnTo>
                  <a:pt x="908083" y="97414"/>
                </a:lnTo>
                <a:lnTo>
                  <a:pt x="898229" y="58691"/>
                </a:lnTo>
                <a:lnTo>
                  <a:pt x="865743" y="15319"/>
                </a:lnTo>
                <a:lnTo>
                  <a:pt x="850612" y="6260"/>
                </a:lnTo>
                <a:lnTo>
                  <a:pt x="833374" y="0"/>
                </a:lnTo>
                <a:close/>
              </a:path>
              <a:path w="909320" h="238760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3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92" y="222996"/>
                </a:lnTo>
                <a:lnTo>
                  <a:pt x="76073" y="238252"/>
                </a:lnTo>
                <a:lnTo>
                  <a:pt x="78993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73" y="175204"/>
                </a:lnTo>
                <a:lnTo>
                  <a:pt x="21843" y="117983"/>
                </a:lnTo>
                <a:lnTo>
                  <a:pt x="22725" y="97647"/>
                </a:lnTo>
                <a:lnTo>
                  <a:pt x="35941" y="47498"/>
                </a:lnTo>
                <a:lnTo>
                  <a:pt x="65659" y="15708"/>
                </a:lnTo>
                <a:lnTo>
                  <a:pt x="79375" y="9779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02258" y="2376169"/>
            <a:ext cx="81089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2000" spc="10" dirty="0">
                <a:latin typeface="Cambria Math"/>
                <a:cs typeface="Cambria Math"/>
              </a:rPr>
              <a:t>𝑠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-45" dirty="0">
                <a:latin typeface="Cambria Math"/>
                <a:cs typeface="Cambria Math"/>
              </a:rPr>
              <a:t> </a:t>
            </a:r>
            <a:r>
              <a:rPr sz="2000" spc="45" dirty="0">
                <a:latin typeface="Cambria Math"/>
                <a:cs typeface="Cambria Math"/>
              </a:rPr>
              <a:t>𝜔</a:t>
            </a:r>
            <a:r>
              <a:rPr sz="2300" spc="67" baseline="-16666" dirty="0">
                <a:latin typeface="Cambria Math"/>
                <a:cs typeface="Cambria Math"/>
              </a:rPr>
              <a:t>𝑛</a:t>
            </a:r>
            <a:endParaRPr sz="2300" baseline="-16666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76396" y="2366965"/>
            <a:ext cx="13589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35" dirty="0">
                <a:latin typeface="Cambria Math"/>
                <a:cs typeface="Cambria Math"/>
              </a:rPr>
              <a:t>2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32532" y="2384679"/>
            <a:ext cx="1066800" cy="19050"/>
          </a:xfrm>
          <a:custGeom>
            <a:avLst/>
            <a:gdLst/>
            <a:ahLst/>
            <a:cxnLst/>
            <a:rect l="l" t="t" r="r" b="b"/>
            <a:pathLst>
              <a:path w="1066800" h="19050">
                <a:moveTo>
                  <a:pt x="1066799" y="0"/>
                </a:moveTo>
                <a:lnTo>
                  <a:pt x="0" y="0"/>
                </a:lnTo>
                <a:lnTo>
                  <a:pt x="0" y="19050"/>
                </a:lnTo>
                <a:lnTo>
                  <a:pt x="1066799" y="19050"/>
                </a:lnTo>
                <a:lnTo>
                  <a:pt x="10667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78838" y="3184270"/>
            <a:ext cx="280670" cy="238760"/>
          </a:xfrm>
          <a:custGeom>
            <a:avLst/>
            <a:gdLst/>
            <a:ahLst/>
            <a:cxnLst/>
            <a:rect l="l" t="t" r="r" b="b"/>
            <a:pathLst>
              <a:path w="280669" h="238760">
                <a:moveTo>
                  <a:pt x="204724" y="0"/>
                </a:moveTo>
                <a:lnTo>
                  <a:pt x="201294" y="9779"/>
                </a:lnTo>
                <a:lnTo>
                  <a:pt x="215084" y="15708"/>
                </a:lnTo>
                <a:lnTo>
                  <a:pt x="226933" y="23971"/>
                </a:lnTo>
                <a:lnTo>
                  <a:pt x="251023" y="62404"/>
                </a:lnTo>
                <a:lnTo>
                  <a:pt x="258953" y="117983"/>
                </a:lnTo>
                <a:lnTo>
                  <a:pt x="258071" y="139009"/>
                </a:lnTo>
                <a:lnTo>
                  <a:pt x="244856" y="190373"/>
                </a:lnTo>
                <a:lnTo>
                  <a:pt x="215245" y="222573"/>
                </a:lnTo>
                <a:lnTo>
                  <a:pt x="201675" y="228600"/>
                </a:lnTo>
                <a:lnTo>
                  <a:pt x="204724" y="238252"/>
                </a:lnTo>
                <a:lnTo>
                  <a:pt x="250229" y="211195"/>
                </a:lnTo>
                <a:lnTo>
                  <a:pt x="275796" y="161305"/>
                </a:lnTo>
                <a:lnTo>
                  <a:pt x="280669" y="119253"/>
                </a:lnTo>
                <a:lnTo>
                  <a:pt x="279433" y="97414"/>
                </a:lnTo>
                <a:lnTo>
                  <a:pt x="269579" y="58691"/>
                </a:lnTo>
                <a:lnTo>
                  <a:pt x="237093" y="15319"/>
                </a:lnTo>
                <a:lnTo>
                  <a:pt x="221962" y="6260"/>
                </a:lnTo>
                <a:lnTo>
                  <a:pt x="204724" y="0"/>
                </a:lnTo>
                <a:close/>
              </a:path>
              <a:path w="280669" h="238760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3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92" y="222996"/>
                </a:lnTo>
                <a:lnTo>
                  <a:pt x="76073" y="238252"/>
                </a:lnTo>
                <a:lnTo>
                  <a:pt x="78993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73" y="175204"/>
                </a:lnTo>
                <a:lnTo>
                  <a:pt x="21843" y="117983"/>
                </a:lnTo>
                <a:lnTo>
                  <a:pt x="22725" y="97647"/>
                </a:lnTo>
                <a:lnTo>
                  <a:pt x="35941" y="47498"/>
                </a:lnTo>
                <a:lnTo>
                  <a:pt x="65659" y="15708"/>
                </a:lnTo>
                <a:lnTo>
                  <a:pt x="79375" y="9779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702436" y="3111186"/>
            <a:ext cx="37528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2000" spc="15" dirty="0">
                <a:latin typeface="Cambria Math"/>
                <a:cs typeface="Cambria Math"/>
              </a:rPr>
              <a:t>𝑦</a:t>
            </a:r>
            <a:r>
              <a:rPr sz="2000" spc="28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75256" y="3235264"/>
            <a:ext cx="14986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200" dirty="0">
                <a:latin typeface="Cambria Math"/>
                <a:cs typeface="Cambria Math"/>
              </a:rPr>
              <a:t>𝑛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11071" y="3015936"/>
            <a:ext cx="138112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3000" spc="30" baseline="-20833" dirty="0">
                <a:latin typeface="Cambria Math"/>
                <a:cs typeface="Cambria Math"/>
              </a:rPr>
              <a:t>=</a:t>
            </a:r>
            <a:r>
              <a:rPr sz="3000" spc="7" baseline="-20833" dirty="0">
                <a:latin typeface="Cambria Math"/>
                <a:cs typeface="Cambria Math"/>
              </a:rPr>
              <a:t> </a:t>
            </a:r>
            <a:r>
              <a:rPr sz="3000" spc="127" baseline="-20833" dirty="0">
                <a:latin typeface="Cambria Math"/>
                <a:cs typeface="Cambria Math"/>
              </a:rPr>
              <a:t>𝜔</a:t>
            </a:r>
            <a:r>
              <a:rPr sz="1500" spc="85" dirty="0">
                <a:latin typeface="Cambria Math"/>
                <a:cs typeface="Cambria Math"/>
              </a:rPr>
              <a:t>2</a:t>
            </a:r>
            <a:r>
              <a:rPr sz="3000" spc="127" baseline="-20833" dirty="0">
                <a:latin typeface="Cambria Math"/>
                <a:cs typeface="Cambria Math"/>
              </a:rPr>
              <a:t>𝑡𝑒</a:t>
            </a:r>
            <a:r>
              <a:rPr sz="1500" spc="85" dirty="0">
                <a:latin typeface="Cambria Math"/>
                <a:cs typeface="Cambria Math"/>
              </a:rPr>
              <a:t>−𝜔</a:t>
            </a:r>
            <a:r>
              <a:rPr spc="127" baseline="-13888" dirty="0">
                <a:latin typeface="Cambria Math"/>
                <a:cs typeface="Cambria Math"/>
              </a:rPr>
              <a:t>𝑛</a:t>
            </a:r>
            <a:r>
              <a:rPr sz="1500" spc="85" dirty="0">
                <a:latin typeface="Cambria Math"/>
                <a:cs typeface="Cambria Math"/>
              </a:rPr>
              <a:t>𝑡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107937" y="3372996"/>
            <a:ext cx="648335" cy="111125"/>
          </a:xfrm>
          <a:custGeom>
            <a:avLst/>
            <a:gdLst/>
            <a:ahLst/>
            <a:cxnLst/>
            <a:rect l="l" t="t" r="r" b="b"/>
            <a:pathLst>
              <a:path w="648334" h="111125">
                <a:moveTo>
                  <a:pt x="610416" y="55308"/>
                </a:moveTo>
                <a:lnTo>
                  <a:pt x="548259" y="91566"/>
                </a:lnTo>
                <a:lnTo>
                  <a:pt x="543687" y="94106"/>
                </a:lnTo>
                <a:lnTo>
                  <a:pt x="542163" y="99948"/>
                </a:lnTo>
                <a:lnTo>
                  <a:pt x="547497" y="109092"/>
                </a:lnTo>
                <a:lnTo>
                  <a:pt x="553339" y="110616"/>
                </a:lnTo>
                <a:lnTo>
                  <a:pt x="631888" y="64769"/>
                </a:lnTo>
                <a:lnTo>
                  <a:pt x="629285" y="64769"/>
                </a:lnTo>
                <a:lnTo>
                  <a:pt x="629285" y="63499"/>
                </a:lnTo>
                <a:lnTo>
                  <a:pt x="624459" y="63499"/>
                </a:lnTo>
                <a:lnTo>
                  <a:pt x="610416" y="55308"/>
                </a:lnTo>
                <a:close/>
              </a:path>
              <a:path w="648334" h="111125">
                <a:moveTo>
                  <a:pt x="593979" y="45719"/>
                </a:moveTo>
                <a:lnTo>
                  <a:pt x="0" y="45719"/>
                </a:lnTo>
                <a:lnTo>
                  <a:pt x="0" y="64769"/>
                </a:lnTo>
                <a:lnTo>
                  <a:pt x="594196" y="64769"/>
                </a:lnTo>
                <a:lnTo>
                  <a:pt x="610416" y="55308"/>
                </a:lnTo>
                <a:lnTo>
                  <a:pt x="593979" y="45719"/>
                </a:lnTo>
                <a:close/>
              </a:path>
              <a:path w="648334" h="111125">
                <a:moveTo>
                  <a:pt x="631849" y="45719"/>
                </a:moveTo>
                <a:lnTo>
                  <a:pt x="629285" y="45719"/>
                </a:lnTo>
                <a:lnTo>
                  <a:pt x="629285" y="64769"/>
                </a:lnTo>
                <a:lnTo>
                  <a:pt x="631888" y="64769"/>
                </a:lnTo>
                <a:lnTo>
                  <a:pt x="648208" y="55244"/>
                </a:lnTo>
                <a:lnTo>
                  <a:pt x="631849" y="45719"/>
                </a:lnTo>
                <a:close/>
              </a:path>
              <a:path w="648334" h="111125">
                <a:moveTo>
                  <a:pt x="624459" y="47116"/>
                </a:moveTo>
                <a:lnTo>
                  <a:pt x="610416" y="55308"/>
                </a:lnTo>
                <a:lnTo>
                  <a:pt x="624459" y="63499"/>
                </a:lnTo>
                <a:lnTo>
                  <a:pt x="624459" y="47116"/>
                </a:lnTo>
                <a:close/>
              </a:path>
              <a:path w="648334" h="111125">
                <a:moveTo>
                  <a:pt x="629285" y="47116"/>
                </a:moveTo>
                <a:lnTo>
                  <a:pt x="624459" y="47116"/>
                </a:lnTo>
                <a:lnTo>
                  <a:pt x="624459" y="63499"/>
                </a:lnTo>
                <a:lnTo>
                  <a:pt x="629285" y="63499"/>
                </a:lnTo>
                <a:lnTo>
                  <a:pt x="629285" y="47116"/>
                </a:lnTo>
                <a:close/>
              </a:path>
              <a:path w="648334" h="111125">
                <a:moveTo>
                  <a:pt x="553339" y="0"/>
                </a:moveTo>
                <a:lnTo>
                  <a:pt x="547497" y="1523"/>
                </a:lnTo>
                <a:lnTo>
                  <a:pt x="544830" y="5968"/>
                </a:lnTo>
                <a:lnTo>
                  <a:pt x="542163" y="10540"/>
                </a:lnTo>
                <a:lnTo>
                  <a:pt x="543687" y="16382"/>
                </a:lnTo>
                <a:lnTo>
                  <a:pt x="610416" y="55308"/>
                </a:lnTo>
                <a:lnTo>
                  <a:pt x="624459" y="47116"/>
                </a:lnTo>
                <a:lnTo>
                  <a:pt x="629285" y="47116"/>
                </a:lnTo>
                <a:lnTo>
                  <a:pt x="629285" y="45719"/>
                </a:lnTo>
                <a:lnTo>
                  <a:pt x="631849" y="45719"/>
                </a:lnTo>
                <a:lnTo>
                  <a:pt x="5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872856" y="3273111"/>
            <a:ext cx="1162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ambria Math"/>
                <a:cs typeface="Cambria Math"/>
              </a:rPr>
              <a:t>𝑡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018278" y="3645221"/>
            <a:ext cx="24441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</a:pPr>
            <a:r>
              <a:rPr spc="15" dirty="0">
                <a:latin typeface="Cambria Math"/>
                <a:cs typeface="Cambria Math"/>
              </a:rPr>
              <a:t>𝑦(𝑡) </a:t>
            </a:r>
            <a:r>
              <a:rPr dirty="0">
                <a:latin typeface="Calibri"/>
                <a:cs typeface="Calibri"/>
              </a:rPr>
              <a:t>when </a:t>
            </a:r>
            <a:r>
              <a:rPr dirty="0">
                <a:latin typeface="Cambria Math"/>
                <a:cs typeface="Cambria Math"/>
              </a:rPr>
              <a:t>𝜁 = </a:t>
            </a:r>
            <a:r>
              <a:rPr spc="-15" dirty="0">
                <a:latin typeface="Cambria Math"/>
                <a:cs typeface="Cambria Math"/>
              </a:rPr>
              <a:t>1, </a:t>
            </a:r>
            <a:r>
              <a:rPr dirty="0">
                <a:latin typeface="Cambria Math"/>
                <a:cs typeface="Cambria Math"/>
              </a:rPr>
              <a:t>𝜔</a:t>
            </a:r>
            <a:r>
              <a:rPr sz="2000" baseline="-16460" dirty="0">
                <a:latin typeface="Cambria Math"/>
                <a:cs typeface="Cambria Math"/>
              </a:rPr>
              <a:t>𝑛 </a:t>
            </a:r>
            <a:r>
              <a:rPr dirty="0">
                <a:latin typeface="Cambria Math"/>
                <a:cs typeface="Cambria Math"/>
              </a:rPr>
              <a:t>=</a:t>
            </a:r>
            <a:r>
              <a:rPr spc="229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5</a:t>
            </a:r>
          </a:p>
        </p:txBody>
      </p:sp>
      <p:sp>
        <p:nvSpPr>
          <p:cNvPr id="27" name="object 27"/>
          <p:cNvSpPr/>
          <p:nvPr/>
        </p:nvSpPr>
        <p:spPr>
          <a:xfrm>
            <a:off x="5289807" y="914528"/>
            <a:ext cx="3784727" cy="23290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49777" y="1957197"/>
            <a:ext cx="111125" cy="873760"/>
          </a:xfrm>
          <a:custGeom>
            <a:avLst/>
            <a:gdLst/>
            <a:ahLst/>
            <a:cxnLst/>
            <a:rect l="l" t="t" r="r" b="b"/>
            <a:pathLst>
              <a:path w="111125" h="873760">
                <a:moveTo>
                  <a:pt x="55308" y="37791"/>
                </a:moveTo>
                <a:lnTo>
                  <a:pt x="45846" y="54011"/>
                </a:lnTo>
                <a:lnTo>
                  <a:pt x="45720" y="873632"/>
                </a:lnTo>
                <a:lnTo>
                  <a:pt x="64770" y="873632"/>
                </a:lnTo>
                <a:lnTo>
                  <a:pt x="64770" y="54011"/>
                </a:lnTo>
                <a:lnTo>
                  <a:pt x="55308" y="37791"/>
                </a:lnTo>
                <a:close/>
              </a:path>
              <a:path w="111125" h="873760">
                <a:moveTo>
                  <a:pt x="55245" y="0"/>
                </a:moveTo>
                <a:lnTo>
                  <a:pt x="0" y="94868"/>
                </a:lnTo>
                <a:lnTo>
                  <a:pt x="1524" y="100710"/>
                </a:lnTo>
                <a:lnTo>
                  <a:pt x="6096" y="103377"/>
                </a:lnTo>
                <a:lnTo>
                  <a:pt x="10540" y="106044"/>
                </a:lnTo>
                <a:lnTo>
                  <a:pt x="16383" y="104520"/>
                </a:lnTo>
                <a:lnTo>
                  <a:pt x="45720" y="54228"/>
                </a:lnTo>
                <a:lnTo>
                  <a:pt x="45720" y="18922"/>
                </a:lnTo>
                <a:lnTo>
                  <a:pt x="66289" y="18922"/>
                </a:lnTo>
                <a:lnTo>
                  <a:pt x="55245" y="0"/>
                </a:lnTo>
                <a:close/>
              </a:path>
              <a:path w="111125" h="873760">
                <a:moveTo>
                  <a:pt x="66289" y="18922"/>
                </a:moveTo>
                <a:lnTo>
                  <a:pt x="64770" y="18922"/>
                </a:lnTo>
                <a:lnTo>
                  <a:pt x="64896" y="54228"/>
                </a:lnTo>
                <a:lnTo>
                  <a:pt x="94234" y="104520"/>
                </a:lnTo>
                <a:lnTo>
                  <a:pt x="99949" y="106044"/>
                </a:lnTo>
                <a:lnTo>
                  <a:pt x="109092" y="100710"/>
                </a:lnTo>
                <a:lnTo>
                  <a:pt x="110616" y="94868"/>
                </a:lnTo>
                <a:lnTo>
                  <a:pt x="66289" y="18922"/>
                </a:lnTo>
                <a:close/>
              </a:path>
              <a:path w="111125" h="873760">
                <a:moveTo>
                  <a:pt x="64770" y="18922"/>
                </a:moveTo>
                <a:lnTo>
                  <a:pt x="45720" y="18922"/>
                </a:lnTo>
                <a:lnTo>
                  <a:pt x="45720" y="54228"/>
                </a:lnTo>
                <a:lnTo>
                  <a:pt x="55308" y="37791"/>
                </a:lnTo>
                <a:lnTo>
                  <a:pt x="47116" y="23748"/>
                </a:lnTo>
                <a:lnTo>
                  <a:pt x="64770" y="23748"/>
                </a:lnTo>
                <a:lnTo>
                  <a:pt x="64770" y="18922"/>
                </a:lnTo>
                <a:close/>
              </a:path>
              <a:path w="111125" h="873760">
                <a:moveTo>
                  <a:pt x="64770" y="23748"/>
                </a:moveTo>
                <a:lnTo>
                  <a:pt x="63500" y="23748"/>
                </a:lnTo>
                <a:lnTo>
                  <a:pt x="55308" y="37791"/>
                </a:lnTo>
                <a:lnTo>
                  <a:pt x="64770" y="54011"/>
                </a:lnTo>
                <a:lnTo>
                  <a:pt x="64770" y="23748"/>
                </a:lnTo>
                <a:close/>
              </a:path>
              <a:path w="111125" h="873760">
                <a:moveTo>
                  <a:pt x="63500" y="23748"/>
                </a:moveTo>
                <a:lnTo>
                  <a:pt x="47116" y="23748"/>
                </a:lnTo>
                <a:lnTo>
                  <a:pt x="55308" y="37791"/>
                </a:lnTo>
                <a:lnTo>
                  <a:pt x="63500" y="237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999890" y="1196580"/>
            <a:ext cx="243656" cy="44513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pc="40" dirty="0">
                <a:latin typeface="Cambria Math"/>
                <a:cs typeface="Cambria Math"/>
              </a:rPr>
              <a:t>𝑦</a:t>
            </a:r>
            <a:r>
              <a:rPr dirty="0">
                <a:latin typeface="Cambria Math"/>
                <a:cs typeface="Cambria Math"/>
              </a:rPr>
              <a:t>(</a:t>
            </a:r>
            <a:r>
              <a:rPr spc="35" dirty="0">
                <a:latin typeface="Cambria Math"/>
                <a:cs typeface="Cambria Math"/>
              </a:rPr>
              <a:t>𝑡</a:t>
            </a:r>
            <a:r>
              <a:rPr dirty="0">
                <a:latin typeface="Cambria Math"/>
                <a:cs typeface="Cambria Math"/>
              </a:rPr>
              <a:t>)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8415655" y="4837510"/>
            <a:ext cx="228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>
              <a:lnSpc>
                <a:spcPts val="1240"/>
              </a:lnSpc>
            </a:pPr>
            <a:fld id="{81D60167-4931-47E6-BA6A-407CBD079E47}" type="slidenum">
              <a:rPr sz="1200" dirty="0">
                <a:latin typeface="Calibri"/>
                <a:cs typeface="Calibri"/>
              </a:rPr>
              <a:pPr marL="38096">
                <a:lnSpc>
                  <a:spcPts val="1240"/>
                </a:lnSpc>
              </a:pPr>
              <a:t>39</a:t>
            </a:fld>
            <a:endParaRPr sz="1200" dirty="0">
              <a:latin typeface="Calibri"/>
              <a:cs typeface="Calibri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39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361950"/>
            <a:ext cx="5674741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4000" spc="-15" dirty="0">
                <a:solidFill>
                  <a:srgbClr val="FF0000"/>
                </a:solidFill>
              </a:rPr>
              <a:t>Time </a:t>
            </a:r>
            <a:r>
              <a:rPr sz="4000" spc="-5" dirty="0">
                <a:solidFill>
                  <a:srgbClr val="FF0000"/>
                </a:solidFill>
              </a:rPr>
              <a:t>Domain</a:t>
            </a:r>
            <a:r>
              <a:rPr sz="4000" spc="-10" dirty="0">
                <a:solidFill>
                  <a:srgbClr val="FF0000"/>
                </a:solidFill>
              </a:rPr>
              <a:t> </a:t>
            </a:r>
            <a:r>
              <a:rPr sz="4000" dirty="0">
                <a:solidFill>
                  <a:srgbClr val="FF0000"/>
                </a:solidFill>
              </a:rPr>
              <a:t>Analysis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7242"/>
            <a:ext cx="213360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fld id="{81D60167-4931-47E6-BA6A-407CBD079E47}" type="slidenum">
              <a:rPr dirty="0"/>
              <a:pPr/>
              <a:t>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1394462"/>
            <a:ext cx="8216265" cy="2015488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55564" marR="6985" indent="-343499" algn="just">
              <a:lnSpc>
                <a:spcPct val="103400"/>
              </a:lnSpc>
              <a:spcBef>
                <a:spcPts val="40"/>
              </a:spcBef>
              <a:buFont typeface="Arial"/>
              <a:buChar char="•"/>
              <a:tabLst>
                <a:tab pos="356199" algn="l"/>
              </a:tabLst>
            </a:pPr>
            <a:r>
              <a:rPr sz="3200" b="1" spc="15" dirty="0">
                <a:latin typeface="Calibri"/>
                <a:cs typeface="Calibri"/>
              </a:rPr>
              <a:t>Time </a:t>
            </a:r>
            <a:r>
              <a:rPr sz="3200" b="1" spc="20" dirty="0">
                <a:latin typeface="Calibri"/>
                <a:cs typeface="Calibri"/>
              </a:rPr>
              <a:t>domain analysis </a:t>
            </a:r>
            <a:r>
              <a:rPr sz="3200" b="1" spc="-5" dirty="0">
                <a:latin typeface="Calibri"/>
                <a:cs typeface="Calibri"/>
              </a:rPr>
              <a:t>refers </a:t>
            </a:r>
            <a:r>
              <a:rPr sz="3200" b="1" spc="20" dirty="0">
                <a:latin typeface="Calibri"/>
                <a:cs typeface="Calibri"/>
              </a:rPr>
              <a:t>to </a:t>
            </a:r>
            <a:r>
              <a:rPr sz="3200" b="1" spc="35" dirty="0">
                <a:latin typeface="Calibri"/>
                <a:cs typeface="Calibri"/>
              </a:rPr>
              <a:t>the </a:t>
            </a:r>
            <a:r>
              <a:rPr sz="3200" b="1" spc="10" dirty="0">
                <a:latin typeface="Calibri"/>
                <a:cs typeface="Calibri"/>
              </a:rPr>
              <a:t>analysis </a:t>
            </a:r>
            <a:r>
              <a:rPr sz="3200" b="1" dirty="0">
                <a:latin typeface="Calibri"/>
                <a:cs typeface="Calibri"/>
              </a:rPr>
              <a:t>of system </a:t>
            </a:r>
            <a:r>
              <a:rPr sz="3200" b="1" spc="20" dirty="0">
                <a:latin typeface="Calibri"/>
                <a:cs typeface="Calibri"/>
              </a:rPr>
              <a:t>performance  in time </a:t>
            </a:r>
            <a:r>
              <a:rPr sz="3200" b="1" spc="-10" dirty="0">
                <a:latin typeface="Calibri"/>
                <a:cs typeface="Calibri"/>
              </a:rPr>
              <a:t>i.e., </a:t>
            </a:r>
            <a:r>
              <a:rPr sz="3200" b="1" spc="35" dirty="0">
                <a:latin typeface="Calibri"/>
                <a:cs typeface="Calibri"/>
              </a:rPr>
              <a:t>the </a:t>
            </a:r>
            <a:r>
              <a:rPr sz="3200" b="1" spc="15" dirty="0">
                <a:latin typeface="Calibri"/>
                <a:cs typeface="Calibri"/>
              </a:rPr>
              <a:t>study </a:t>
            </a:r>
            <a:r>
              <a:rPr sz="3200" b="1" dirty="0">
                <a:latin typeface="Calibri"/>
                <a:cs typeface="Calibri"/>
              </a:rPr>
              <a:t>of </a:t>
            </a:r>
            <a:r>
              <a:rPr sz="3200" b="1" spc="15" dirty="0">
                <a:latin typeface="Calibri"/>
                <a:cs typeface="Calibri"/>
              </a:rPr>
              <a:t>evolution </a:t>
            </a:r>
            <a:r>
              <a:rPr sz="3200" b="1" dirty="0">
                <a:latin typeface="Calibri"/>
                <a:cs typeface="Calibri"/>
              </a:rPr>
              <a:t>of </a:t>
            </a:r>
            <a:r>
              <a:rPr sz="3200" b="1" spc="-5" dirty="0">
                <a:latin typeface="Calibri"/>
                <a:cs typeface="Calibri"/>
              </a:rPr>
              <a:t>system </a:t>
            </a:r>
            <a:r>
              <a:rPr sz="3200" b="1" spc="10" dirty="0">
                <a:latin typeface="Calibri"/>
                <a:cs typeface="Calibri"/>
              </a:rPr>
              <a:t>variables </a:t>
            </a:r>
            <a:r>
              <a:rPr sz="3200" b="1" spc="20" dirty="0">
                <a:latin typeface="Calibri"/>
                <a:cs typeface="Calibri"/>
              </a:rPr>
              <a:t>(specifically  </a:t>
            </a:r>
            <a:r>
              <a:rPr sz="3200" b="1" spc="5" dirty="0">
                <a:latin typeface="Calibri"/>
                <a:cs typeface="Calibri"/>
              </a:rPr>
              <a:t>output) </a:t>
            </a:r>
            <a:r>
              <a:rPr sz="3200" b="1" spc="25" dirty="0">
                <a:latin typeface="Calibri"/>
                <a:cs typeface="Calibri"/>
              </a:rPr>
              <a:t>with</a:t>
            </a:r>
            <a:r>
              <a:rPr sz="3200" b="1" spc="60" dirty="0">
                <a:latin typeface="Calibri"/>
                <a:cs typeface="Calibri"/>
              </a:rPr>
              <a:t> </a:t>
            </a:r>
            <a:r>
              <a:rPr sz="3200" b="1" spc="20" dirty="0" smtClean="0">
                <a:latin typeface="Calibri"/>
                <a:cs typeface="Calibri"/>
              </a:rPr>
              <a:t>time</a:t>
            </a:r>
            <a:endParaRPr sz="3200" b="1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2329" y="153987"/>
            <a:ext cx="454215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spcBef>
                <a:spcPts val="105"/>
              </a:spcBef>
            </a:pPr>
            <a:r>
              <a:rPr sz="2800" spc="-10" dirty="0">
                <a:solidFill>
                  <a:srgbClr val="FF0000"/>
                </a:solidFill>
              </a:rPr>
              <a:t>Impulse </a:t>
            </a:r>
            <a:r>
              <a:rPr sz="2800" spc="-15" dirty="0">
                <a:solidFill>
                  <a:srgbClr val="FF0000"/>
                </a:solidFill>
              </a:rPr>
              <a:t>Response of</a:t>
            </a:r>
            <a:r>
              <a:rPr sz="2800" spc="50" dirty="0">
                <a:solidFill>
                  <a:srgbClr val="FF0000"/>
                </a:solidFill>
              </a:rPr>
              <a:t> </a:t>
            </a:r>
            <a:r>
              <a:rPr sz="2800" dirty="0">
                <a:solidFill>
                  <a:srgbClr val="FF0000"/>
                </a:solidFill>
              </a:rPr>
              <a:t>2</a:t>
            </a:r>
            <a:r>
              <a:rPr sz="2800" baseline="24305" dirty="0">
                <a:solidFill>
                  <a:srgbClr val="FF0000"/>
                </a:solidFill>
              </a:rPr>
              <a:t>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53004" y="153991"/>
            <a:ext cx="2438399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Order</a:t>
            </a:r>
            <a:r>
              <a:rPr sz="2800" spc="-1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30" dirty="0" smtClean="0">
                <a:solidFill>
                  <a:srgbClr val="FF0000"/>
                </a:solidFill>
                <a:latin typeface="Calibri"/>
                <a:cs typeface="Calibri"/>
              </a:rPr>
              <a:t>Syste</a:t>
            </a:r>
            <a:r>
              <a:rPr lang="en-US" sz="3600" spc="-30" dirty="0" smtClean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600" spc="-30" dirty="0" smtClean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36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416" y="878142"/>
            <a:ext cx="3656965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b="1" dirty="0">
                <a:solidFill>
                  <a:srgbClr val="006FC0"/>
                </a:solidFill>
                <a:latin typeface="Calibri"/>
                <a:cs typeface="Calibri"/>
              </a:rPr>
              <a:t>Case </a:t>
            </a:r>
            <a:r>
              <a:rPr sz="1900" b="1" spc="20" dirty="0">
                <a:solidFill>
                  <a:srgbClr val="006FC0"/>
                </a:solidFill>
                <a:latin typeface="Calibri"/>
                <a:cs typeface="Calibri"/>
              </a:rPr>
              <a:t>4: </a:t>
            </a:r>
            <a:r>
              <a:rPr sz="1900" spc="10" dirty="0">
                <a:latin typeface="Cambria Math"/>
                <a:cs typeface="Cambria Math"/>
              </a:rPr>
              <a:t>𝜁 </a:t>
            </a:r>
            <a:r>
              <a:rPr sz="1900" spc="20" dirty="0">
                <a:latin typeface="Cambria Math"/>
                <a:cs typeface="Cambria Math"/>
              </a:rPr>
              <a:t>&gt; </a:t>
            </a:r>
            <a:r>
              <a:rPr sz="1900" spc="15" dirty="0">
                <a:latin typeface="Cambria Math"/>
                <a:cs typeface="Cambria Math"/>
              </a:rPr>
              <a:t>1 </a:t>
            </a:r>
            <a:r>
              <a:rPr sz="1900" spc="20" dirty="0">
                <a:latin typeface="Cambria Math"/>
                <a:cs typeface="Cambria Math"/>
              </a:rPr>
              <a:t>− </a:t>
            </a:r>
            <a:r>
              <a:rPr sz="1900" spc="5" dirty="0">
                <a:latin typeface="Calibri"/>
                <a:cs typeface="Calibri"/>
              </a:rPr>
              <a:t>Overdamped</a:t>
            </a:r>
            <a:r>
              <a:rPr sz="1900" spc="9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system</a:t>
            </a:r>
          </a:p>
        </p:txBody>
      </p:sp>
      <p:sp>
        <p:nvSpPr>
          <p:cNvPr id="5" name="object 5"/>
          <p:cNvSpPr/>
          <p:nvPr/>
        </p:nvSpPr>
        <p:spPr>
          <a:xfrm>
            <a:off x="1720976" y="1511812"/>
            <a:ext cx="276225" cy="220979"/>
          </a:xfrm>
          <a:custGeom>
            <a:avLst/>
            <a:gdLst/>
            <a:ahLst/>
            <a:cxnLst/>
            <a:rect l="l" t="t" r="r" b="b"/>
            <a:pathLst>
              <a:path w="276225" h="220980">
                <a:moveTo>
                  <a:pt x="205740" y="0"/>
                </a:moveTo>
                <a:lnTo>
                  <a:pt x="202565" y="9016"/>
                </a:lnTo>
                <a:lnTo>
                  <a:pt x="215304" y="14545"/>
                </a:lnTo>
                <a:lnTo>
                  <a:pt x="226282" y="22193"/>
                </a:lnTo>
                <a:lnTo>
                  <a:pt x="248618" y="57749"/>
                </a:lnTo>
                <a:lnTo>
                  <a:pt x="255905" y="109219"/>
                </a:lnTo>
                <a:lnTo>
                  <a:pt x="255093" y="128698"/>
                </a:lnTo>
                <a:lnTo>
                  <a:pt x="242824" y="176275"/>
                </a:lnTo>
                <a:lnTo>
                  <a:pt x="215517" y="206136"/>
                </a:lnTo>
                <a:lnTo>
                  <a:pt x="202946" y="211708"/>
                </a:lnTo>
                <a:lnTo>
                  <a:pt x="205740" y="220599"/>
                </a:lnTo>
                <a:lnTo>
                  <a:pt x="247888" y="195595"/>
                </a:lnTo>
                <a:lnTo>
                  <a:pt x="271541" y="149336"/>
                </a:lnTo>
                <a:lnTo>
                  <a:pt x="276098" y="110362"/>
                </a:lnTo>
                <a:lnTo>
                  <a:pt x="274955" y="90170"/>
                </a:lnTo>
                <a:lnTo>
                  <a:pt x="257810" y="38734"/>
                </a:lnTo>
                <a:lnTo>
                  <a:pt x="221716" y="5784"/>
                </a:lnTo>
                <a:lnTo>
                  <a:pt x="205740" y="0"/>
                </a:lnTo>
                <a:close/>
              </a:path>
              <a:path w="276225" h="220980">
                <a:moveTo>
                  <a:pt x="70358" y="0"/>
                </a:moveTo>
                <a:lnTo>
                  <a:pt x="28281" y="25163"/>
                </a:lnTo>
                <a:lnTo>
                  <a:pt x="4556" y="71500"/>
                </a:lnTo>
                <a:lnTo>
                  <a:pt x="0" y="110362"/>
                </a:lnTo>
                <a:lnTo>
                  <a:pt x="1141" y="130629"/>
                </a:lnTo>
                <a:lnTo>
                  <a:pt x="18161" y="182117"/>
                </a:lnTo>
                <a:lnTo>
                  <a:pt x="54308" y="214836"/>
                </a:lnTo>
                <a:lnTo>
                  <a:pt x="70358" y="220599"/>
                </a:lnTo>
                <a:lnTo>
                  <a:pt x="73152" y="211708"/>
                </a:lnTo>
                <a:lnTo>
                  <a:pt x="60579" y="206136"/>
                </a:lnTo>
                <a:lnTo>
                  <a:pt x="49720" y="198374"/>
                </a:lnTo>
                <a:lnTo>
                  <a:pt x="27459" y="162226"/>
                </a:lnTo>
                <a:lnTo>
                  <a:pt x="20066" y="109219"/>
                </a:lnTo>
                <a:lnTo>
                  <a:pt x="20895" y="90412"/>
                </a:lnTo>
                <a:lnTo>
                  <a:pt x="33147" y="43941"/>
                </a:lnTo>
                <a:lnTo>
                  <a:pt x="60793" y="14545"/>
                </a:lnTo>
                <a:lnTo>
                  <a:pt x="73533" y="9016"/>
                </a:lnTo>
                <a:lnTo>
                  <a:pt x="703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36700" y="1441387"/>
            <a:ext cx="38354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spc="15" dirty="0">
                <a:latin typeface="Cambria Math"/>
                <a:cs typeface="Cambria Math"/>
              </a:rPr>
              <a:t>𝑌</a:t>
            </a:r>
            <a:r>
              <a:rPr sz="1900" spc="320" dirty="0">
                <a:latin typeface="Cambria Math"/>
                <a:cs typeface="Cambria Math"/>
              </a:rPr>
              <a:t> </a:t>
            </a:r>
            <a:r>
              <a:rPr sz="1900" spc="10" dirty="0">
                <a:latin typeface="Cambria Math"/>
                <a:cs typeface="Cambria Math"/>
              </a:rPr>
              <a:t>𝑠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54480" y="1307783"/>
            <a:ext cx="2093595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  <a:tabLst>
                <a:tab pos="1182251" algn="l"/>
                <a:tab pos="2054656" algn="l"/>
              </a:tabLst>
            </a:pPr>
            <a:r>
              <a:rPr sz="2800" spc="30" baseline="-31531" dirty="0">
                <a:latin typeface="Cambria Math"/>
                <a:cs typeface="Cambria Math"/>
              </a:rPr>
              <a:t>=</a:t>
            </a:r>
            <a:r>
              <a:rPr sz="1900" u="heavy" spc="2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	</a:t>
            </a:r>
            <a:r>
              <a:rPr sz="1400" u="heavy" spc="10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𝑛	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36952" y="1174179"/>
            <a:ext cx="356870" cy="30328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800" spc="82" baseline="-21021" dirty="0">
                <a:latin typeface="Cambria Math"/>
                <a:cs typeface="Cambria Math"/>
              </a:rPr>
              <a:t>𝜔</a:t>
            </a:r>
            <a:r>
              <a:rPr sz="1400" spc="55" dirty="0">
                <a:latin typeface="Cambria Math"/>
                <a:cs typeface="Cambria Math"/>
              </a:rPr>
              <a:t>2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68115" y="1727520"/>
            <a:ext cx="137160" cy="23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18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02510" y="1613218"/>
            <a:ext cx="183515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1900" spc="10" dirty="0">
                <a:latin typeface="Cambria Math"/>
                <a:cs typeface="Cambria Math"/>
              </a:rPr>
              <a:t>𝑠 </a:t>
            </a:r>
            <a:r>
              <a:rPr sz="2000" spc="52" baseline="24691" dirty="0">
                <a:latin typeface="Cambria Math"/>
                <a:cs typeface="Cambria Math"/>
              </a:rPr>
              <a:t>2 </a:t>
            </a:r>
            <a:r>
              <a:rPr sz="1900" spc="20" dirty="0">
                <a:latin typeface="Cambria Math"/>
                <a:cs typeface="Cambria Math"/>
              </a:rPr>
              <a:t>+ </a:t>
            </a:r>
            <a:r>
              <a:rPr sz="1900" spc="50" dirty="0">
                <a:latin typeface="Cambria Math"/>
                <a:cs typeface="Cambria Math"/>
              </a:rPr>
              <a:t>2𝜁𝜔</a:t>
            </a:r>
            <a:r>
              <a:rPr sz="2000" spc="75" baseline="-16460" dirty="0">
                <a:latin typeface="Cambria Math"/>
                <a:cs typeface="Cambria Math"/>
              </a:rPr>
              <a:t>𝑛</a:t>
            </a:r>
            <a:r>
              <a:rPr sz="1900" spc="50" dirty="0">
                <a:latin typeface="Cambria Math"/>
                <a:cs typeface="Cambria Math"/>
              </a:rPr>
              <a:t>𝑠 </a:t>
            </a:r>
            <a:r>
              <a:rPr sz="1900" spc="20" dirty="0">
                <a:latin typeface="Cambria Math"/>
                <a:cs typeface="Cambria Math"/>
              </a:rPr>
              <a:t>+</a:t>
            </a:r>
            <a:r>
              <a:rPr sz="1900" spc="-90" dirty="0">
                <a:latin typeface="Cambria Math"/>
                <a:cs typeface="Cambria Math"/>
              </a:rPr>
              <a:t> </a:t>
            </a:r>
            <a:r>
              <a:rPr sz="1900" spc="60" dirty="0">
                <a:latin typeface="Cambria Math"/>
                <a:cs typeface="Cambria Math"/>
              </a:rPr>
              <a:t>𝜔</a:t>
            </a:r>
            <a:r>
              <a:rPr sz="2000" spc="89" baseline="24691" dirty="0">
                <a:latin typeface="Cambria Math"/>
                <a:cs typeface="Cambria Math"/>
              </a:rPr>
              <a:t>2</a:t>
            </a:r>
            <a:endParaRPr sz="2000" baseline="24691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1388" y="1966218"/>
            <a:ext cx="245198" cy="211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5413" y="1899225"/>
            <a:ext cx="3448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ambria Math"/>
                <a:cs typeface="Cambria Math"/>
              </a:rPr>
              <a:t>𝑦</a:t>
            </a:r>
            <a:r>
              <a:rPr spc="305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𝑡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0014" y="2395541"/>
            <a:ext cx="69088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</a:pPr>
            <a:r>
              <a:rPr sz="2700" baseline="-21604" dirty="0">
                <a:latin typeface="Cambria Math"/>
                <a:cs typeface="Cambria Math"/>
              </a:rPr>
              <a:t>=</a:t>
            </a:r>
            <a:r>
              <a:rPr sz="2700" spc="104" baseline="-21604" dirty="0">
                <a:latin typeface="Cambria Math"/>
                <a:cs typeface="Cambria Math"/>
              </a:rPr>
              <a:t> </a:t>
            </a:r>
            <a:r>
              <a:rPr sz="2700" spc="67" baseline="-21604" dirty="0">
                <a:latin typeface="Cambria Math"/>
                <a:cs typeface="Cambria Math"/>
              </a:rPr>
              <a:t>ℒ</a:t>
            </a:r>
            <a:r>
              <a:rPr sz="1400" spc="45" dirty="0">
                <a:latin typeface="Cambria Math"/>
                <a:cs typeface="Cambria Math"/>
              </a:rPr>
              <a:t>−1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4016" y="2313177"/>
            <a:ext cx="4789170" cy="679450"/>
          </a:xfrm>
          <a:custGeom>
            <a:avLst/>
            <a:gdLst/>
            <a:ahLst/>
            <a:cxnLst/>
            <a:rect l="l" t="t" r="r" b="b"/>
            <a:pathLst>
              <a:path w="4789170" h="679450">
                <a:moveTo>
                  <a:pt x="4713211" y="0"/>
                </a:moveTo>
                <a:lnTo>
                  <a:pt x="4713211" y="9652"/>
                </a:lnTo>
                <a:lnTo>
                  <a:pt x="4720662" y="12727"/>
                </a:lnTo>
                <a:lnTo>
                  <a:pt x="4727768" y="18732"/>
                </a:lnTo>
                <a:lnTo>
                  <a:pt x="4746304" y="54889"/>
                </a:lnTo>
                <a:lnTo>
                  <a:pt x="4752452" y="97041"/>
                </a:lnTo>
                <a:lnTo>
                  <a:pt x="4753216" y="123952"/>
                </a:lnTo>
                <a:lnTo>
                  <a:pt x="4753117" y="130236"/>
                </a:lnTo>
                <a:lnTo>
                  <a:pt x="4749038" y="173736"/>
                </a:lnTo>
                <a:lnTo>
                  <a:pt x="4745977" y="195707"/>
                </a:lnTo>
                <a:lnTo>
                  <a:pt x="4742881" y="217582"/>
                </a:lnTo>
                <a:lnTo>
                  <a:pt x="4741637" y="226746"/>
                </a:lnTo>
                <a:lnTo>
                  <a:pt x="4740550" y="235410"/>
                </a:lnTo>
                <a:lnTo>
                  <a:pt x="4739367" y="244540"/>
                </a:lnTo>
                <a:lnTo>
                  <a:pt x="4738738" y="251333"/>
                </a:lnTo>
                <a:lnTo>
                  <a:pt x="4738738" y="255016"/>
                </a:lnTo>
                <a:lnTo>
                  <a:pt x="4742435" y="297110"/>
                </a:lnTo>
                <a:lnTo>
                  <a:pt x="4760808" y="333035"/>
                </a:lnTo>
                <a:lnTo>
                  <a:pt x="4768456" y="338582"/>
                </a:lnTo>
                <a:lnTo>
                  <a:pt x="4768456" y="341630"/>
                </a:lnTo>
                <a:lnTo>
                  <a:pt x="4745342" y="372110"/>
                </a:lnTo>
                <a:lnTo>
                  <a:pt x="4739145" y="409721"/>
                </a:lnTo>
                <a:lnTo>
                  <a:pt x="4738738" y="425196"/>
                </a:lnTo>
                <a:lnTo>
                  <a:pt x="4738738" y="428879"/>
                </a:lnTo>
                <a:lnTo>
                  <a:pt x="4739373" y="435737"/>
                </a:lnTo>
                <a:lnTo>
                  <a:pt x="4740643" y="445516"/>
                </a:lnTo>
                <a:lnTo>
                  <a:pt x="4741637" y="453465"/>
                </a:lnTo>
                <a:lnTo>
                  <a:pt x="4742881" y="462629"/>
                </a:lnTo>
                <a:lnTo>
                  <a:pt x="4744340" y="472983"/>
                </a:lnTo>
                <a:lnTo>
                  <a:pt x="4747669" y="496272"/>
                </a:lnTo>
                <a:lnTo>
                  <a:pt x="4749136" y="507206"/>
                </a:lnTo>
                <a:lnTo>
                  <a:pt x="4753117" y="549975"/>
                </a:lnTo>
                <a:lnTo>
                  <a:pt x="4753216" y="556260"/>
                </a:lnTo>
                <a:lnTo>
                  <a:pt x="4752452" y="582743"/>
                </a:lnTo>
                <a:lnTo>
                  <a:pt x="4746304" y="624375"/>
                </a:lnTo>
                <a:lnTo>
                  <a:pt x="4727768" y="660352"/>
                </a:lnTo>
                <a:lnTo>
                  <a:pt x="4713211" y="669417"/>
                </a:lnTo>
                <a:lnTo>
                  <a:pt x="4713211" y="679069"/>
                </a:lnTo>
                <a:lnTo>
                  <a:pt x="4746733" y="656994"/>
                </a:lnTo>
                <a:lnTo>
                  <a:pt x="4764832" y="622921"/>
                </a:lnTo>
                <a:lnTo>
                  <a:pt x="4774270" y="570585"/>
                </a:lnTo>
                <a:lnTo>
                  <a:pt x="4775441" y="537464"/>
                </a:lnTo>
                <a:lnTo>
                  <a:pt x="4775322" y="530604"/>
                </a:lnTo>
                <a:lnTo>
                  <a:pt x="4771218" y="487441"/>
                </a:lnTo>
                <a:lnTo>
                  <a:pt x="4766162" y="454860"/>
                </a:lnTo>
                <a:lnTo>
                  <a:pt x="4764614" y="444801"/>
                </a:lnTo>
                <a:lnTo>
                  <a:pt x="4760328" y="403733"/>
                </a:lnTo>
                <a:lnTo>
                  <a:pt x="4760826" y="390896"/>
                </a:lnTo>
                <a:lnTo>
                  <a:pt x="4777346" y="350377"/>
                </a:lnTo>
                <a:lnTo>
                  <a:pt x="4788776" y="345821"/>
                </a:lnTo>
                <a:lnTo>
                  <a:pt x="4788776" y="334391"/>
                </a:lnTo>
                <a:lnTo>
                  <a:pt x="4762312" y="300593"/>
                </a:lnTo>
                <a:lnTo>
                  <a:pt x="4760328" y="276479"/>
                </a:lnTo>
                <a:lnTo>
                  <a:pt x="4760370" y="270492"/>
                </a:lnTo>
                <a:lnTo>
                  <a:pt x="4766162" y="225351"/>
                </a:lnTo>
                <a:lnTo>
                  <a:pt x="4767948" y="214376"/>
                </a:lnTo>
                <a:lnTo>
                  <a:pt x="4769714" y="203257"/>
                </a:lnTo>
                <a:lnTo>
                  <a:pt x="4774369" y="165090"/>
                </a:lnTo>
                <a:lnTo>
                  <a:pt x="4775441" y="142748"/>
                </a:lnTo>
                <a:lnTo>
                  <a:pt x="4774270" y="109126"/>
                </a:lnTo>
                <a:lnTo>
                  <a:pt x="4764832" y="56219"/>
                </a:lnTo>
                <a:lnTo>
                  <a:pt x="4746733" y="22074"/>
                </a:lnTo>
                <a:lnTo>
                  <a:pt x="4725067" y="3595"/>
                </a:lnTo>
                <a:lnTo>
                  <a:pt x="4713211" y="0"/>
                </a:lnTo>
                <a:close/>
              </a:path>
              <a:path w="4789170" h="679450">
                <a:moveTo>
                  <a:pt x="75565" y="0"/>
                </a:moveTo>
                <a:lnTo>
                  <a:pt x="42080" y="22074"/>
                </a:lnTo>
                <a:lnTo>
                  <a:pt x="23956" y="56201"/>
                </a:lnTo>
                <a:lnTo>
                  <a:pt x="14470" y="109073"/>
                </a:lnTo>
                <a:lnTo>
                  <a:pt x="13284" y="142748"/>
                </a:lnTo>
                <a:lnTo>
                  <a:pt x="13758" y="157011"/>
                </a:lnTo>
                <a:lnTo>
                  <a:pt x="15181" y="173704"/>
                </a:lnTo>
                <a:lnTo>
                  <a:pt x="17554" y="192825"/>
                </a:lnTo>
                <a:lnTo>
                  <a:pt x="20878" y="214376"/>
                </a:lnTo>
                <a:lnTo>
                  <a:pt x="24195" y="235331"/>
                </a:lnTo>
                <a:lnTo>
                  <a:pt x="26565" y="252666"/>
                </a:lnTo>
                <a:lnTo>
                  <a:pt x="27986" y="266382"/>
                </a:lnTo>
                <a:lnTo>
                  <a:pt x="28460" y="276479"/>
                </a:lnTo>
                <a:lnTo>
                  <a:pt x="27962" y="289333"/>
                </a:lnTo>
                <a:lnTo>
                  <a:pt x="11371" y="329834"/>
                </a:lnTo>
                <a:lnTo>
                  <a:pt x="0" y="334391"/>
                </a:lnTo>
                <a:lnTo>
                  <a:pt x="0" y="345821"/>
                </a:lnTo>
                <a:lnTo>
                  <a:pt x="26468" y="379571"/>
                </a:lnTo>
                <a:lnTo>
                  <a:pt x="28460" y="403733"/>
                </a:lnTo>
                <a:lnTo>
                  <a:pt x="27986" y="413829"/>
                </a:lnTo>
                <a:lnTo>
                  <a:pt x="26565" y="427545"/>
                </a:lnTo>
                <a:lnTo>
                  <a:pt x="24195" y="444881"/>
                </a:lnTo>
                <a:lnTo>
                  <a:pt x="20878" y="465836"/>
                </a:lnTo>
                <a:lnTo>
                  <a:pt x="17554" y="487386"/>
                </a:lnTo>
                <a:lnTo>
                  <a:pt x="15181" y="506507"/>
                </a:lnTo>
                <a:lnTo>
                  <a:pt x="13758" y="523200"/>
                </a:lnTo>
                <a:lnTo>
                  <a:pt x="13284" y="537464"/>
                </a:lnTo>
                <a:lnTo>
                  <a:pt x="14470" y="570638"/>
                </a:lnTo>
                <a:lnTo>
                  <a:pt x="23956" y="622938"/>
                </a:lnTo>
                <a:lnTo>
                  <a:pt x="42080" y="656994"/>
                </a:lnTo>
                <a:lnTo>
                  <a:pt x="75565" y="679069"/>
                </a:lnTo>
                <a:lnTo>
                  <a:pt x="75565" y="669417"/>
                </a:lnTo>
                <a:lnTo>
                  <a:pt x="68104" y="666343"/>
                </a:lnTo>
                <a:lnTo>
                  <a:pt x="61004" y="660352"/>
                </a:lnTo>
                <a:lnTo>
                  <a:pt x="42467" y="624357"/>
                </a:lnTo>
                <a:lnTo>
                  <a:pt x="36270" y="582689"/>
                </a:lnTo>
                <a:lnTo>
                  <a:pt x="35496" y="556260"/>
                </a:lnTo>
                <a:lnTo>
                  <a:pt x="35950" y="542994"/>
                </a:lnTo>
                <a:lnTo>
                  <a:pt x="37312" y="526621"/>
                </a:lnTo>
                <a:lnTo>
                  <a:pt x="39579" y="507128"/>
                </a:lnTo>
                <a:lnTo>
                  <a:pt x="42748" y="484505"/>
                </a:lnTo>
                <a:lnTo>
                  <a:pt x="45924" y="462718"/>
                </a:lnTo>
                <a:lnTo>
                  <a:pt x="48194" y="445563"/>
                </a:lnTo>
                <a:lnTo>
                  <a:pt x="49557" y="433052"/>
                </a:lnTo>
                <a:lnTo>
                  <a:pt x="50012" y="425196"/>
                </a:lnTo>
                <a:lnTo>
                  <a:pt x="49600" y="409594"/>
                </a:lnTo>
                <a:lnTo>
                  <a:pt x="43421" y="371983"/>
                </a:lnTo>
                <a:lnTo>
                  <a:pt x="20319" y="341630"/>
                </a:lnTo>
                <a:lnTo>
                  <a:pt x="20319" y="338582"/>
                </a:lnTo>
                <a:lnTo>
                  <a:pt x="43421" y="308229"/>
                </a:lnTo>
                <a:lnTo>
                  <a:pt x="49600" y="270563"/>
                </a:lnTo>
                <a:lnTo>
                  <a:pt x="50012" y="255016"/>
                </a:lnTo>
                <a:lnTo>
                  <a:pt x="49557" y="247159"/>
                </a:lnTo>
                <a:lnTo>
                  <a:pt x="48194" y="234648"/>
                </a:lnTo>
                <a:lnTo>
                  <a:pt x="45924" y="217493"/>
                </a:lnTo>
                <a:lnTo>
                  <a:pt x="42748" y="195707"/>
                </a:lnTo>
                <a:lnTo>
                  <a:pt x="39579" y="173083"/>
                </a:lnTo>
                <a:lnTo>
                  <a:pt x="37312" y="153590"/>
                </a:lnTo>
                <a:lnTo>
                  <a:pt x="35950" y="137217"/>
                </a:lnTo>
                <a:lnTo>
                  <a:pt x="35496" y="123952"/>
                </a:lnTo>
                <a:lnTo>
                  <a:pt x="36270" y="97041"/>
                </a:lnTo>
                <a:lnTo>
                  <a:pt x="42467" y="54889"/>
                </a:lnTo>
                <a:lnTo>
                  <a:pt x="61004" y="18732"/>
                </a:lnTo>
                <a:lnTo>
                  <a:pt x="75565" y="9652"/>
                </a:lnTo>
                <a:lnTo>
                  <a:pt x="75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195701" y="2414906"/>
            <a:ext cx="137160" cy="23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175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17905" y="2223710"/>
            <a:ext cx="34734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</a:pPr>
            <a:r>
              <a:rPr sz="2700" spc="52" baseline="-21604" dirty="0">
                <a:latin typeface="Cambria Math"/>
                <a:cs typeface="Cambria Math"/>
              </a:rPr>
              <a:t>𝜔</a:t>
            </a:r>
            <a:r>
              <a:rPr sz="1400" spc="35" dirty="0">
                <a:latin typeface="Cambria Math"/>
                <a:cs typeface="Cambria Math"/>
              </a:rPr>
              <a:t>2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3598" y="2691451"/>
            <a:ext cx="14846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</a:pPr>
            <a:r>
              <a:rPr dirty="0">
                <a:latin typeface="Cambria Math"/>
                <a:cs typeface="Cambria Math"/>
              </a:rPr>
              <a:t>(𝑠 + </a:t>
            </a:r>
            <a:r>
              <a:rPr spc="10" dirty="0">
                <a:latin typeface="Cambria Math"/>
                <a:cs typeface="Cambria Math"/>
              </a:rPr>
              <a:t>𝜁𝜔</a:t>
            </a:r>
            <a:r>
              <a:rPr sz="2000" spc="15" baseline="-16460" dirty="0">
                <a:latin typeface="Cambria Math"/>
                <a:cs typeface="Cambria Math"/>
              </a:rPr>
              <a:t>𝑛 </a:t>
            </a:r>
            <a:r>
              <a:rPr dirty="0">
                <a:latin typeface="Cambria Math"/>
                <a:cs typeface="Cambria Math"/>
              </a:rPr>
              <a:t>−</a:t>
            </a:r>
            <a:r>
              <a:rPr spc="-130" dirty="0">
                <a:latin typeface="Cambria Math"/>
                <a:cs typeface="Cambria Math"/>
              </a:rPr>
              <a:t> </a:t>
            </a:r>
            <a:r>
              <a:rPr spc="-5" dirty="0">
                <a:latin typeface="Cambria Math"/>
                <a:cs typeface="Cambria Math"/>
              </a:rPr>
              <a:t>𝜔</a:t>
            </a:r>
            <a:r>
              <a:rPr sz="2000" spc="-7" baseline="-16460" dirty="0">
                <a:latin typeface="Cambria Math"/>
                <a:cs typeface="Cambria Math"/>
              </a:rPr>
              <a:t>𝑛</a:t>
            </a:r>
            <a:endParaRPr sz="2000" baseline="-1646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304035" y="2716910"/>
            <a:ext cx="786765" cy="283845"/>
          </a:xfrm>
          <a:custGeom>
            <a:avLst/>
            <a:gdLst/>
            <a:ahLst/>
            <a:cxnLst/>
            <a:rect l="l" t="t" r="r" b="b"/>
            <a:pathLst>
              <a:path w="786764" h="283844">
                <a:moveTo>
                  <a:pt x="174244" y="0"/>
                </a:moveTo>
                <a:lnTo>
                  <a:pt x="143002" y="0"/>
                </a:lnTo>
                <a:lnTo>
                  <a:pt x="75184" y="254000"/>
                </a:lnTo>
                <a:lnTo>
                  <a:pt x="36576" y="167766"/>
                </a:lnTo>
                <a:lnTo>
                  <a:pt x="0" y="184531"/>
                </a:lnTo>
                <a:lnTo>
                  <a:pt x="3429" y="192912"/>
                </a:lnTo>
                <a:lnTo>
                  <a:pt x="22352" y="184531"/>
                </a:lnTo>
                <a:lnTo>
                  <a:pt x="68580" y="283844"/>
                </a:lnTo>
                <a:lnTo>
                  <a:pt x="79375" y="283844"/>
                </a:lnTo>
                <a:lnTo>
                  <a:pt x="151892" y="14858"/>
                </a:lnTo>
                <a:lnTo>
                  <a:pt x="174244" y="14858"/>
                </a:lnTo>
                <a:lnTo>
                  <a:pt x="174244" y="10668"/>
                </a:lnTo>
                <a:lnTo>
                  <a:pt x="786638" y="10668"/>
                </a:lnTo>
                <a:lnTo>
                  <a:pt x="786638" y="1143"/>
                </a:lnTo>
                <a:lnTo>
                  <a:pt x="174244" y="1143"/>
                </a:lnTo>
                <a:lnTo>
                  <a:pt x="17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436243" y="2691451"/>
            <a:ext cx="21996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</a:pPr>
            <a:r>
              <a:rPr spc="35" dirty="0">
                <a:latin typeface="Cambria Math"/>
                <a:cs typeface="Cambria Math"/>
              </a:rPr>
              <a:t>𝜁</a:t>
            </a:r>
            <a:r>
              <a:rPr sz="2000" spc="52" baseline="22633" dirty="0">
                <a:latin typeface="Cambria Math"/>
                <a:cs typeface="Cambria Math"/>
              </a:rPr>
              <a:t>2 </a:t>
            </a:r>
            <a:r>
              <a:rPr dirty="0">
                <a:latin typeface="Cambria Math"/>
                <a:cs typeface="Cambria Math"/>
              </a:rPr>
              <a:t>− </a:t>
            </a:r>
            <a:r>
              <a:rPr spc="-10" dirty="0">
                <a:latin typeface="Cambria Math"/>
                <a:cs typeface="Cambria Math"/>
              </a:rPr>
              <a:t>1)(𝑠 </a:t>
            </a:r>
            <a:r>
              <a:rPr dirty="0">
                <a:latin typeface="Cambria Math"/>
                <a:cs typeface="Cambria Math"/>
              </a:rPr>
              <a:t>+ </a:t>
            </a:r>
            <a:r>
              <a:rPr spc="35" dirty="0">
                <a:latin typeface="Cambria Math"/>
                <a:cs typeface="Cambria Math"/>
              </a:rPr>
              <a:t>𝜁𝜔</a:t>
            </a:r>
            <a:r>
              <a:rPr sz="2000" spc="52" baseline="-16460" dirty="0">
                <a:latin typeface="Cambria Math"/>
                <a:cs typeface="Cambria Math"/>
              </a:rPr>
              <a:t>𝑛 </a:t>
            </a:r>
            <a:r>
              <a:rPr dirty="0">
                <a:latin typeface="Cambria Math"/>
                <a:cs typeface="Cambria Math"/>
              </a:rPr>
              <a:t>+</a:t>
            </a:r>
            <a:r>
              <a:rPr spc="-85" dirty="0">
                <a:latin typeface="Cambria Math"/>
                <a:cs typeface="Cambria Math"/>
              </a:rPr>
              <a:t> </a:t>
            </a:r>
            <a:r>
              <a:rPr spc="-5" dirty="0">
                <a:latin typeface="Cambria Math"/>
                <a:cs typeface="Cambria Math"/>
              </a:rPr>
              <a:t>𝜔</a:t>
            </a:r>
            <a:r>
              <a:rPr sz="2000" spc="-7" baseline="-16460" dirty="0">
                <a:latin typeface="Cambria Math"/>
                <a:cs typeface="Cambria Math"/>
              </a:rPr>
              <a:t>𝑛</a:t>
            </a:r>
            <a:endParaRPr sz="2000" baseline="-16460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609085" y="2716910"/>
            <a:ext cx="786765" cy="283845"/>
          </a:xfrm>
          <a:custGeom>
            <a:avLst/>
            <a:gdLst/>
            <a:ahLst/>
            <a:cxnLst/>
            <a:rect l="l" t="t" r="r" b="b"/>
            <a:pathLst>
              <a:path w="786764" h="283844">
                <a:moveTo>
                  <a:pt x="174243" y="0"/>
                </a:moveTo>
                <a:lnTo>
                  <a:pt x="143001" y="0"/>
                </a:lnTo>
                <a:lnTo>
                  <a:pt x="75183" y="254000"/>
                </a:lnTo>
                <a:lnTo>
                  <a:pt x="36575" y="167766"/>
                </a:lnTo>
                <a:lnTo>
                  <a:pt x="0" y="184531"/>
                </a:lnTo>
                <a:lnTo>
                  <a:pt x="3428" y="192912"/>
                </a:lnTo>
                <a:lnTo>
                  <a:pt x="22351" y="184531"/>
                </a:lnTo>
                <a:lnTo>
                  <a:pt x="68579" y="283844"/>
                </a:lnTo>
                <a:lnTo>
                  <a:pt x="79375" y="283844"/>
                </a:lnTo>
                <a:lnTo>
                  <a:pt x="151891" y="14858"/>
                </a:lnTo>
                <a:lnTo>
                  <a:pt x="174243" y="14858"/>
                </a:lnTo>
                <a:lnTo>
                  <a:pt x="174243" y="10668"/>
                </a:lnTo>
                <a:lnTo>
                  <a:pt x="786638" y="10668"/>
                </a:lnTo>
                <a:lnTo>
                  <a:pt x="786638" y="1143"/>
                </a:lnTo>
                <a:lnTo>
                  <a:pt x="174243" y="1143"/>
                </a:lnTo>
                <a:lnTo>
                  <a:pt x="1742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743454" y="2691451"/>
            <a:ext cx="8007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</a:pPr>
            <a:r>
              <a:rPr spc="35" dirty="0">
                <a:latin typeface="Cambria Math"/>
                <a:cs typeface="Cambria Math"/>
              </a:rPr>
              <a:t>𝜁</a:t>
            </a:r>
            <a:r>
              <a:rPr sz="2000" spc="52" baseline="22633" dirty="0">
                <a:latin typeface="Cambria Math"/>
                <a:cs typeface="Cambria Math"/>
              </a:rPr>
              <a:t>2 </a:t>
            </a:r>
            <a:r>
              <a:rPr dirty="0">
                <a:latin typeface="Cambria Math"/>
                <a:cs typeface="Cambria Math"/>
              </a:rPr>
              <a:t>−</a:t>
            </a:r>
            <a:r>
              <a:rPr spc="-254" dirty="0">
                <a:latin typeface="Cambria Math"/>
                <a:cs typeface="Cambria Math"/>
              </a:rPr>
              <a:t> </a:t>
            </a:r>
            <a:r>
              <a:rPr spc="25" dirty="0">
                <a:latin typeface="Cambria Math"/>
                <a:cs typeface="Cambria Math"/>
              </a:rPr>
              <a:t>1)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80898" y="2651381"/>
            <a:ext cx="4619625" cy="9525"/>
          </a:xfrm>
          <a:custGeom>
            <a:avLst/>
            <a:gdLst/>
            <a:ahLst/>
            <a:cxnLst/>
            <a:rect l="l" t="t" r="r" b="b"/>
            <a:pathLst>
              <a:path w="4619625" h="9525">
                <a:moveTo>
                  <a:pt x="4619599" y="0"/>
                </a:moveTo>
                <a:lnTo>
                  <a:pt x="0" y="0"/>
                </a:lnTo>
                <a:lnTo>
                  <a:pt x="0" y="9525"/>
                </a:lnTo>
                <a:lnTo>
                  <a:pt x="4619599" y="9525"/>
                </a:lnTo>
                <a:lnTo>
                  <a:pt x="46195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44704" y="3540637"/>
            <a:ext cx="257175" cy="220979"/>
          </a:xfrm>
          <a:custGeom>
            <a:avLst/>
            <a:gdLst/>
            <a:ahLst/>
            <a:cxnLst/>
            <a:rect l="l" t="t" r="r" b="b"/>
            <a:pathLst>
              <a:path w="257175" h="220979">
                <a:moveTo>
                  <a:pt x="186651" y="0"/>
                </a:moveTo>
                <a:lnTo>
                  <a:pt x="183514" y="9016"/>
                </a:lnTo>
                <a:lnTo>
                  <a:pt x="196280" y="14545"/>
                </a:lnTo>
                <a:lnTo>
                  <a:pt x="207260" y="22193"/>
                </a:lnTo>
                <a:lnTo>
                  <a:pt x="229552" y="57749"/>
                </a:lnTo>
                <a:lnTo>
                  <a:pt x="236854" y="109219"/>
                </a:lnTo>
                <a:lnTo>
                  <a:pt x="236043" y="128698"/>
                </a:lnTo>
                <a:lnTo>
                  <a:pt x="223799" y="176275"/>
                </a:lnTo>
                <a:lnTo>
                  <a:pt x="196428" y="206136"/>
                </a:lnTo>
                <a:lnTo>
                  <a:pt x="183857" y="211708"/>
                </a:lnTo>
                <a:lnTo>
                  <a:pt x="186651" y="220598"/>
                </a:lnTo>
                <a:lnTo>
                  <a:pt x="228828" y="195595"/>
                </a:lnTo>
                <a:lnTo>
                  <a:pt x="252491" y="149336"/>
                </a:lnTo>
                <a:lnTo>
                  <a:pt x="257047" y="110362"/>
                </a:lnTo>
                <a:lnTo>
                  <a:pt x="255904" y="90169"/>
                </a:lnTo>
                <a:lnTo>
                  <a:pt x="238759" y="38734"/>
                </a:lnTo>
                <a:lnTo>
                  <a:pt x="202644" y="5784"/>
                </a:lnTo>
                <a:lnTo>
                  <a:pt x="186651" y="0"/>
                </a:lnTo>
                <a:close/>
              </a:path>
              <a:path w="257175" h="220979">
                <a:moveTo>
                  <a:pt x="70345" y="0"/>
                </a:moveTo>
                <a:lnTo>
                  <a:pt x="28281" y="25163"/>
                </a:lnTo>
                <a:lnTo>
                  <a:pt x="4551" y="71500"/>
                </a:lnTo>
                <a:lnTo>
                  <a:pt x="0" y="110362"/>
                </a:lnTo>
                <a:lnTo>
                  <a:pt x="1133" y="130629"/>
                </a:lnTo>
                <a:lnTo>
                  <a:pt x="18135" y="182117"/>
                </a:lnTo>
                <a:lnTo>
                  <a:pt x="54307" y="214836"/>
                </a:lnTo>
                <a:lnTo>
                  <a:pt x="70345" y="220598"/>
                </a:lnTo>
                <a:lnTo>
                  <a:pt x="73139" y="211708"/>
                </a:lnTo>
                <a:lnTo>
                  <a:pt x="60569" y="206136"/>
                </a:lnTo>
                <a:lnTo>
                  <a:pt x="49720" y="198373"/>
                </a:lnTo>
                <a:lnTo>
                  <a:pt x="27473" y="162226"/>
                </a:lnTo>
                <a:lnTo>
                  <a:pt x="20116" y="109219"/>
                </a:lnTo>
                <a:lnTo>
                  <a:pt x="20933" y="90412"/>
                </a:lnTo>
                <a:lnTo>
                  <a:pt x="33197" y="43941"/>
                </a:lnTo>
                <a:lnTo>
                  <a:pt x="60761" y="14545"/>
                </a:lnTo>
                <a:lnTo>
                  <a:pt x="73482" y="9016"/>
                </a:lnTo>
                <a:lnTo>
                  <a:pt x="703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68999" y="3473768"/>
            <a:ext cx="71882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526998" algn="l"/>
              </a:tabLst>
            </a:pPr>
            <a:r>
              <a:rPr sz="1900" spc="25" dirty="0">
                <a:latin typeface="Cambria Math"/>
                <a:cs typeface="Cambria Math"/>
              </a:rPr>
              <a:t>𝑦 </a:t>
            </a:r>
            <a:r>
              <a:rPr sz="1900" spc="10" dirty="0">
                <a:latin typeface="Cambria Math"/>
                <a:cs typeface="Cambria Math"/>
              </a:rPr>
              <a:t> </a:t>
            </a:r>
            <a:r>
              <a:rPr sz="1900" spc="25" dirty="0">
                <a:latin typeface="Cambria Math"/>
                <a:cs typeface="Cambria Math"/>
              </a:rPr>
              <a:t>𝑡</a:t>
            </a:r>
            <a:r>
              <a:rPr sz="1900" dirty="0">
                <a:latin typeface="Cambria Math"/>
                <a:cs typeface="Cambria Math"/>
              </a:rPr>
              <a:t>	</a:t>
            </a:r>
            <a:r>
              <a:rPr sz="1900" spc="20" dirty="0">
                <a:latin typeface="Cambria Math"/>
                <a:cs typeface="Cambria Math"/>
              </a:rPr>
              <a:t>=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40179" y="3292412"/>
            <a:ext cx="35052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1900" spc="15" dirty="0">
                <a:latin typeface="Cambria Math"/>
                <a:cs typeface="Cambria Math"/>
              </a:rPr>
              <a:t>𝜔</a:t>
            </a:r>
            <a:r>
              <a:rPr sz="2000" spc="22" baseline="-16460" dirty="0">
                <a:latin typeface="Cambria Math"/>
                <a:cs typeface="Cambria Math"/>
              </a:rPr>
              <a:t>𝑛</a:t>
            </a:r>
            <a:endParaRPr sz="2000" baseline="-16460" dirty="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80285" y="3707893"/>
            <a:ext cx="834390" cy="295910"/>
          </a:xfrm>
          <a:custGeom>
            <a:avLst/>
            <a:gdLst/>
            <a:ahLst/>
            <a:cxnLst/>
            <a:rect l="l" t="t" r="r" b="b"/>
            <a:pathLst>
              <a:path w="834389" h="295910">
                <a:moveTo>
                  <a:pt x="181482" y="0"/>
                </a:moveTo>
                <a:lnTo>
                  <a:pt x="148970" y="0"/>
                </a:lnTo>
                <a:lnTo>
                  <a:pt x="78358" y="264502"/>
                </a:lnTo>
                <a:lnTo>
                  <a:pt x="38226" y="174739"/>
                </a:lnTo>
                <a:lnTo>
                  <a:pt x="0" y="192176"/>
                </a:lnTo>
                <a:lnTo>
                  <a:pt x="3682" y="200901"/>
                </a:lnTo>
                <a:lnTo>
                  <a:pt x="23240" y="192176"/>
                </a:lnTo>
                <a:lnTo>
                  <a:pt x="71374" y="295656"/>
                </a:lnTo>
                <a:lnTo>
                  <a:pt x="82676" y="295656"/>
                </a:lnTo>
                <a:lnTo>
                  <a:pt x="158241" y="15494"/>
                </a:lnTo>
                <a:lnTo>
                  <a:pt x="176911" y="15494"/>
                </a:lnTo>
                <a:lnTo>
                  <a:pt x="176911" y="19812"/>
                </a:lnTo>
                <a:lnTo>
                  <a:pt x="834136" y="19812"/>
                </a:lnTo>
                <a:lnTo>
                  <a:pt x="834136" y="762"/>
                </a:lnTo>
                <a:lnTo>
                  <a:pt x="181482" y="762"/>
                </a:lnTo>
                <a:lnTo>
                  <a:pt x="1814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606550" y="3693160"/>
            <a:ext cx="1038225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  <a:tabLst>
                <a:tab pos="352389" algn="l"/>
              </a:tabLst>
            </a:pPr>
            <a:r>
              <a:rPr sz="1900" spc="15" dirty="0">
                <a:latin typeface="Cambria Math"/>
                <a:cs typeface="Cambria Math"/>
              </a:rPr>
              <a:t>2	</a:t>
            </a:r>
            <a:r>
              <a:rPr sz="1900" spc="60" dirty="0">
                <a:latin typeface="Cambria Math"/>
                <a:cs typeface="Cambria Math"/>
              </a:rPr>
              <a:t>𝜁</a:t>
            </a:r>
            <a:r>
              <a:rPr sz="2000" spc="89" baseline="24691" dirty="0">
                <a:latin typeface="Cambria Math"/>
                <a:cs typeface="Cambria Math"/>
              </a:rPr>
              <a:t>2 </a:t>
            </a:r>
            <a:r>
              <a:rPr sz="1900" spc="20" dirty="0">
                <a:latin typeface="Cambria Math"/>
                <a:cs typeface="Cambria Math"/>
              </a:rPr>
              <a:t>−</a:t>
            </a:r>
            <a:r>
              <a:rPr sz="1900" spc="55" dirty="0">
                <a:latin typeface="Cambria Math"/>
                <a:cs typeface="Cambria Math"/>
              </a:rPr>
              <a:t> </a:t>
            </a:r>
            <a:r>
              <a:rPr sz="1900" spc="15" dirty="0">
                <a:latin typeface="Cambria Math"/>
                <a:cs typeface="Cambria Math"/>
              </a:rPr>
              <a:t>1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42872" y="3641978"/>
            <a:ext cx="971550" cy="19050"/>
          </a:xfrm>
          <a:custGeom>
            <a:avLst/>
            <a:gdLst/>
            <a:ahLst/>
            <a:cxnLst/>
            <a:rect l="l" t="t" r="r" b="b"/>
            <a:pathLst>
              <a:path w="971550" h="19050">
                <a:moveTo>
                  <a:pt x="971550" y="0"/>
                </a:moveTo>
                <a:lnTo>
                  <a:pt x="0" y="0"/>
                </a:lnTo>
                <a:lnTo>
                  <a:pt x="0" y="19050"/>
                </a:lnTo>
                <a:lnTo>
                  <a:pt x="971550" y="19050"/>
                </a:lnTo>
                <a:lnTo>
                  <a:pt x="9715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642620" y="3473771"/>
            <a:ext cx="14414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spc="25" dirty="0">
                <a:latin typeface="Cambria Math"/>
                <a:cs typeface="Cambria Math"/>
              </a:rPr>
              <a:t>𝑒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14752" y="3521392"/>
            <a:ext cx="508000" cy="53540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393662" algn="l"/>
              </a:tabLst>
            </a:pPr>
            <a:r>
              <a:rPr sz="1100" spc="285" dirty="0">
                <a:latin typeface="Cambria Math"/>
                <a:cs typeface="Cambria Math"/>
              </a:rPr>
              <a:t>𝑛	𝑛</a:t>
            </a:r>
            <a:endParaRPr sz="1100" dirty="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722244" y="3457828"/>
            <a:ext cx="549910" cy="213360"/>
          </a:xfrm>
          <a:custGeom>
            <a:avLst/>
            <a:gdLst/>
            <a:ahLst/>
            <a:cxnLst/>
            <a:rect l="l" t="t" r="r" b="b"/>
            <a:pathLst>
              <a:path w="549910" h="213360">
                <a:moveTo>
                  <a:pt x="130683" y="0"/>
                </a:moveTo>
                <a:lnTo>
                  <a:pt x="107315" y="0"/>
                </a:lnTo>
                <a:lnTo>
                  <a:pt x="56515" y="190373"/>
                </a:lnTo>
                <a:lnTo>
                  <a:pt x="27432" y="125730"/>
                </a:lnTo>
                <a:lnTo>
                  <a:pt x="0" y="138303"/>
                </a:lnTo>
                <a:lnTo>
                  <a:pt x="2667" y="144653"/>
                </a:lnTo>
                <a:lnTo>
                  <a:pt x="16764" y="138303"/>
                </a:lnTo>
                <a:lnTo>
                  <a:pt x="51435" y="212852"/>
                </a:lnTo>
                <a:lnTo>
                  <a:pt x="59562" y="212852"/>
                </a:lnTo>
                <a:lnTo>
                  <a:pt x="113919" y="11049"/>
                </a:lnTo>
                <a:lnTo>
                  <a:pt x="120904" y="11049"/>
                </a:lnTo>
                <a:lnTo>
                  <a:pt x="120904" y="12700"/>
                </a:lnTo>
                <a:lnTo>
                  <a:pt x="549529" y="12700"/>
                </a:lnTo>
                <a:lnTo>
                  <a:pt x="549529" y="3175"/>
                </a:lnTo>
                <a:lnTo>
                  <a:pt x="130683" y="3175"/>
                </a:lnTo>
                <a:lnTo>
                  <a:pt x="1306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750820" y="3454718"/>
            <a:ext cx="171577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  <a:tabLst>
                <a:tab pos="1095902" algn="l"/>
              </a:tabLst>
            </a:pPr>
            <a:r>
              <a:rPr sz="1400" spc="55" dirty="0">
                <a:latin typeface="Cambria Math"/>
                <a:cs typeface="Cambria Math"/>
              </a:rPr>
              <a:t>−(𝜁𝜔 </a:t>
            </a:r>
            <a:r>
              <a:rPr sz="1400" spc="280" dirty="0">
                <a:latin typeface="Cambria Math"/>
                <a:cs typeface="Cambria Math"/>
              </a:rPr>
              <a:t> </a:t>
            </a:r>
            <a:r>
              <a:rPr sz="1400" spc="40" dirty="0">
                <a:latin typeface="Cambria Math"/>
                <a:cs typeface="Cambria Math"/>
              </a:rPr>
              <a:t>−𝜔	</a:t>
            </a:r>
            <a:r>
              <a:rPr sz="1400" spc="75" dirty="0">
                <a:latin typeface="Cambria Math"/>
                <a:cs typeface="Cambria Math"/>
              </a:rPr>
              <a:t>𝜁</a:t>
            </a:r>
            <a:r>
              <a:rPr sz="1700" spc="112" baseline="20202" dirty="0">
                <a:latin typeface="Cambria Math"/>
                <a:cs typeface="Cambria Math"/>
              </a:rPr>
              <a:t>2</a:t>
            </a:r>
            <a:r>
              <a:rPr sz="1400" spc="75" dirty="0">
                <a:latin typeface="Cambria Math"/>
                <a:cs typeface="Cambria Math"/>
              </a:rPr>
              <a:t>−1)𝑡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84351" y="4160841"/>
            <a:ext cx="20383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spc="20" dirty="0">
                <a:latin typeface="Cambria Math"/>
                <a:cs typeface="Cambria Math"/>
              </a:rPr>
              <a:t>−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331085" y="3979546"/>
            <a:ext cx="35052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1900" spc="15" dirty="0">
                <a:latin typeface="Cambria Math"/>
                <a:cs typeface="Cambria Math"/>
              </a:rPr>
              <a:t>𝜔</a:t>
            </a:r>
            <a:r>
              <a:rPr sz="2000" spc="22" baseline="-16460" dirty="0">
                <a:latin typeface="Cambria Math"/>
                <a:cs typeface="Cambria Math"/>
              </a:rPr>
              <a:t>𝑛</a:t>
            </a:r>
            <a:endParaRPr sz="2000" baseline="-16460" dirty="0">
              <a:latin typeface="Cambria Math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170810" y="4393681"/>
            <a:ext cx="834390" cy="295910"/>
          </a:xfrm>
          <a:custGeom>
            <a:avLst/>
            <a:gdLst/>
            <a:ahLst/>
            <a:cxnLst/>
            <a:rect l="l" t="t" r="r" b="b"/>
            <a:pathLst>
              <a:path w="834389" h="295910">
                <a:moveTo>
                  <a:pt x="181482" y="0"/>
                </a:moveTo>
                <a:lnTo>
                  <a:pt x="148970" y="0"/>
                </a:lnTo>
                <a:lnTo>
                  <a:pt x="78358" y="264515"/>
                </a:lnTo>
                <a:lnTo>
                  <a:pt x="38226" y="174751"/>
                </a:lnTo>
                <a:lnTo>
                  <a:pt x="0" y="192189"/>
                </a:lnTo>
                <a:lnTo>
                  <a:pt x="3682" y="200914"/>
                </a:lnTo>
                <a:lnTo>
                  <a:pt x="23240" y="192189"/>
                </a:lnTo>
                <a:lnTo>
                  <a:pt x="71374" y="295668"/>
                </a:lnTo>
                <a:lnTo>
                  <a:pt x="82676" y="295668"/>
                </a:lnTo>
                <a:lnTo>
                  <a:pt x="158241" y="15455"/>
                </a:lnTo>
                <a:lnTo>
                  <a:pt x="176911" y="15455"/>
                </a:lnTo>
                <a:lnTo>
                  <a:pt x="176911" y="19850"/>
                </a:lnTo>
                <a:lnTo>
                  <a:pt x="834136" y="19850"/>
                </a:lnTo>
                <a:lnTo>
                  <a:pt x="834136" y="800"/>
                </a:lnTo>
                <a:lnTo>
                  <a:pt x="181482" y="800"/>
                </a:lnTo>
                <a:lnTo>
                  <a:pt x="1814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997329" y="4380230"/>
            <a:ext cx="104775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  <a:tabLst>
                <a:tab pos="352389" algn="l"/>
              </a:tabLst>
            </a:pPr>
            <a:r>
              <a:rPr sz="1900" spc="15" dirty="0">
                <a:latin typeface="Cambria Math"/>
                <a:cs typeface="Cambria Math"/>
              </a:rPr>
              <a:t>2	</a:t>
            </a:r>
            <a:r>
              <a:rPr sz="1900" spc="65" dirty="0">
                <a:latin typeface="Cambria Math"/>
                <a:cs typeface="Cambria Math"/>
              </a:rPr>
              <a:t>𝜁</a:t>
            </a:r>
            <a:r>
              <a:rPr sz="2000" spc="97" baseline="24691" dirty="0">
                <a:latin typeface="Cambria Math"/>
                <a:cs typeface="Cambria Math"/>
              </a:rPr>
              <a:t>2 </a:t>
            </a:r>
            <a:r>
              <a:rPr sz="1900" spc="20" dirty="0">
                <a:latin typeface="Cambria Math"/>
                <a:cs typeface="Cambria Math"/>
              </a:rPr>
              <a:t>−</a:t>
            </a:r>
            <a:r>
              <a:rPr sz="1900" spc="114" dirty="0">
                <a:latin typeface="Cambria Math"/>
                <a:cs typeface="Cambria Math"/>
              </a:rPr>
              <a:t> </a:t>
            </a:r>
            <a:r>
              <a:rPr sz="1900" spc="15" dirty="0">
                <a:latin typeface="Cambria Math"/>
                <a:cs typeface="Cambria Math"/>
              </a:rPr>
              <a:t>1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033397" y="4327804"/>
            <a:ext cx="971550" cy="19050"/>
          </a:xfrm>
          <a:custGeom>
            <a:avLst/>
            <a:gdLst/>
            <a:ahLst/>
            <a:cxnLst/>
            <a:rect l="l" t="t" r="r" b="b"/>
            <a:pathLst>
              <a:path w="971550" h="19050">
                <a:moveTo>
                  <a:pt x="971550" y="0"/>
                </a:moveTo>
                <a:lnTo>
                  <a:pt x="0" y="0"/>
                </a:lnTo>
                <a:lnTo>
                  <a:pt x="0" y="19050"/>
                </a:lnTo>
                <a:lnTo>
                  <a:pt x="971550" y="19050"/>
                </a:lnTo>
                <a:lnTo>
                  <a:pt x="9715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22294" y="4143578"/>
            <a:ext cx="549910" cy="213360"/>
          </a:xfrm>
          <a:custGeom>
            <a:avLst/>
            <a:gdLst/>
            <a:ahLst/>
            <a:cxnLst/>
            <a:rect l="l" t="t" r="r" b="b"/>
            <a:pathLst>
              <a:path w="549910" h="213360">
                <a:moveTo>
                  <a:pt x="130683" y="0"/>
                </a:moveTo>
                <a:lnTo>
                  <a:pt x="107315" y="0"/>
                </a:lnTo>
                <a:lnTo>
                  <a:pt x="56515" y="190461"/>
                </a:lnTo>
                <a:lnTo>
                  <a:pt x="27432" y="125831"/>
                </a:lnTo>
                <a:lnTo>
                  <a:pt x="0" y="138391"/>
                </a:lnTo>
                <a:lnTo>
                  <a:pt x="2667" y="144665"/>
                </a:lnTo>
                <a:lnTo>
                  <a:pt x="16764" y="138391"/>
                </a:lnTo>
                <a:lnTo>
                  <a:pt x="51435" y="212890"/>
                </a:lnTo>
                <a:lnTo>
                  <a:pt x="59562" y="212890"/>
                </a:lnTo>
                <a:lnTo>
                  <a:pt x="113919" y="11137"/>
                </a:lnTo>
                <a:lnTo>
                  <a:pt x="120904" y="11137"/>
                </a:lnTo>
                <a:lnTo>
                  <a:pt x="120904" y="12776"/>
                </a:lnTo>
                <a:lnTo>
                  <a:pt x="549529" y="12776"/>
                </a:lnTo>
                <a:lnTo>
                  <a:pt x="549529" y="3251"/>
                </a:lnTo>
                <a:lnTo>
                  <a:pt x="130683" y="3251"/>
                </a:lnTo>
                <a:lnTo>
                  <a:pt x="1306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008376" y="4075113"/>
            <a:ext cx="1849120" cy="30328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  <a:tabLst>
                <a:tab pos="1238761" algn="l"/>
              </a:tabLst>
            </a:pPr>
            <a:r>
              <a:rPr sz="2800" spc="165" baseline="-21021" dirty="0">
                <a:latin typeface="Cambria Math"/>
                <a:cs typeface="Cambria Math"/>
              </a:rPr>
              <a:t>𝑒</a:t>
            </a:r>
            <a:r>
              <a:rPr sz="1400" spc="110" dirty="0">
                <a:latin typeface="Cambria Math"/>
                <a:cs typeface="Cambria Math"/>
              </a:rPr>
              <a:t>−(𝜁𝜔</a:t>
            </a:r>
            <a:r>
              <a:rPr sz="1700" spc="165" baseline="-15151" dirty="0">
                <a:latin typeface="Cambria Math"/>
                <a:cs typeface="Cambria Math"/>
              </a:rPr>
              <a:t>𝑛</a:t>
            </a:r>
            <a:r>
              <a:rPr sz="1400" spc="110" dirty="0">
                <a:latin typeface="Cambria Math"/>
                <a:cs typeface="Cambria Math"/>
              </a:rPr>
              <a:t>+𝜔</a:t>
            </a:r>
            <a:r>
              <a:rPr sz="1700" spc="165" baseline="-15151" dirty="0">
                <a:latin typeface="Cambria Math"/>
                <a:cs typeface="Cambria Math"/>
              </a:rPr>
              <a:t>𝑛	</a:t>
            </a:r>
            <a:r>
              <a:rPr sz="1400" spc="60" dirty="0">
                <a:latin typeface="Cambria Math"/>
                <a:cs typeface="Cambria Math"/>
              </a:rPr>
              <a:t>𝜁</a:t>
            </a:r>
            <a:r>
              <a:rPr sz="1700" spc="89" baseline="20202" dirty="0">
                <a:latin typeface="Cambria Math"/>
                <a:cs typeface="Cambria Math"/>
              </a:rPr>
              <a:t>2</a:t>
            </a:r>
            <a:r>
              <a:rPr sz="1400" spc="60" dirty="0">
                <a:latin typeface="Cambria Math"/>
                <a:cs typeface="Cambria Math"/>
              </a:rPr>
              <a:t>−1)𝑡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133464" y="3339469"/>
            <a:ext cx="648335" cy="111125"/>
          </a:xfrm>
          <a:custGeom>
            <a:avLst/>
            <a:gdLst/>
            <a:ahLst/>
            <a:cxnLst/>
            <a:rect l="l" t="t" r="r" b="b"/>
            <a:pathLst>
              <a:path w="648334" h="111125">
                <a:moveTo>
                  <a:pt x="610416" y="55308"/>
                </a:moveTo>
                <a:lnTo>
                  <a:pt x="543687" y="94234"/>
                </a:lnTo>
                <a:lnTo>
                  <a:pt x="542163" y="99949"/>
                </a:lnTo>
                <a:lnTo>
                  <a:pt x="544830" y="104521"/>
                </a:lnTo>
                <a:lnTo>
                  <a:pt x="547370" y="109093"/>
                </a:lnTo>
                <a:lnTo>
                  <a:pt x="553212" y="110617"/>
                </a:lnTo>
                <a:lnTo>
                  <a:pt x="631761" y="64770"/>
                </a:lnTo>
                <a:lnTo>
                  <a:pt x="629158" y="64770"/>
                </a:lnTo>
                <a:lnTo>
                  <a:pt x="629158" y="63500"/>
                </a:lnTo>
                <a:lnTo>
                  <a:pt x="624459" y="63500"/>
                </a:lnTo>
                <a:lnTo>
                  <a:pt x="610416" y="55308"/>
                </a:lnTo>
                <a:close/>
              </a:path>
              <a:path w="648334" h="111125">
                <a:moveTo>
                  <a:pt x="593979" y="45720"/>
                </a:moveTo>
                <a:lnTo>
                  <a:pt x="0" y="45720"/>
                </a:lnTo>
                <a:lnTo>
                  <a:pt x="0" y="64770"/>
                </a:lnTo>
                <a:lnTo>
                  <a:pt x="594196" y="64770"/>
                </a:lnTo>
                <a:lnTo>
                  <a:pt x="610416" y="55308"/>
                </a:lnTo>
                <a:lnTo>
                  <a:pt x="593979" y="45720"/>
                </a:lnTo>
                <a:close/>
              </a:path>
              <a:path w="648334" h="111125">
                <a:moveTo>
                  <a:pt x="631722" y="45720"/>
                </a:moveTo>
                <a:lnTo>
                  <a:pt x="629158" y="45720"/>
                </a:lnTo>
                <a:lnTo>
                  <a:pt x="629158" y="64770"/>
                </a:lnTo>
                <a:lnTo>
                  <a:pt x="631761" y="64770"/>
                </a:lnTo>
                <a:lnTo>
                  <a:pt x="648081" y="55245"/>
                </a:lnTo>
                <a:lnTo>
                  <a:pt x="631722" y="45720"/>
                </a:lnTo>
                <a:close/>
              </a:path>
              <a:path w="648334" h="111125">
                <a:moveTo>
                  <a:pt x="624459" y="47117"/>
                </a:moveTo>
                <a:lnTo>
                  <a:pt x="610416" y="55308"/>
                </a:lnTo>
                <a:lnTo>
                  <a:pt x="624459" y="63500"/>
                </a:lnTo>
                <a:lnTo>
                  <a:pt x="624459" y="47117"/>
                </a:lnTo>
                <a:close/>
              </a:path>
              <a:path w="648334" h="111125">
                <a:moveTo>
                  <a:pt x="629158" y="47117"/>
                </a:moveTo>
                <a:lnTo>
                  <a:pt x="624459" y="47117"/>
                </a:lnTo>
                <a:lnTo>
                  <a:pt x="624459" y="63500"/>
                </a:lnTo>
                <a:lnTo>
                  <a:pt x="629158" y="63500"/>
                </a:lnTo>
                <a:lnTo>
                  <a:pt x="629158" y="47117"/>
                </a:lnTo>
                <a:close/>
              </a:path>
              <a:path w="648334" h="111125">
                <a:moveTo>
                  <a:pt x="553212" y="0"/>
                </a:moveTo>
                <a:lnTo>
                  <a:pt x="547370" y="1524"/>
                </a:lnTo>
                <a:lnTo>
                  <a:pt x="544830" y="6096"/>
                </a:lnTo>
                <a:lnTo>
                  <a:pt x="542163" y="10541"/>
                </a:lnTo>
                <a:lnTo>
                  <a:pt x="543687" y="16383"/>
                </a:lnTo>
                <a:lnTo>
                  <a:pt x="610416" y="55308"/>
                </a:lnTo>
                <a:lnTo>
                  <a:pt x="624459" y="47117"/>
                </a:lnTo>
                <a:lnTo>
                  <a:pt x="629158" y="47117"/>
                </a:lnTo>
                <a:lnTo>
                  <a:pt x="629158" y="45720"/>
                </a:lnTo>
                <a:lnTo>
                  <a:pt x="631722" y="45720"/>
                </a:lnTo>
                <a:lnTo>
                  <a:pt x="5532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898257" y="3239456"/>
            <a:ext cx="1162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ambria Math"/>
                <a:cs typeface="Cambria Math"/>
              </a:rPr>
              <a:t>𝑡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071870" y="3642995"/>
            <a:ext cx="244411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96">
              <a:spcBef>
                <a:spcPts val="105"/>
              </a:spcBef>
            </a:pPr>
            <a:r>
              <a:rPr spc="20" dirty="0">
                <a:latin typeface="Cambria Math"/>
                <a:cs typeface="Cambria Math"/>
              </a:rPr>
              <a:t>𝑦(𝑡) </a:t>
            </a:r>
            <a:r>
              <a:rPr spc="5" dirty="0">
                <a:latin typeface="Calibri"/>
                <a:cs typeface="Calibri"/>
              </a:rPr>
              <a:t>when </a:t>
            </a:r>
            <a:r>
              <a:rPr dirty="0">
                <a:latin typeface="Cambria Math"/>
                <a:cs typeface="Cambria Math"/>
              </a:rPr>
              <a:t>𝜁 = </a:t>
            </a:r>
            <a:r>
              <a:rPr spc="-15" dirty="0">
                <a:latin typeface="Cambria Math"/>
                <a:cs typeface="Cambria Math"/>
              </a:rPr>
              <a:t>2, </a:t>
            </a:r>
            <a:r>
              <a:rPr spc="-5" dirty="0">
                <a:latin typeface="Cambria Math"/>
                <a:cs typeface="Cambria Math"/>
              </a:rPr>
              <a:t>𝜔</a:t>
            </a:r>
            <a:r>
              <a:rPr sz="2000" spc="-7" baseline="-16460" dirty="0">
                <a:latin typeface="Cambria Math"/>
                <a:cs typeface="Cambria Math"/>
              </a:rPr>
              <a:t>𝑛 </a:t>
            </a:r>
            <a:r>
              <a:rPr dirty="0">
                <a:latin typeface="Cambria Math"/>
                <a:cs typeface="Cambria Math"/>
              </a:rPr>
              <a:t>=</a:t>
            </a:r>
            <a:r>
              <a:rPr spc="204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5</a:t>
            </a:r>
          </a:p>
        </p:txBody>
      </p:sp>
      <p:sp>
        <p:nvSpPr>
          <p:cNvPr id="43" name="object 43"/>
          <p:cNvSpPr/>
          <p:nvPr/>
        </p:nvSpPr>
        <p:spPr>
          <a:xfrm>
            <a:off x="5912741" y="971552"/>
            <a:ext cx="3231261" cy="2222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689223" y="1964817"/>
            <a:ext cx="111125" cy="873760"/>
          </a:xfrm>
          <a:custGeom>
            <a:avLst/>
            <a:gdLst/>
            <a:ahLst/>
            <a:cxnLst/>
            <a:rect l="l" t="t" r="r" b="b"/>
            <a:pathLst>
              <a:path w="111125" h="873760">
                <a:moveTo>
                  <a:pt x="55308" y="37791"/>
                </a:moveTo>
                <a:lnTo>
                  <a:pt x="45719" y="54229"/>
                </a:lnTo>
                <a:lnTo>
                  <a:pt x="45719" y="873632"/>
                </a:lnTo>
                <a:lnTo>
                  <a:pt x="64769" y="873632"/>
                </a:lnTo>
                <a:lnTo>
                  <a:pt x="64769" y="54011"/>
                </a:lnTo>
                <a:lnTo>
                  <a:pt x="55308" y="37791"/>
                </a:lnTo>
                <a:close/>
              </a:path>
              <a:path w="111125" h="873760">
                <a:moveTo>
                  <a:pt x="55244" y="0"/>
                </a:moveTo>
                <a:lnTo>
                  <a:pt x="0" y="94868"/>
                </a:lnTo>
                <a:lnTo>
                  <a:pt x="1523" y="100710"/>
                </a:lnTo>
                <a:lnTo>
                  <a:pt x="6095" y="103377"/>
                </a:lnTo>
                <a:lnTo>
                  <a:pt x="10540" y="106044"/>
                </a:lnTo>
                <a:lnTo>
                  <a:pt x="16382" y="104520"/>
                </a:lnTo>
                <a:lnTo>
                  <a:pt x="45719" y="54229"/>
                </a:lnTo>
                <a:lnTo>
                  <a:pt x="45719" y="18922"/>
                </a:lnTo>
                <a:lnTo>
                  <a:pt x="66289" y="18922"/>
                </a:lnTo>
                <a:lnTo>
                  <a:pt x="55244" y="0"/>
                </a:lnTo>
                <a:close/>
              </a:path>
              <a:path w="111125" h="873760">
                <a:moveTo>
                  <a:pt x="66289" y="18922"/>
                </a:moveTo>
                <a:lnTo>
                  <a:pt x="64769" y="18922"/>
                </a:lnTo>
                <a:lnTo>
                  <a:pt x="64769" y="54011"/>
                </a:lnTo>
                <a:lnTo>
                  <a:pt x="94233" y="104520"/>
                </a:lnTo>
                <a:lnTo>
                  <a:pt x="99948" y="106044"/>
                </a:lnTo>
                <a:lnTo>
                  <a:pt x="109092" y="100710"/>
                </a:lnTo>
                <a:lnTo>
                  <a:pt x="110616" y="94868"/>
                </a:lnTo>
                <a:lnTo>
                  <a:pt x="66289" y="18922"/>
                </a:lnTo>
                <a:close/>
              </a:path>
              <a:path w="111125" h="873760">
                <a:moveTo>
                  <a:pt x="64769" y="18922"/>
                </a:moveTo>
                <a:lnTo>
                  <a:pt x="45719" y="18922"/>
                </a:lnTo>
                <a:lnTo>
                  <a:pt x="45719" y="54229"/>
                </a:lnTo>
                <a:lnTo>
                  <a:pt x="55308" y="37791"/>
                </a:lnTo>
                <a:lnTo>
                  <a:pt x="47116" y="23749"/>
                </a:lnTo>
                <a:lnTo>
                  <a:pt x="64769" y="23749"/>
                </a:lnTo>
                <a:lnTo>
                  <a:pt x="64769" y="18922"/>
                </a:lnTo>
                <a:close/>
              </a:path>
              <a:path w="111125" h="873760">
                <a:moveTo>
                  <a:pt x="64769" y="23749"/>
                </a:moveTo>
                <a:lnTo>
                  <a:pt x="63500" y="23749"/>
                </a:lnTo>
                <a:lnTo>
                  <a:pt x="55308" y="37791"/>
                </a:lnTo>
                <a:lnTo>
                  <a:pt x="64769" y="54011"/>
                </a:lnTo>
                <a:lnTo>
                  <a:pt x="64769" y="23749"/>
                </a:lnTo>
                <a:close/>
              </a:path>
              <a:path w="111125" h="873760">
                <a:moveTo>
                  <a:pt x="63500" y="23749"/>
                </a:moveTo>
                <a:lnTo>
                  <a:pt x="47116" y="23749"/>
                </a:lnTo>
                <a:lnTo>
                  <a:pt x="55308" y="37791"/>
                </a:lnTo>
                <a:lnTo>
                  <a:pt x="63500" y="23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639970" y="1204200"/>
            <a:ext cx="243656" cy="44513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pc="40" dirty="0">
                <a:latin typeface="Cambria Math"/>
                <a:cs typeface="Cambria Math"/>
              </a:rPr>
              <a:t>𝑦</a:t>
            </a:r>
            <a:r>
              <a:rPr dirty="0">
                <a:latin typeface="Cambria Math"/>
                <a:cs typeface="Cambria Math"/>
              </a:rPr>
              <a:t>(</a:t>
            </a:r>
            <a:r>
              <a:rPr spc="35" dirty="0">
                <a:latin typeface="Cambria Math"/>
                <a:cs typeface="Cambria Math"/>
              </a:rPr>
              <a:t>𝑡</a:t>
            </a:r>
            <a:r>
              <a:rPr dirty="0">
                <a:latin typeface="Cambria Math"/>
                <a:cs typeface="Cambria Math"/>
              </a:rPr>
              <a:t>)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8415655" y="4837510"/>
            <a:ext cx="228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>
              <a:lnSpc>
                <a:spcPts val="1240"/>
              </a:lnSpc>
            </a:pPr>
            <a:fld id="{81D60167-4931-47E6-BA6A-407CBD079E47}" type="slidenum">
              <a:rPr sz="1200" dirty="0">
                <a:latin typeface="Calibri"/>
                <a:cs typeface="Calibri"/>
              </a:rPr>
              <a:pPr marL="38096">
                <a:lnSpc>
                  <a:spcPts val="1240"/>
                </a:lnSpc>
              </a:pPr>
              <a:t>40</a:t>
            </a:fld>
            <a:endParaRPr sz="1200" dirty="0">
              <a:latin typeface="Calibri"/>
              <a:cs typeface="Calibri"/>
            </a:endParaRPr>
          </a:p>
        </p:txBody>
      </p:sp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40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3794" y="153987"/>
            <a:ext cx="391922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96">
              <a:spcBef>
                <a:spcPts val="105"/>
              </a:spcBef>
            </a:pPr>
            <a:r>
              <a:rPr sz="2800" spc="-20" dirty="0">
                <a:solidFill>
                  <a:srgbClr val="FF0000"/>
                </a:solidFill>
              </a:rPr>
              <a:t>Step </a:t>
            </a:r>
            <a:r>
              <a:rPr sz="2800" spc="-15" dirty="0">
                <a:solidFill>
                  <a:srgbClr val="FF0000"/>
                </a:solidFill>
              </a:rPr>
              <a:t>Response of</a:t>
            </a:r>
            <a:r>
              <a:rPr sz="2800" spc="30" dirty="0">
                <a:solidFill>
                  <a:srgbClr val="FF0000"/>
                </a:solidFill>
              </a:rPr>
              <a:t> </a:t>
            </a:r>
            <a:r>
              <a:rPr sz="2800" spc="-5" dirty="0">
                <a:solidFill>
                  <a:srgbClr val="FF0000"/>
                </a:solidFill>
              </a:rPr>
              <a:t>2</a:t>
            </a:r>
            <a:r>
              <a:rPr sz="2800" spc="-7" baseline="24305" dirty="0">
                <a:solidFill>
                  <a:srgbClr val="FF0000"/>
                </a:solidFill>
              </a:rPr>
              <a:t>nd</a:t>
            </a:r>
            <a:endParaRPr sz="2800" baseline="24305" dirty="0">
              <a:solidFill>
                <a:srgbClr val="FF00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00602" y="153990"/>
            <a:ext cx="311404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600" spc="-15" dirty="0">
                <a:solidFill>
                  <a:srgbClr val="FF0000"/>
                </a:solidFill>
                <a:latin typeface="Calibri"/>
                <a:cs typeface="Calibri"/>
              </a:rPr>
              <a:t>Order</a:t>
            </a:r>
            <a:r>
              <a:rPr sz="3600" spc="-1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FF0000"/>
                </a:solidFill>
                <a:latin typeface="Calibri"/>
                <a:cs typeface="Calibri"/>
              </a:rPr>
              <a:t>Systems</a:t>
            </a:r>
            <a:endParaRPr sz="36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48996" y="1236982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4" h="238759">
                <a:moveTo>
                  <a:pt x="214249" y="0"/>
                </a:moveTo>
                <a:lnTo>
                  <a:pt x="210819" y="9779"/>
                </a:lnTo>
                <a:lnTo>
                  <a:pt x="224609" y="15708"/>
                </a:lnTo>
                <a:lnTo>
                  <a:pt x="236458" y="23971"/>
                </a:lnTo>
                <a:lnTo>
                  <a:pt x="260548" y="62404"/>
                </a:lnTo>
                <a:lnTo>
                  <a:pt x="268477" y="117983"/>
                </a:lnTo>
                <a:lnTo>
                  <a:pt x="267596" y="139009"/>
                </a:lnTo>
                <a:lnTo>
                  <a:pt x="254381" y="190373"/>
                </a:lnTo>
                <a:lnTo>
                  <a:pt x="224752" y="222573"/>
                </a:lnTo>
                <a:lnTo>
                  <a:pt x="211200" y="228600"/>
                </a:lnTo>
                <a:lnTo>
                  <a:pt x="214249" y="238252"/>
                </a:lnTo>
                <a:lnTo>
                  <a:pt x="259754" y="211195"/>
                </a:lnTo>
                <a:lnTo>
                  <a:pt x="285321" y="161305"/>
                </a:lnTo>
                <a:lnTo>
                  <a:pt x="290194" y="119253"/>
                </a:lnTo>
                <a:lnTo>
                  <a:pt x="288958" y="97414"/>
                </a:lnTo>
                <a:lnTo>
                  <a:pt x="279104" y="58691"/>
                </a:lnTo>
                <a:lnTo>
                  <a:pt x="246618" y="15319"/>
                </a:lnTo>
                <a:lnTo>
                  <a:pt x="231487" y="6260"/>
                </a:lnTo>
                <a:lnTo>
                  <a:pt x="214249" y="0"/>
                </a:lnTo>
                <a:close/>
              </a:path>
              <a:path w="290194" h="238759">
                <a:moveTo>
                  <a:pt x="76072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3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45" y="222996"/>
                </a:lnTo>
                <a:lnTo>
                  <a:pt x="76072" y="238252"/>
                </a:lnTo>
                <a:lnTo>
                  <a:pt x="78993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53" y="175204"/>
                </a:lnTo>
                <a:lnTo>
                  <a:pt x="21716" y="117983"/>
                </a:lnTo>
                <a:lnTo>
                  <a:pt x="22617" y="97647"/>
                </a:lnTo>
                <a:lnTo>
                  <a:pt x="35940" y="47498"/>
                </a:lnTo>
                <a:lnTo>
                  <a:pt x="65658" y="15708"/>
                </a:lnTo>
                <a:lnTo>
                  <a:pt x="79375" y="9779"/>
                </a:lnTo>
                <a:lnTo>
                  <a:pt x="760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76644" y="1160144"/>
            <a:ext cx="185801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  <a:tabLst>
                <a:tab pos="1652106" algn="l"/>
              </a:tabLst>
            </a:pPr>
            <a:r>
              <a:rPr sz="2000" spc="-15" dirty="0">
                <a:latin typeface="Calibri"/>
                <a:cs typeface="Calibri"/>
              </a:rPr>
              <a:t>U</a:t>
            </a:r>
            <a:r>
              <a:rPr sz="2000" spc="-10" dirty="0">
                <a:latin typeface="Calibri"/>
                <a:cs typeface="Calibri"/>
              </a:rPr>
              <a:t>ni</a:t>
            </a:r>
            <a:r>
              <a:rPr sz="2000" spc="1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35" dirty="0">
                <a:latin typeface="Calibri"/>
                <a:cs typeface="Calibri"/>
              </a:rPr>
              <a:t>s</a:t>
            </a:r>
            <a:r>
              <a:rPr sz="2000" spc="10" dirty="0">
                <a:latin typeface="Calibri"/>
                <a:cs typeface="Calibri"/>
              </a:rPr>
              <a:t>t</a:t>
            </a:r>
            <a:r>
              <a:rPr sz="2000" spc="-3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p</a:t>
            </a:r>
            <a:r>
              <a:rPr sz="2000" spc="5" dirty="0">
                <a:latin typeface="Calibri"/>
                <a:cs typeface="Calibri"/>
              </a:rPr>
              <a:t>: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30" dirty="0">
                <a:latin typeface="Cambria Math"/>
                <a:cs typeface="Cambria Math"/>
              </a:rPr>
              <a:t>𝑅</a:t>
            </a:r>
            <a:r>
              <a:rPr sz="2000" dirty="0">
                <a:latin typeface="Cambria Math"/>
                <a:cs typeface="Cambria Math"/>
              </a:rPr>
              <a:t>  </a:t>
            </a:r>
            <a:r>
              <a:rPr sz="2000" spc="30" dirty="0">
                <a:latin typeface="Cambria Math"/>
                <a:cs typeface="Cambria Math"/>
              </a:rPr>
              <a:t>𝑠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20" dirty="0">
                <a:latin typeface="Cambria Math"/>
                <a:cs typeface="Cambria Math"/>
              </a:rPr>
              <a:t>=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4087" y="1016955"/>
            <a:ext cx="135890" cy="609776"/>
          </a:xfrm>
          <a:prstGeom prst="rect">
            <a:avLst/>
          </a:prstGeom>
        </p:spPr>
        <p:txBody>
          <a:bodyPr vert="horz" wrap="square" lIns="0" tIns="70479" rIns="0" bIns="0" rtlCol="0">
            <a:spAutoFit/>
          </a:bodyPr>
          <a:lstStyle/>
          <a:p>
            <a:pPr marL="12700">
              <a:spcBef>
                <a:spcPts val="555"/>
              </a:spcBef>
            </a:pPr>
            <a:r>
              <a:rPr sz="1500" spc="35" dirty="0">
                <a:latin typeface="Cambria Math"/>
                <a:cs typeface="Cambria Math"/>
              </a:rPr>
              <a:t>1</a:t>
            </a:r>
            <a:endParaRPr sz="1500" dirty="0">
              <a:latin typeface="Cambria Math"/>
              <a:cs typeface="Cambria Math"/>
            </a:endParaRPr>
          </a:p>
          <a:p>
            <a:pPr marL="12700">
              <a:spcBef>
                <a:spcPts val="455"/>
              </a:spcBef>
            </a:pPr>
            <a:r>
              <a:rPr sz="1500" spc="30" dirty="0">
                <a:latin typeface="Cambria Math"/>
                <a:cs typeface="Cambria Math"/>
              </a:rPr>
              <a:t>𝑠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83610" y="1342263"/>
            <a:ext cx="104775" cy="19050"/>
          </a:xfrm>
          <a:custGeom>
            <a:avLst/>
            <a:gdLst/>
            <a:ahLst/>
            <a:cxnLst/>
            <a:rect l="l" t="t" r="r" b="b"/>
            <a:pathLst>
              <a:path w="104775" h="19050">
                <a:moveTo>
                  <a:pt x="104775" y="0"/>
                </a:moveTo>
                <a:lnTo>
                  <a:pt x="0" y="0"/>
                </a:lnTo>
                <a:lnTo>
                  <a:pt x="0" y="19050"/>
                </a:lnTo>
                <a:lnTo>
                  <a:pt x="104775" y="19050"/>
                </a:lnTo>
                <a:lnTo>
                  <a:pt x="1047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72670" y="2113279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4" h="238760">
                <a:moveTo>
                  <a:pt x="214249" y="0"/>
                </a:moveTo>
                <a:lnTo>
                  <a:pt x="210820" y="9778"/>
                </a:lnTo>
                <a:lnTo>
                  <a:pt x="224609" y="15708"/>
                </a:lnTo>
                <a:lnTo>
                  <a:pt x="236458" y="23971"/>
                </a:lnTo>
                <a:lnTo>
                  <a:pt x="260548" y="62404"/>
                </a:lnTo>
                <a:lnTo>
                  <a:pt x="268478" y="117982"/>
                </a:lnTo>
                <a:lnTo>
                  <a:pt x="267596" y="139009"/>
                </a:lnTo>
                <a:lnTo>
                  <a:pt x="254381" y="190372"/>
                </a:lnTo>
                <a:lnTo>
                  <a:pt x="224752" y="222573"/>
                </a:lnTo>
                <a:lnTo>
                  <a:pt x="211201" y="228600"/>
                </a:lnTo>
                <a:lnTo>
                  <a:pt x="214249" y="238251"/>
                </a:lnTo>
                <a:lnTo>
                  <a:pt x="259754" y="211195"/>
                </a:lnTo>
                <a:lnTo>
                  <a:pt x="285321" y="161305"/>
                </a:lnTo>
                <a:lnTo>
                  <a:pt x="290195" y="119252"/>
                </a:lnTo>
                <a:lnTo>
                  <a:pt x="288958" y="97414"/>
                </a:lnTo>
                <a:lnTo>
                  <a:pt x="279104" y="58691"/>
                </a:lnTo>
                <a:lnTo>
                  <a:pt x="246618" y="15319"/>
                </a:lnTo>
                <a:lnTo>
                  <a:pt x="231487" y="6260"/>
                </a:lnTo>
                <a:lnTo>
                  <a:pt x="214249" y="0"/>
                </a:lnTo>
                <a:close/>
              </a:path>
              <a:path w="290194" h="238760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2"/>
                </a:lnTo>
                <a:lnTo>
                  <a:pt x="1236" y="141106"/>
                </a:lnTo>
                <a:lnTo>
                  <a:pt x="11090" y="179814"/>
                </a:lnTo>
                <a:lnTo>
                  <a:pt x="43497" y="222996"/>
                </a:lnTo>
                <a:lnTo>
                  <a:pt x="76073" y="238251"/>
                </a:lnTo>
                <a:lnTo>
                  <a:pt x="78994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53" y="175204"/>
                </a:lnTo>
                <a:lnTo>
                  <a:pt x="21717" y="117982"/>
                </a:lnTo>
                <a:lnTo>
                  <a:pt x="22617" y="97647"/>
                </a:lnTo>
                <a:lnTo>
                  <a:pt x="35941" y="47497"/>
                </a:lnTo>
                <a:lnTo>
                  <a:pt x="65659" y="15708"/>
                </a:lnTo>
                <a:lnTo>
                  <a:pt x="79375" y="9778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76642" y="2038290"/>
            <a:ext cx="41148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2000" spc="15" dirty="0">
                <a:latin typeface="Cambria Math"/>
                <a:cs typeface="Cambria Math"/>
              </a:rPr>
              <a:t>𝑌</a:t>
            </a:r>
            <a:r>
              <a:rPr sz="2000" spc="35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𝑠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13918" y="1904686"/>
            <a:ext cx="253174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  <a:tabLst>
                <a:tab pos="1429877" algn="l"/>
                <a:tab pos="2492762" algn="l"/>
              </a:tabLst>
            </a:pPr>
            <a:r>
              <a:rPr sz="3000" spc="30" baseline="-29166" dirty="0">
                <a:latin typeface="Cambria Math"/>
                <a:cs typeface="Cambria Math"/>
              </a:rPr>
              <a:t>=</a:t>
            </a:r>
            <a:r>
              <a:rPr sz="2000" u="heavy" spc="2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	</a:t>
            </a:r>
            <a:r>
              <a:rPr sz="1500" u="heavy" spc="114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𝑛	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24861" y="1752032"/>
            <a:ext cx="38735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3000" spc="120" baseline="-20833" dirty="0">
                <a:latin typeface="Cambria Math"/>
                <a:cs typeface="Cambria Math"/>
              </a:rPr>
              <a:t>𝜔</a:t>
            </a:r>
            <a:r>
              <a:rPr sz="1500" spc="80" dirty="0">
                <a:latin typeface="Cambria Math"/>
                <a:cs typeface="Cambria Math"/>
              </a:rPr>
              <a:t>2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70327" y="2343469"/>
            <a:ext cx="14986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200" dirty="0">
                <a:latin typeface="Cambria Math"/>
                <a:cs typeface="Cambria Math"/>
              </a:rPr>
              <a:t>𝑛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71349" y="2210121"/>
            <a:ext cx="229044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000" spc="50" dirty="0">
                <a:latin typeface="Cambria Math"/>
                <a:cs typeface="Cambria Math"/>
              </a:rPr>
              <a:t>𝑠(𝑠</a:t>
            </a:r>
            <a:r>
              <a:rPr sz="2300" spc="75" baseline="22222" dirty="0">
                <a:latin typeface="Cambria Math"/>
                <a:cs typeface="Cambria Math"/>
              </a:rPr>
              <a:t>2 </a:t>
            </a:r>
            <a:r>
              <a:rPr sz="2000" spc="20" dirty="0">
                <a:latin typeface="Cambria Math"/>
                <a:cs typeface="Cambria Math"/>
              </a:rPr>
              <a:t>+ </a:t>
            </a:r>
            <a:r>
              <a:rPr sz="2000" spc="55" dirty="0">
                <a:latin typeface="Cambria Math"/>
                <a:cs typeface="Cambria Math"/>
              </a:rPr>
              <a:t>2𝜁𝜔</a:t>
            </a:r>
            <a:r>
              <a:rPr sz="2300" spc="82" baseline="-16666" dirty="0">
                <a:latin typeface="Cambria Math"/>
                <a:cs typeface="Cambria Math"/>
              </a:rPr>
              <a:t>𝑛</a:t>
            </a:r>
            <a:r>
              <a:rPr sz="2000" spc="55" dirty="0">
                <a:latin typeface="Cambria Math"/>
                <a:cs typeface="Cambria Math"/>
              </a:rPr>
              <a:t>𝑠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-80" dirty="0">
                <a:latin typeface="Cambria Math"/>
                <a:cs typeface="Cambria Math"/>
              </a:rPr>
              <a:t> </a:t>
            </a:r>
            <a:r>
              <a:rPr sz="2000" spc="65" dirty="0">
                <a:latin typeface="Cambria Math"/>
                <a:cs typeface="Cambria Math"/>
              </a:rPr>
              <a:t>𝜔</a:t>
            </a:r>
            <a:r>
              <a:rPr sz="2300" spc="97" baseline="27777" dirty="0">
                <a:latin typeface="Cambria Math"/>
                <a:cs typeface="Cambria Math"/>
              </a:rPr>
              <a:t>2</a:t>
            </a:r>
            <a:r>
              <a:rPr sz="2000" spc="65" dirty="0">
                <a:latin typeface="Cambria Math"/>
                <a:cs typeface="Cambria Math"/>
              </a:rPr>
              <a:t>)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6277" y="2763460"/>
            <a:ext cx="3681729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Case </a:t>
            </a:r>
            <a:r>
              <a:rPr sz="2000" b="1" spc="20" dirty="0">
                <a:solidFill>
                  <a:srgbClr val="006FC0"/>
                </a:solidFill>
                <a:latin typeface="Calibri"/>
                <a:cs typeface="Calibri"/>
              </a:rPr>
              <a:t>1: </a:t>
            </a:r>
            <a:r>
              <a:rPr sz="2000" spc="10" dirty="0">
                <a:latin typeface="Cambria Math"/>
                <a:cs typeface="Cambria Math"/>
              </a:rPr>
              <a:t>𝜁 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15" dirty="0">
                <a:latin typeface="Cambria Math"/>
                <a:cs typeface="Cambria Math"/>
              </a:rPr>
              <a:t>0 </a:t>
            </a:r>
            <a:r>
              <a:rPr sz="2000" spc="20" dirty="0">
                <a:latin typeface="Cambria Math"/>
                <a:cs typeface="Cambria Math"/>
              </a:rPr>
              <a:t>− </a:t>
            </a:r>
            <a:r>
              <a:rPr sz="2000" spc="5" dirty="0">
                <a:latin typeface="Calibri"/>
                <a:cs typeface="Calibri"/>
              </a:rPr>
              <a:t>Undamped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10" dirty="0">
                <a:latin typeface="Calibri"/>
                <a:cs typeface="Calibri"/>
              </a:rPr>
              <a:t>system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29846" y="3646804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4" h="238760">
                <a:moveTo>
                  <a:pt x="214198" y="0"/>
                </a:moveTo>
                <a:lnTo>
                  <a:pt x="210769" y="9779"/>
                </a:lnTo>
                <a:lnTo>
                  <a:pt x="224558" y="15708"/>
                </a:lnTo>
                <a:lnTo>
                  <a:pt x="236407" y="23971"/>
                </a:lnTo>
                <a:lnTo>
                  <a:pt x="260497" y="62404"/>
                </a:lnTo>
                <a:lnTo>
                  <a:pt x="268427" y="117983"/>
                </a:lnTo>
                <a:lnTo>
                  <a:pt x="267546" y="139009"/>
                </a:lnTo>
                <a:lnTo>
                  <a:pt x="254330" y="190373"/>
                </a:lnTo>
                <a:lnTo>
                  <a:pt x="224701" y="222573"/>
                </a:lnTo>
                <a:lnTo>
                  <a:pt x="211150" y="228600"/>
                </a:lnTo>
                <a:lnTo>
                  <a:pt x="214198" y="238264"/>
                </a:lnTo>
                <a:lnTo>
                  <a:pt x="259703" y="211200"/>
                </a:lnTo>
                <a:lnTo>
                  <a:pt x="285270" y="161305"/>
                </a:lnTo>
                <a:lnTo>
                  <a:pt x="290144" y="119253"/>
                </a:lnTo>
                <a:lnTo>
                  <a:pt x="288907" y="97414"/>
                </a:lnTo>
                <a:lnTo>
                  <a:pt x="279053" y="58691"/>
                </a:lnTo>
                <a:lnTo>
                  <a:pt x="246567" y="15319"/>
                </a:lnTo>
                <a:lnTo>
                  <a:pt x="231436" y="6260"/>
                </a:lnTo>
                <a:lnTo>
                  <a:pt x="214198" y="0"/>
                </a:lnTo>
                <a:close/>
              </a:path>
              <a:path w="290194" h="238760">
                <a:moveTo>
                  <a:pt x="75971" y="0"/>
                </a:moveTo>
                <a:lnTo>
                  <a:pt x="30544" y="27164"/>
                </a:lnTo>
                <a:lnTo>
                  <a:pt x="4914" y="77231"/>
                </a:lnTo>
                <a:lnTo>
                  <a:pt x="0" y="119253"/>
                </a:lnTo>
                <a:lnTo>
                  <a:pt x="1224" y="141106"/>
                </a:lnTo>
                <a:lnTo>
                  <a:pt x="11021" y="179814"/>
                </a:lnTo>
                <a:lnTo>
                  <a:pt x="43483" y="223012"/>
                </a:lnTo>
                <a:lnTo>
                  <a:pt x="75971" y="238264"/>
                </a:lnTo>
                <a:lnTo>
                  <a:pt x="78993" y="228600"/>
                </a:lnTo>
                <a:lnTo>
                  <a:pt x="65418" y="222573"/>
                </a:lnTo>
                <a:lnTo>
                  <a:pt x="53703" y="214201"/>
                </a:lnTo>
                <a:lnTo>
                  <a:pt x="29675" y="175204"/>
                </a:lnTo>
                <a:lnTo>
                  <a:pt x="21729" y="117983"/>
                </a:lnTo>
                <a:lnTo>
                  <a:pt x="22612" y="97647"/>
                </a:lnTo>
                <a:lnTo>
                  <a:pt x="35852" y="47498"/>
                </a:lnTo>
                <a:lnTo>
                  <a:pt x="65627" y="15708"/>
                </a:lnTo>
                <a:lnTo>
                  <a:pt x="79362" y="9779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43292" y="3574736"/>
            <a:ext cx="40195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2000" spc="15" dirty="0">
                <a:latin typeface="Cambria Math"/>
                <a:cs typeface="Cambria Math"/>
              </a:rPr>
              <a:t>𝑌</a:t>
            </a:r>
            <a:r>
              <a:rPr sz="2000" spc="27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𝑠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86051" y="3288351"/>
            <a:ext cx="38671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3000" spc="112" baseline="-20833" dirty="0">
                <a:latin typeface="Cambria Math"/>
                <a:cs typeface="Cambria Math"/>
              </a:rPr>
              <a:t>𝜔</a:t>
            </a:r>
            <a:r>
              <a:rPr sz="1500" spc="75" dirty="0">
                <a:latin typeface="Cambria Math"/>
                <a:cs typeface="Cambria Math"/>
              </a:rPr>
              <a:t>2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26436" y="3879853"/>
            <a:ext cx="14986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200" dirty="0">
                <a:latin typeface="Cambria Math"/>
                <a:cs typeface="Cambria Math"/>
              </a:rPr>
              <a:t>𝑛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37741" y="3746504"/>
            <a:ext cx="128016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000" spc="50" dirty="0">
                <a:latin typeface="Cambria Math"/>
                <a:cs typeface="Cambria Math"/>
              </a:rPr>
              <a:t>𝑠(𝑠</a:t>
            </a:r>
            <a:r>
              <a:rPr sz="2300" spc="75" baseline="22222" dirty="0">
                <a:latin typeface="Cambria Math"/>
                <a:cs typeface="Cambria Math"/>
              </a:rPr>
              <a:t>2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35" dirty="0">
                <a:latin typeface="Cambria Math"/>
                <a:cs typeface="Cambria Math"/>
              </a:rPr>
              <a:t> </a:t>
            </a:r>
            <a:r>
              <a:rPr sz="2000" spc="65" dirty="0">
                <a:latin typeface="Cambria Math"/>
                <a:cs typeface="Cambria Math"/>
              </a:rPr>
              <a:t>𝜔</a:t>
            </a:r>
            <a:r>
              <a:rPr sz="2300" spc="97" baseline="27777" dirty="0">
                <a:latin typeface="Cambria Math"/>
                <a:cs typeface="Cambria Math"/>
              </a:rPr>
              <a:t>2</a:t>
            </a:r>
            <a:r>
              <a:rPr sz="2000" spc="65" dirty="0">
                <a:latin typeface="Cambria Math"/>
                <a:cs typeface="Cambria Math"/>
              </a:rPr>
              <a:t>)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80185" y="3441132"/>
            <a:ext cx="179451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  <a:tabLst>
                <a:tab pos="924468" algn="l"/>
                <a:tab pos="1483847" algn="l"/>
              </a:tabLst>
            </a:pPr>
            <a:r>
              <a:rPr sz="3000" spc="30" baseline="-29166" dirty="0">
                <a:latin typeface="Cambria Math"/>
                <a:cs typeface="Cambria Math"/>
              </a:rPr>
              <a:t>=</a:t>
            </a:r>
            <a:r>
              <a:rPr sz="2000" u="heavy" spc="2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	</a:t>
            </a:r>
            <a:r>
              <a:rPr sz="1500" u="heavy" spc="114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𝑛	</a:t>
            </a:r>
            <a:r>
              <a:rPr sz="3000" spc="30" baseline="-29166" dirty="0">
                <a:latin typeface="Cambria Math"/>
                <a:cs typeface="Cambria Math"/>
              </a:rPr>
              <a:t>=</a:t>
            </a:r>
            <a:endParaRPr sz="3000" baseline="-29166" dirty="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297935" y="3752088"/>
            <a:ext cx="142875" cy="19050"/>
          </a:xfrm>
          <a:custGeom>
            <a:avLst/>
            <a:gdLst/>
            <a:ahLst/>
            <a:cxnLst/>
            <a:rect l="l" t="t" r="r" b="b"/>
            <a:pathLst>
              <a:path w="142875" h="19050">
                <a:moveTo>
                  <a:pt x="142875" y="0"/>
                </a:moveTo>
                <a:lnTo>
                  <a:pt x="0" y="0"/>
                </a:lnTo>
                <a:lnTo>
                  <a:pt x="0" y="19050"/>
                </a:lnTo>
                <a:lnTo>
                  <a:pt x="142875" y="19050"/>
                </a:lnTo>
                <a:lnTo>
                  <a:pt x="1428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489072" y="3574736"/>
            <a:ext cx="217804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2000" spc="20" dirty="0">
                <a:latin typeface="Cambria Math"/>
                <a:cs typeface="Cambria Math"/>
              </a:rPr>
              <a:t>−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71035" y="3879853"/>
            <a:ext cx="14986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200" dirty="0">
                <a:latin typeface="Cambria Math"/>
                <a:cs typeface="Cambria Math"/>
              </a:rPr>
              <a:t>𝑛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63266" y="3330449"/>
            <a:ext cx="1400810" cy="749558"/>
          </a:xfrm>
          <a:prstGeom prst="rect">
            <a:avLst/>
          </a:prstGeom>
        </p:spPr>
        <p:txBody>
          <a:bodyPr vert="horz" wrap="square" lIns="0" tIns="69209" rIns="0" bIns="0" rtlCol="0">
            <a:spAutoFit/>
          </a:bodyPr>
          <a:lstStyle/>
          <a:p>
            <a:pPr marL="38096">
              <a:spcBef>
                <a:spcPts val="545"/>
              </a:spcBef>
              <a:tabLst>
                <a:tab pos="848276" algn="l"/>
              </a:tabLst>
            </a:pPr>
            <a:r>
              <a:rPr sz="2000" spc="15" dirty="0">
                <a:latin typeface="Cambria Math"/>
                <a:cs typeface="Cambria Math"/>
              </a:rPr>
              <a:t>1	</a:t>
            </a:r>
            <a:r>
              <a:rPr sz="2000" spc="10" dirty="0">
                <a:latin typeface="Cambria Math"/>
                <a:cs typeface="Cambria Math"/>
              </a:rPr>
              <a:t>𝑠</a:t>
            </a:r>
            <a:endParaRPr sz="2000" dirty="0">
              <a:latin typeface="Cambria Math"/>
              <a:cs typeface="Cambria Math"/>
            </a:endParaRPr>
          </a:p>
          <a:p>
            <a:pPr marL="47621">
              <a:spcBef>
                <a:spcPts val="455"/>
              </a:spcBef>
              <a:tabLst>
                <a:tab pos="485727" algn="l"/>
              </a:tabLst>
            </a:pPr>
            <a:r>
              <a:rPr sz="2000" spc="10" dirty="0">
                <a:latin typeface="Cambria Math"/>
                <a:cs typeface="Cambria Math"/>
              </a:rPr>
              <a:t>𝑠	</a:t>
            </a:r>
            <a:r>
              <a:rPr sz="2000" spc="80" dirty="0">
                <a:latin typeface="Cambria Math"/>
                <a:cs typeface="Cambria Math"/>
              </a:rPr>
              <a:t>𝑠</a:t>
            </a:r>
            <a:r>
              <a:rPr sz="2300" spc="120" baseline="22222" dirty="0">
                <a:latin typeface="Cambria Math"/>
                <a:cs typeface="Cambria Math"/>
              </a:rPr>
              <a:t>2 </a:t>
            </a:r>
            <a:r>
              <a:rPr sz="2000" spc="20" dirty="0">
                <a:latin typeface="Cambria Math"/>
                <a:cs typeface="Cambria Math"/>
              </a:rPr>
              <a:t>−</a:t>
            </a:r>
            <a:r>
              <a:rPr sz="2000" dirty="0">
                <a:latin typeface="Cambria Math"/>
                <a:cs typeface="Cambria Math"/>
              </a:rPr>
              <a:t> </a:t>
            </a:r>
            <a:r>
              <a:rPr sz="2000" spc="75" dirty="0">
                <a:latin typeface="Cambria Math"/>
                <a:cs typeface="Cambria Math"/>
              </a:rPr>
              <a:t>𝜔</a:t>
            </a:r>
            <a:r>
              <a:rPr sz="2300" spc="112" baseline="27777" dirty="0">
                <a:latin typeface="Cambria Math"/>
                <a:cs typeface="Cambria Math"/>
              </a:rPr>
              <a:t>2</a:t>
            </a:r>
            <a:endParaRPr sz="2300" baseline="27777" dirty="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745610" y="3752088"/>
            <a:ext cx="857250" cy="19050"/>
          </a:xfrm>
          <a:custGeom>
            <a:avLst/>
            <a:gdLst/>
            <a:ahLst/>
            <a:cxnLst/>
            <a:rect l="l" t="t" r="r" b="b"/>
            <a:pathLst>
              <a:path w="857250" h="19050">
                <a:moveTo>
                  <a:pt x="857250" y="0"/>
                </a:moveTo>
                <a:lnTo>
                  <a:pt x="0" y="0"/>
                </a:lnTo>
                <a:lnTo>
                  <a:pt x="0" y="19050"/>
                </a:lnTo>
                <a:lnTo>
                  <a:pt x="857250" y="19050"/>
                </a:lnTo>
                <a:lnTo>
                  <a:pt x="857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0318" y="4304080"/>
            <a:ext cx="280670" cy="238760"/>
          </a:xfrm>
          <a:custGeom>
            <a:avLst/>
            <a:gdLst/>
            <a:ahLst/>
            <a:cxnLst/>
            <a:rect l="l" t="t" r="r" b="b"/>
            <a:pathLst>
              <a:path w="280669" h="238760">
                <a:moveTo>
                  <a:pt x="204673" y="0"/>
                </a:moveTo>
                <a:lnTo>
                  <a:pt x="201244" y="9664"/>
                </a:lnTo>
                <a:lnTo>
                  <a:pt x="215033" y="15651"/>
                </a:lnTo>
                <a:lnTo>
                  <a:pt x="226882" y="23936"/>
                </a:lnTo>
                <a:lnTo>
                  <a:pt x="250972" y="62339"/>
                </a:lnTo>
                <a:lnTo>
                  <a:pt x="258902" y="117919"/>
                </a:lnTo>
                <a:lnTo>
                  <a:pt x="258021" y="138927"/>
                </a:lnTo>
                <a:lnTo>
                  <a:pt x="244805" y="190373"/>
                </a:lnTo>
                <a:lnTo>
                  <a:pt x="215176" y="222534"/>
                </a:lnTo>
                <a:lnTo>
                  <a:pt x="201625" y="228549"/>
                </a:lnTo>
                <a:lnTo>
                  <a:pt x="204673" y="238213"/>
                </a:lnTo>
                <a:lnTo>
                  <a:pt x="250178" y="211171"/>
                </a:lnTo>
                <a:lnTo>
                  <a:pt x="275745" y="161255"/>
                </a:lnTo>
                <a:lnTo>
                  <a:pt x="280619" y="119164"/>
                </a:lnTo>
                <a:lnTo>
                  <a:pt x="279382" y="97330"/>
                </a:lnTo>
                <a:lnTo>
                  <a:pt x="269528" y="58626"/>
                </a:lnTo>
                <a:lnTo>
                  <a:pt x="237042" y="15278"/>
                </a:lnTo>
                <a:lnTo>
                  <a:pt x="221911" y="6238"/>
                </a:lnTo>
                <a:lnTo>
                  <a:pt x="204673" y="0"/>
                </a:lnTo>
                <a:close/>
              </a:path>
              <a:path w="280669" h="238760">
                <a:moveTo>
                  <a:pt x="75971" y="0"/>
                </a:moveTo>
                <a:lnTo>
                  <a:pt x="30544" y="27117"/>
                </a:lnTo>
                <a:lnTo>
                  <a:pt x="4914" y="77150"/>
                </a:lnTo>
                <a:lnTo>
                  <a:pt x="0" y="119164"/>
                </a:lnTo>
                <a:lnTo>
                  <a:pt x="1224" y="141054"/>
                </a:lnTo>
                <a:lnTo>
                  <a:pt x="11021" y="179764"/>
                </a:lnTo>
                <a:lnTo>
                  <a:pt x="43483" y="222970"/>
                </a:lnTo>
                <a:lnTo>
                  <a:pt x="75971" y="238213"/>
                </a:lnTo>
                <a:lnTo>
                  <a:pt x="78993" y="228549"/>
                </a:lnTo>
                <a:lnTo>
                  <a:pt x="65418" y="222534"/>
                </a:lnTo>
                <a:lnTo>
                  <a:pt x="53703" y="214166"/>
                </a:lnTo>
                <a:lnTo>
                  <a:pt x="29675" y="175151"/>
                </a:lnTo>
                <a:lnTo>
                  <a:pt x="21729" y="117919"/>
                </a:lnTo>
                <a:lnTo>
                  <a:pt x="22612" y="97595"/>
                </a:lnTo>
                <a:lnTo>
                  <a:pt x="35852" y="47409"/>
                </a:lnTo>
                <a:lnTo>
                  <a:pt x="65627" y="15651"/>
                </a:lnTo>
                <a:lnTo>
                  <a:pt x="79362" y="9664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85925" y="4303576"/>
            <a:ext cx="657225" cy="240029"/>
          </a:xfrm>
          <a:custGeom>
            <a:avLst/>
            <a:gdLst/>
            <a:ahLst/>
            <a:cxnLst/>
            <a:rect l="l" t="t" r="r" b="b"/>
            <a:pathLst>
              <a:path w="657225" h="240029">
                <a:moveTo>
                  <a:pt x="80137" y="0"/>
                </a:moveTo>
                <a:lnTo>
                  <a:pt x="76962" y="0"/>
                </a:lnTo>
                <a:lnTo>
                  <a:pt x="63119" y="1041"/>
                </a:lnTo>
                <a:lnTo>
                  <a:pt x="26352" y="20828"/>
                </a:lnTo>
                <a:lnTo>
                  <a:pt x="18161" y="52501"/>
                </a:lnTo>
                <a:lnTo>
                  <a:pt x="18161" y="59448"/>
                </a:lnTo>
                <a:lnTo>
                  <a:pt x="19177" y="67360"/>
                </a:lnTo>
                <a:lnTo>
                  <a:pt x="22987" y="85102"/>
                </a:lnTo>
                <a:lnTo>
                  <a:pt x="24003" y="91046"/>
                </a:lnTo>
                <a:lnTo>
                  <a:pt x="24003" y="99834"/>
                </a:lnTo>
                <a:lnTo>
                  <a:pt x="22098" y="104546"/>
                </a:lnTo>
                <a:lnTo>
                  <a:pt x="18034" y="108191"/>
                </a:lnTo>
                <a:lnTo>
                  <a:pt x="14097" y="111823"/>
                </a:lnTo>
                <a:lnTo>
                  <a:pt x="8128" y="113779"/>
                </a:lnTo>
                <a:lnTo>
                  <a:pt x="0" y="114033"/>
                </a:lnTo>
                <a:lnTo>
                  <a:pt x="0" y="124320"/>
                </a:lnTo>
                <a:lnTo>
                  <a:pt x="8128" y="124574"/>
                </a:lnTo>
                <a:lnTo>
                  <a:pt x="14097" y="126517"/>
                </a:lnTo>
                <a:lnTo>
                  <a:pt x="18034" y="130162"/>
                </a:lnTo>
                <a:lnTo>
                  <a:pt x="22098" y="133807"/>
                </a:lnTo>
                <a:lnTo>
                  <a:pt x="24003" y="138518"/>
                </a:lnTo>
                <a:lnTo>
                  <a:pt x="24003" y="147307"/>
                </a:lnTo>
                <a:lnTo>
                  <a:pt x="22987" y="153250"/>
                </a:lnTo>
                <a:lnTo>
                  <a:pt x="19177" y="170992"/>
                </a:lnTo>
                <a:lnTo>
                  <a:pt x="18161" y="178904"/>
                </a:lnTo>
                <a:lnTo>
                  <a:pt x="18161" y="185851"/>
                </a:lnTo>
                <a:lnTo>
                  <a:pt x="19062" y="198539"/>
                </a:lnTo>
                <a:lnTo>
                  <a:pt x="41021" y="231698"/>
                </a:lnTo>
                <a:lnTo>
                  <a:pt x="76962" y="239471"/>
                </a:lnTo>
                <a:lnTo>
                  <a:pt x="80137" y="239471"/>
                </a:lnTo>
                <a:lnTo>
                  <a:pt x="80137" y="229933"/>
                </a:lnTo>
                <a:lnTo>
                  <a:pt x="78232" y="229933"/>
                </a:lnTo>
                <a:lnTo>
                  <a:pt x="69659" y="229349"/>
                </a:lnTo>
                <a:lnTo>
                  <a:pt x="40132" y="198716"/>
                </a:lnTo>
                <a:lnTo>
                  <a:pt x="39497" y="188112"/>
                </a:lnTo>
                <a:lnTo>
                  <a:pt x="39497" y="182257"/>
                </a:lnTo>
                <a:lnTo>
                  <a:pt x="40259" y="175018"/>
                </a:lnTo>
                <a:lnTo>
                  <a:pt x="42037" y="166395"/>
                </a:lnTo>
                <a:lnTo>
                  <a:pt x="43688" y="157772"/>
                </a:lnTo>
                <a:lnTo>
                  <a:pt x="44450" y="151612"/>
                </a:lnTo>
                <a:lnTo>
                  <a:pt x="44450" y="140817"/>
                </a:lnTo>
                <a:lnTo>
                  <a:pt x="42418" y="134975"/>
                </a:lnTo>
                <a:lnTo>
                  <a:pt x="34036" y="125857"/>
                </a:lnTo>
                <a:lnTo>
                  <a:pt x="29083" y="122478"/>
                </a:lnTo>
                <a:lnTo>
                  <a:pt x="23241" y="120307"/>
                </a:lnTo>
                <a:lnTo>
                  <a:pt x="23241" y="118046"/>
                </a:lnTo>
                <a:lnTo>
                  <a:pt x="29083" y="115874"/>
                </a:lnTo>
                <a:lnTo>
                  <a:pt x="34036" y="112496"/>
                </a:lnTo>
                <a:lnTo>
                  <a:pt x="42418" y="103378"/>
                </a:lnTo>
                <a:lnTo>
                  <a:pt x="44450" y="97536"/>
                </a:lnTo>
                <a:lnTo>
                  <a:pt x="44450" y="86741"/>
                </a:lnTo>
                <a:lnTo>
                  <a:pt x="43688" y="80581"/>
                </a:lnTo>
                <a:lnTo>
                  <a:pt x="42037" y="71958"/>
                </a:lnTo>
                <a:lnTo>
                  <a:pt x="40259" y="63334"/>
                </a:lnTo>
                <a:lnTo>
                  <a:pt x="39497" y="56095"/>
                </a:lnTo>
                <a:lnTo>
                  <a:pt x="39497" y="50241"/>
                </a:lnTo>
                <a:lnTo>
                  <a:pt x="40132" y="40144"/>
                </a:lnTo>
                <a:lnTo>
                  <a:pt x="69659" y="10147"/>
                </a:lnTo>
                <a:lnTo>
                  <a:pt x="78232" y="9550"/>
                </a:lnTo>
                <a:lnTo>
                  <a:pt x="80137" y="9550"/>
                </a:lnTo>
                <a:lnTo>
                  <a:pt x="80137" y="0"/>
                </a:lnTo>
                <a:close/>
              </a:path>
              <a:path w="657225" h="240029">
                <a:moveTo>
                  <a:pt x="337693" y="10185"/>
                </a:moveTo>
                <a:lnTo>
                  <a:pt x="334391" y="508"/>
                </a:lnTo>
                <a:lnTo>
                  <a:pt x="317068" y="6756"/>
                </a:lnTo>
                <a:lnTo>
                  <a:pt x="301904" y="15798"/>
                </a:lnTo>
                <a:lnTo>
                  <a:pt x="269405" y="59143"/>
                </a:lnTo>
                <a:lnTo>
                  <a:pt x="259549" y="97840"/>
                </a:lnTo>
                <a:lnTo>
                  <a:pt x="258318" y="119672"/>
                </a:lnTo>
                <a:lnTo>
                  <a:pt x="259549" y="141566"/>
                </a:lnTo>
                <a:lnTo>
                  <a:pt x="269405" y="180276"/>
                </a:lnTo>
                <a:lnTo>
                  <a:pt x="301853" y="223481"/>
                </a:lnTo>
                <a:lnTo>
                  <a:pt x="334391" y="238721"/>
                </a:lnTo>
                <a:lnTo>
                  <a:pt x="337312" y="229057"/>
                </a:lnTo>
                <a:lnTo>
                  <a:pt x="323761" y="223050"/>
                </a:lnTo>
                <a:lnTo>
                  <a:pt x="312064" y="214680"/>
                </a:lnTo>
                <a:lnTo>
                  <a:pt x="288061" y="175666"/>
                </a:lnTo>
                <a:lnTo>
                  <a:pt x="280035" y="118427"/>
                </a:lnTo>
                <a:lnTo>
                  <a:pt x="280924" y="98107"/>
                </a:lnTo>
                <a:lnTo>
                  <a:pt x="294259" y="47917"/>
                </a:lnTo>
                <a:lnTo>
                  <a:pt x="323977" y="16167"/>
                </a:lnTo>
                <a:lnTo>
                  <a:pt x="337693" y="10185"/>
                </a:lnTo>
                <a:close/>
              </a:path>
              <a:path w="657225" h="240029">
                <a:moveTo>
                  <a:pt x="548513" y="119672"/>
                </a:moveTo>
                <a:lnTo>
                  <a:pt x="543572" y="77660"/>
                </a:lnTo>
                <a:lnTo>
                  <a:pt x="528828" y="42265"/>
                </a:lnTo>
                <a:lnTo>
                  <a:pt x="489800" y="6756"/>
                </a:lnTo>
                <a:lnTo>
                  <a:pt x="472567" y="508"/>
                </a:lnTo>
                <a:lnTo>
                  <a:pt x="469138" y="10185"/>
                </a:lnTo>
                <a:lnTo>
                  <a:pt x="482917" y="16167"/>
                </a:lnTo>
                <a:lnTo>
                  <a:pt x="494766" y="24447"/>
                </a:lnTo>
                <a:lnTo>
                  <a:pt x="518858" y="62852"/>
                </a:lnTo>
                <a:lnTo>
                  <a:pt x="526796" y="118427"/>
                </a:lnTo>
                <a:lnTo>
                  <a:pt x="525907" y="139446"/>
                </a:lnTo>
                <a:lnTo>
                  <a:pt x="512699" y="190881"/>
                </a:lnTo>
                <a:lnTo>
                  <a:pt x="483069" y="223050"/>
                </a:lnTo>
                <a:lnTo>
                  <a:pt x="469519" y="229057"/>
                </a:lnTo>
                <a:lnTo>
                  <a:pt x="472567" y="238721"/>
                </a:lnTo>
                <a:lnTo>
                  <a:pt x="518071" y="211683"/>
                </a:lnTo>
                <a:lnTo>
                  <a:pt x="543636" y="161772"/>
                </a:lnTo>
                <a:lnTo>
                  <a:pt x="547293" y="141566"/>
                </a:lnTo>
                <a:lnTo>
                  <a:pt x="548513" y="119672"/>
                </a:lnTo>
                <a:close/>
              </a:path>
              <a:path w="657225" h="240029">
                <a:moveTo>
                  <a:pt x="656844" y="114147"/>
                </a:moveTo>
                <a:lnTo>
                  <a:pt x="648716" y="113906"/>
                </a:lnTo>
                <a:lnTo>
                  <a:pt x="642747" y="111950"/>
                </a:lnTo>
                <a:lnTo>
                  <a:pt x="638810" y="108318"/>
                </a:lnTo>
                <a:lnTo>
                  <a:pt x="634746" y="104673"/>
                </a:lnTo>
                <a:lnTo>
                  <a:pt x="632841" y="99961"/>
                </a:lnTo>
                <a:lnTo>
                  <a:pt x="632841" y="91173"/>
                </a:lnTo>
                <a:lnTo>
                  <a:pt x="633730" y="85229"/>
                </a:lnTo>
                <a:lnTo>
                  <a:pt x="635762" y="76352"/>
                </a:lnTo>
                <a:lnTo>
                  <a:pt x="637667" y="67487"/>
                </a:lnTo>
                <a:lnTo>
                  <a:pt x="638683" y="59575"/>
                </a:lnTo>
                <a:lnTo>
                  <a:pt x="638683" y="52616"/>
                </a:lnTo>
                <a:lnTo>
                  <a:pt x="624078" y="13512"/>
                </a:lnTo>
                <a:lnTo>
                  <a:pt x="579882" y="0"/>
                </a:lnTo>
                <a:lnTo>
                  <a:pt x="576707" y="0"/>
                </a:lnTo>
                <a:lnTo>
                  <a:pt x="576707" y="9550"/>
                </a:lnTo>
                <a:lnTo>
                  <a:pt x="578612" y="9550"/>
                </a:lnTo>
                <a:lnTo>
                  <a:pt x="587171" y="10147"/>
                </a:lnTo>
                <a:lnTo>
                  <a:pt x="616699" y="40208"/>
                </a:lnTo>
                <a:lnTo>
                  <a:pt x="617347" y="50355"/>
                </a:lnTo>
                <a:lnTo>
                  <a:pt x="617347" y="56222"/>
                </a:lnTo>
                <a:lnTo>
                  <a:pt x="616585" y="63461"/>
                </a:lnTo>
                <a:lnTo>
                  <a:pt x="614807" y="72085"/>
                </a:lnTo>
                <a:lnTo>
                  <a:pt x="613156" y="80708"/>
                </a:lnTo>
                <a:lnTo>
                  <a:pt x="612394" y="86855"/>
                </a:lnTo>
                <a:lnTo>
                  <a:pt x="612394" y="97663"/>
                </a:lnTo>
                <a:lnTo>
                  <a:pt x="614426" y="103505"/>
                </a:lnTo>
                <a:lnTo>
                  <a:pt x="622808" y="112623"/>
                </a:lnTo>
                <a:lnTo>
                  <a:pt x="627761" y="115989"/>
                </a:lnTo>
                <a:lnTo>
                  <a:pt x="633603" y="118173"/>
                </a:lnTo>
                <a:lnTo>
                  <a:pt x="633603" y="120434"/>
                </a:lnTo>
                <a:lnTo>
                  <a:pt x="627761" y="122605"/>
                </a:lnTo>
                <a:lnTo>
                  <a:pt x="622808" y="125984"/>
                </a:lnTo>
                <a:lnTo>
                  <a:pt x="614426" y="135102"/>
                </a:lnTo>
                <a:lnTo>
                  <a:pt x="612394" y="140944"/>
                </a:lnTo>
                <a:lnTo>
                  <a:pt x="612394" y="151739"/>
                </a:lnTo>
                <a:lnTo>
                  <a:pt x="613156" y="157899"/>
                </a:lnTo>
                <a:lnTo>
                  <a:pt x="614807" y="166522"/>
                </a:lnTo>
                <a:lnTo>
                  <a:pt x="616585" y="175145"/>
                </a:lnTo>
                <a:lnTo>
                  <a:pt x="617347" y="182384"/>
                </a:lnTo>
                <a:lnTo>
                  <a:pt x="617347" y="188239"/>
                </a:lnTo>
                <a:lnTo>
                  <a:pt x="616699" y="198780"/>
                </a:lnTo>
                <a:lnTo>
                  <a:pt x="587171" y="229349"/>
                </a:lnTo>
                <a:lnTo>
                  <a:pt x="578612" y="229933"/>
                </a:lnTo>
                <a:lnTo>
                  <a:pt x="576707" y="229933"/>
                </a:lnTo>
                <a:lnTo>
                  <a:pt x="576707" y="239471"/>
                </a:lnTo>
                <a:lnTo>
                  <a:pt x="579882" y="239471"/>
                </a:lnTo>
                <a:lnTo>
                  <a:pt x="593712" y="238442"/>
                </a:lnTo>
                <a:lnTo>
                  <a:pt x="630478" y="218605"/>
                </a:lnTo>
                <a:lnTo>
                  <a:pt x="638683" y="185978"/>
                </a:lnTo>
                <a:lnTo>
                  <a:pt x="638683" y="179031"/>
                </a:lnTo>
                <a:lnTo>
                  <a:pt x="637667" y="171119"/>
                </a:lnTo>
                <a:lnTo>
                  <a:pt x="635762" y="162242"/>
                </a:lnTo>
                <a:lnTo>
                  <a:pt x="633730" y="153377"/>
                </a:lnTo>
                <a:lnTo>
                  <a:pt x="632841" y="147434"/>
                </a:lnTo>
                <a:lnTo>
                  <a:pt x="632841" y="138645"/>
                </a:lnTo>
                <a:lnTo>
                  <a:pt x="634746" y="133934"/>
                </a:lnTo>
                <a:lnTo>
                  <a:pt x="638810" y="130289"/>
                </a:lnTo>
                <a:lnTo>
                  <a:pt x="642747" y="126644"/>
                </a:lnTo>
                <a:lnTo>
                  <a:pt x="648716" y="124701"/>
                </a:lnTo>
                <a:lnTo>
                  <a:pt x="656844" y="124447"/>
                </a:lnTo>
                <a:lnTo>
                  <a:pt x="656844" y="1141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64569" y="4232592"/>
            <a:ext cx="177863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  <a:tabLst>
                <a:tab pos="580967" algn="l"/>
              </a:tabLst>
            </a:pPr>
            <a:r>
              <a:rPr sz="2000" spc="15" dirty="0">
                <a:latin typeface="Cambria Math"/>
                <a:cs typeface="Cambria Math"/>
              </a:rPr>
              <a:t>𝑦</a:t>
            </a:r>
            <a:r>
              <a:rPr sz="2000" spc="44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	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45" dirty="0">
                <a:latin typeface="Cambria Math"/>
                <a:cs typeface="Cambria Math"/>
              </a:rPr>
              <a:t>ℒ</a:t>
            </a:r>
            <a:r>
              <a:rPr sz="2300" spc="67" baseline="27777" dirty="0">
                <a:latin typeface="Cambria Math"/>
                <a:cs typeface="Cambria Math"/>
              </a:rPr>
              <a:t>−1 </a:t>
            </a:r>
            <a:r>
              <a:rPr sz="2000" spc="15" dirty="0">
                <a:latin typeface="Cambria Math"/>
                <a:cs typeface="Cambria Math"/>
              </a:rPr>
              <a:t>𝑌</a:t>
            </a:r>
            <a:r>
              <a:rPr sz="2000" spc="44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𝑠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82010" y="4232592"/>
            <a:ext cx="177546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15" dirty="0">
                <a:latin typeface="Cambria Math"/>
                <a:cs typeface="Cambria Math"/>
              </a:rPr>
              <a:t>1 </a:t>
            </a:r>
            <a:r>
              <a:rPr sz="2000" spc="20" dirty="0">
                <a:latin typeface="Cambria Math"/>
                <a:cs typeface="Cambria Math"/>
              </a:rPr>
              <a:t>−</a:t>
            </a:r>
            <a:r>
              <a:rPr sz="2000" spc="40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cos(𝜔</a:t>
            </a:r>
            <a:r>
              <a:rPr sz="2300" spc="30" baseline="-16666" dirty="0">
                <a:latin typeface="Cambria Math"/>
                <a:cs typeface="Cambria Math"/>
              </a:rPr>
              <a:t>𝑛</a:t>
            </a:r>
            <a:r>
              <a:rPr sz="2000" spc="20" dirty="0">
                <a:latin typeface="Cambria Math"/>
                <a:cs typeface="Cambria Math"/>
              </a:rPr>
              <a:t>𝑡)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84169" y="1035811"/>
            <a:ext cx="3599941" cy="2215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47283" y="3372996"/>
            <a:ext cx="648335" cy="111125"/>
          </a:xfrm>
          <a:custGeom>
            <a:avLst/>
            <a:gdLst/>
            <a:ahLst/>
            <a:cxnLst/>
            <a:rect l="l" t="t" r="r" b="b"/>
            <a:pathLst>
              <a:path w="648334" h="111125">
                <a:moveTo>
                  <a:pt x="610416" y="55308"/>
                </a:moveTo>
                <a:lnTo>
                  <a:pt x="548259" y="91566"/>
                </a:lnTo>
                <a:lnTo>
                  <a:pt x="543687" y="94106"/>
                </a:lnTo>
                <a:lnTo>
                  <a:pt x="542163" y="99948"/>
                </a:lnTo>
                <a:lnTo>
                  <a:pt x="544829" y="104520"/>
                </a:lnTo>
                <a:lnTo>
                  <a:pt x="547370" y="109092"/>
                </a:lnTo>
                <a:lnTo>
                  <a:pt x="553212" y="110616"/>
                </a:lnTo>
                <a:lnTo>
                  <a:pt x="631761" y="64769"/>
                </a:lnTo>
                <a:lnTo>
                  <a:pt x="629157" y="64769"/>
                </a:lnTo>
                <a:lnTo>
                  <a:pt x="629157" y="63499"/>
                </a:lnTo>
                <a:lnTo>
                  <a:pt x="624459" y="63499"/>
                </a:lnTo>
                <a:lnTo>
                  <a:pt x="610416" y="55308"/>
                </a:lnTo>
                <a:close/>
              </a:path>
              <a:path w="648334" h="111125">
                <a:moveTo>
                  <a:pt x="593979" y="45719"/>
                </a:moveTo>
                <a:lnTo>
                  <a:pt x="0" y="45719"/>
                </a:lnTo>
                <a:lnTo>
                  <a:pt x="0" y="64769"/>
                </a:lnTo>
                <a:lnTo>
                  <a:pt x="594196" y="64769"/>
                </a:lnTo>
                <a:lnTo>
                  <a:pt x="610416" y="55308"/>
                </a:lnTo>
                <a:lnTo>
                  <a:pt x="593979" y="45719"/>
                </a:lnTo>
                <a:close/>
              </a:path>
              <a:path w="648334" h="111125">
                <a:moveTo>
                  <a:pt x="631722" y="45719"/>
                </a:moveTo>
                <a:lnTo>
                  <a:pt x="629157" y="45719"/>
                </a:lnTo>
                <a:lnTo>
                  <a:pt x="629157" y="64769"/>
                </a:lnTo>
                <a:lnTo>
                  <a:pt x="631761" y="64769"/>
                </a:lnTo>
                <a:lnTo>
                  <a:pt x="648080" y="55244"/>
                </a:lnTo>
                <a:lnTo>
                  <a:pt x="631722" y="45719"/>
                </a:lnTo>
                <a:close/>
              </a:path>
              <a:path w="648334" h="111125">
                <a:moveTo>
                  <a:pt x="624459" y="47116"/>
                </a:moveTo>
                <a:lnTo>
                  <a:pt x="610416" y="55308"/>
                </a:lnTo>
                <a:lnTo>
                  <a:pt x="624459" y="63499"/>
                </a:lnTo>
                <a:lnTo>
                  <a:pt x="624459" y="47116"/>
                </a:lnTo>
                <a:close/>
              </a:path>
              <a:path w="648334" h="111125">
                <a:moveTo>
                  <a:pt x="629157" y="47116"/>
                </a:moveTo>
                <a:lnTo>
                  <a:pt x="624459" y="47116"/>
                </a:lnTo>
                <a:lnTo>
                  <a:pt x="624459" y="63499"/>
                </a:lnTo>
                <a:lnTo>
                  <a:pt x="629157" y="63499"/>
                </a:lnTo>
                <a:lnTo>
                  <a:pt x="629157" y="47116"/>
                </a:lnTo>
                <a:close/>
              </a:path>
              <a:path w="648334" h="111125">
                <a:moveTo>
                  <a:pt x="553212" y="0"/>
                </a:moveTo>
                <a:lnTo>
                  <a:pt x="547370" y="1523"/>
                </a:lnTo>
                <a:lnTo>
                  <a:pt x="544829" y="5968"/>
                </a:lnTo>
                <a:lnTo>
                  <a:pt x="542163" y="10540"/>
                </a:lnTo>
                <a:lnTo>
                  <a:pt x="543687" y="16382"/>
                </a:lnTo>
                <a:lnTo>
                  <a:pt x="610416" y="55308"/>
                </a:lnTo>
                <a:lnTo>
                  <a:pt x="624459" y="47116"/>
                </a:lnTo>
                <a:lnTo>
                  <a:pt x="629157" y="47116"/>
                </a:lnTo>
                <a:lnTo>
                  <a:pt x="629157" y="45719"/>
                </a:lnTo>
                <a:lnTo>
                  <a:pt x="631722" y="45719"/>
                </a:lnTo>
                <a:lnTo>
                  <a:pt x="5532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252459" y="3739200"/>
            <a:ext cx="137160" cy="23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18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573399" y="3186495"/>
            <a:ext cx="3260725" cy="744422"/>
          </a:xfrm>
          <a:prstGeom prst="rect">
            <a:avLst/>
          </a:prstGeom>
        </p:spPr>
        <p:txBody>
          <a:bodyPr vert="horz" wrap="square" lIns="0" tIns="99683" rIns="0" bIns="0" rtlCol="0">
            <a:spAutoFit/>
          </a:bodyPr>
          <a:lstStyle/>
          <a:p>
            <a:pPr marR="10795" algn="r">
              <a:spcBef>
                <a:spcPts val="785"/>
              </a:spcBef>
            </a:pPr>
            <a:r>
              <a:rPr dirty="0">
                <a:latin typeface="Cambria Math"/>
                <a:cs typeface="Cambria Math"/>
              </a:rPr>
              <a:t>𝑡</a:t>
            </a:r>
          </a:p>
          <a:p>
            <a:pPr marR="5080" algn="r">
              <a:spcBef>
                <a:spcPts val="685"/>
              </a:spcBef>
              <a:tabLst>
                <a:tab pos="2869277" algn="l"/>
              </a:tabLst>
            </a:pPr>
            <a:r>
              <a:rPr spc="20" dirty="0">
                <a:solidFill>
                  <a:srgbClr val="FF0000"/>
                </a:solidFill>
                <a:latin typeface="Cambria Math"/>
                <a:cs typeface="Cambria Math"/>
              </a:rPr>
              <a:t>𝑟(𝑡) </a:t>
            </a:r>
            <a:r>
              <a:rPr spc="20" dirty="0">
                <a:latin typeface="Calibri"/>
                <a:cs typeface="Calibri"/>
              </a:rPr>
              <a:t>and </a:t>
            </a:r>
            <a:r>
              <a:rPr spc="15" dirty="0">
                <a:solidFill>
                  <a:srgbClr val="548ED4"/>
                </a:solidFill>
                <a:latin typeface="Cambria Math"/>
                <a:cs typeface="Cambria Math"/>
              </a:rPr>
              <a:t>𝑦(𝑡) </a:t>
            </a:r>
            <a:r>
              <a:rPr dirty="0">
                <a:latin typeface="Calibri"/>
                <a:cs typeface="Calibri"/>
              </a:rPr>
              <a:t>when </a:t>
            </a:r>
            <a:r>
              <a:rPr dirty="0">
                <a:latin typeface="Cambria Math"/>
                <a:cs typeface="Cambria Math"/>
              </a:rPr>
              <a:t>𝜁  =</a:t>
            </a:r>
            <a:r>
              <a:rPr spc="-155" dirty="0">
                <a:latin typeface="Cambria Math"/>
                <a:cs typeface="Cambria Math"/>
              </a:rPr>
              <a:t> </a:t>
            </a:r>
            <a:r>
              <a:rPr spc="-15" dirty="0">
                <a:latin typeface="Cambria Math"/>
                <a:cs typeface="Cambria Math"/>
              </a:rPr>
              <a:t>0,</a:t>
            </a:r>
            <a:r>
              <a:rPr spc="-90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𝜔	=</a:t>
            </a:r>
            <a:r>
              <a:rPr spc="35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5</a:t>
            </a:r>
          </a:p>
        </p:txBody>
      </p:sp>
      <p:sp>
        <p:nvSpPr>
          <p:cNvPr id="34" name="object 34"/>
          <p:cNvSpPr/>
          <p:nvPr/>
        </p:nvSpPr>
        <p:spPr>
          <a:xfrm>
            <a:off x="5491357" y="2143505"/>
            <a:ext cx="3493135" cy="0"/>
          </a:xfrm>
          <a:custGeom>
            <a:avLst/>
            <a:gdLst/>
            <a:ahLst/>
            <a:cxnLst/>
            <a:rect l="l" t="t" r="r" b="b"/>
            <a:pathLst>
              <a:path w="3493134">
                <a:moveTo>
                  <a:pt x="0" y="0"/>
                </a:moveTo>
                <a:lnTo>
                  <a:pt x="3492880" y="0"/>
                </a:lnTo>
              </a:path>
            </a:pathLst>
          </a:custGeom>
          <a:ln w="953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33344" y="2298828"/>
            <a:ext cx="111125" cy="873760"/>
          </a:xfrm>
          <a:custGeom>
            <a:avLst/>
            <a:gdLst/>
            <a:ahLst/>
            <a:cxnLst/>
            <a:rect l="l" t="t" r="r" b="b"/>
            <a:pathLst>
              <a:path w="111125" h="873760">
                <a:moveTo>
                  <a:pt x="55372" y="37900"/>
                </a:moveTo>
                <a:lnTo>
                  <a:pt x="45847" y="54228"/>
                </a:lnTo>
                <a:lnTo>
                  <a:pt x="45847" y="873633"/>
                </a:lnTo>
                <a:lnTo>
                  <a:pt x="64897" y="873633"/>
                </a:lnTo>
                <a:lnTo>
                  <a:pt x="64897" y="54228"/>
                </a:lnTo>
                <a:lnTo>
                  <a:pt x="55372" y="37900"/>
                </a:lnTo>
                <a:close/>
              </a:path>
              <a:path w="111125" h="873760">
                <a:moveTo>
                  <a:pt x="55372" y="0"/>
                </a:moveTo>
                <a:lnTo>
                  <a:pt x="0" y="94868"/>
                </a:lnTo>
                <a:lnTo>
                  <a:pt x="1524" y="100711"/>
                </a:lnTo>
                <a:lnTo>
                  <a:pt x="10668" y="106045"/>
                </a:lnTo>
                <a:lnTo>
                  <a:pt x="16510" y="104521"/>
                </a:lnTo>
                <a:lnTo>
                  <a:pt x="45847" y="54228"/>
                </a:lnTo>
                <a:lnTo>
                  <a:pt x="45847" y="18923"/>
                </a:lnTo>
                <a:lnTo>
                  <a:pt x="66416" y="18923"/>
                </a:lnTo>
                <a:lnTo>
                  <a:pt x="55372" y="0"/>
                </a:lnTo>
                <a:close/>
              </a:path>
              <a:path w="111125" h="873760">
                <a:moveTo>
                  <a:pt x="66416" y="18923"/>
                </a:moveTo>
                <a:lnTo>
                  <a:pt x="64897" y="18923"/>
                </a:lnTo>
                <a:lnTo>
                  <a:pt x="64897" y="54228"/>
                </a:lnTo>
                <a:lnTo>
                  <a:pt x="94234" y="104521"/>
                </a:lnTo>
                <a:lnTo>
                  <a:pt x="100075" y="106045"/>
                </a:lnTo>
                <a:lnTo>
                  <a:pt x="109220" y="100711"/>
                </a:lnTo>
                <a:lnTo>
                  <a:pt x="110744" y="94868"/>
                </a:lnTo>
                <a:lnTo>
                  <a:pt x="66416" y="18923"/>
                </a:lnTo>
                <a:close/>
              </a:path>
              <a:path w="111125" h="873760">
                <a:moveTo>
                  <a:pt x="64897" y="18923"/>
                </a:moveTo>
                <a:lnTo>
                  <a:pt x="45847" y="18923"/>
                </a:lnTo>
                <a:lnTo>
                  <a:pt x="45847" y="54228"/>
                </a:lnTo>
                <a:lnTo>
                  <a:pt x="55372" y="37900"/>
                </a:lnTo>
                <a:lnTo>
                  <a:pt x="47117" y="23749"/>
                </a:lnTo>
                <a:lnTo>
                  <a:pt x="64897" y="23749"/>
                </a:lnTo>
                <a:lnTo>
                  <a:pt x="64897" y="18923"/>
                </a:lnTo>
                <a:close/>
              </a:path>
              <a:path w="111125" h="873760">
                <a:moveTo>
                  <a:pt x="64897" y="23749"/>
                </a:moveTo>
                <a:lnTo>
                  <a:pt x="63626" y="23749"/>
                </a:lnTo>
                <a:lnTo>
                  <a:pt x="55372" y="37900"/>
                </a:lnTo>
                <a:lnTo>
                  <a:pt x="64897" y="54228"/>
                </a:lnTo>
                <a:lnTo>
                  <a:pt x="64897" y="23749"/>
                </a:lnTo>
                <a:close/>
              </a:path>
              <a:path w="111125" h="873760">
                <a:moveTo>
                  <a:pt x="63626" y="23749"/>
                </a:moveTo>
                <a:lnTo>
                  <a:pt x="47117" y="23749"/>
                </a:lnTo>
                <a:lnTo>
                  <a:pt x="55372" y="37900"/>
                </a:lnTo>
                <a:lnTo>
                  <a:pt x="63626" y="23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98035" y="1832359"/>
            <a:ext cx="211708" cy="2452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083575" y="1297296"/>
            <a:ext cx="243656" cy="9321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60"/>
              </a:lnSpc>
            </a:pPr>
            <a:r>
              <a:rPr dirty="0">
                <a:latin typeface="Cambria Math"/>
                <a:cs typeface="Cambria Math"/>
              </a:rPr>
              <a:t>𝑟 𝑡 ,</a:t>
            </a:r>
            <a:r>
              <a:rPr spc="-185" dirty="0">
                <a:latin typeface="Cambria Math"/>
                <a:cs typeface="Cambria Math"/>
              </a:rPr>
              <a:t> </a:t>
            </a:r>
            <a:r>
              <a:rPr spc="20" dirty="0">
                <a:latin typeface="Cambria Math"/>
                <a:cs typeface="Cambria Math"/>
              </a:rPr>
              <a:t>𝑦(𝑡)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415655" y="4837510"/>
            <a:ext cx="228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>
              <a:lnSpc>
                <a:spcPts val="1240"/>
              </a:lnSpc>
            </a:pPr>
            <a:fld id="{81D60167-4931-47E6-BA6A-407CBD079E47}" type="slidenum">
              <a:rPr sz="1200" dirty="0">
                <a:latin typeface="Calibri"/>
                <a:cs typeface="Calibri"/>
              </a:rPr>
              <a:pPr marL="38096">
                <a:lnSpc>
                  <a:spcPts val="1240"/>
                </a:lnSpc>
              </a:pPr>
              <a:t>41</a:t>
            </a:fld>
            <a:endParaRPr sz="1200" dirty="0">
              <a:latin typeface="Calibri"/>
              <a:cs typeface="Calibri"/>
            </a:endParaRPr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41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6492" y="153987"/>
            <a:ext cx="389382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spcBef>
                <a:spcPts val="105"/>
              </a:spcBef>
            </a:pPr>
            <a:r>
              <a:rPr sz="2800" spc="-20" dirty="0">
                <a:solidFill>
                  <a:srgbClr val="FF0000"/>
                </a:solidFill>
              </a:rPr>
              <a:t>Step </a:t>
            </a:r>
            <a:r>
              <a:rPr sz="2800" spc="-15" dirty="0">
                <a:solidFill>
                  <a:srgbClr val="FF0000"/>
                </a:solidFill>
              </a:rPr>
              <a:t>Response of</a:t>
            </a:r>
            <a:r>
              <a:rPr sz="2800" spc="30" dirty="0">
                <a:solidFill>
                  <a:srgbClr val="FF0000"/>
                </a:solidFill>
              </a:rPr>
              <a:t> </a:t>
            </a:r>
            <a:r>
              <a:rPr sz="2800" spc="-5" dirty="0">
                <a:solidFill>
                  <a:srgbClr val="FF0000"/>
                </a:solidFill>
              </a:rPr>
              <a:t>2</a:t>
            </a:r>
            <a:r>
              <a:rPr sz="2800" spc="-7" baseline="24305" dirty="0">
                <a:solidFill>
                  <a:srgbClr val="FF0000"/>
                </a:solidFill>
              </a:rPr>
              <a:t>nd</a:t>
            </a:r>
            <a:endParaRPr sz="2800" baseline="24305" dirty="0">
              <a:solidFill>
                <a:srgbClr val="FF00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1446" y="153987"/>
            <a:ext cx="270319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Order</a:t>
            </a:r>
            <a:r>
              <a:rPr sz="2800" spc="-1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Systems</a:t>
            </a:r>
            <a:endParaRPr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2130" y="878145"/>
            <a:ext cx="4250055" cy="600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b="1" dirty="0">
                <a:solidFill>
                  <a:srgbClr val="006FC0"/>
                </a:solidFill>
                <a:latin typeface="Calibri"/>
                <a:cs typeface="Calibri"/>
              </a:rPr>
              <a:t>Case </a:t>
            </a:r>
            <a:r>
              <a:rPr sz="1900" b="1" spc="20" dirty="0">
                <a:solidFill>
                  <a:srgbClr val="006FC0"/>
                </a:solidFill>
                <a:latin typeface="Calibri"/>
                <a:cs typeface="Calibri"/>
              </a:rPr>
              <a:t>2: </a:t>
            </a:r>
            <a:r>
              <a:rPr sz="1900" spc="15" dirty="0">
                <a:latin typeface="Cambria Math"/>
                <a:cs typeface="Cambria Math"/>
              </a:rPr>
              <a:t>0 </a:t>
            </a:r>
            <a:r>
              <a:rPr sz="1900" spc="20" dirty="0">
                <a:latin typeface="Cambria Math"/>
                <a:cs typeface="Cambria Math"/>
              </a:rPr>
              <a:t>&lt; </a:t>
            </a:r>
            <a:r>
              <a:rPr sz="1900" spc="10" dirty="0">
                <a:latin typeface="Cambria Math"/>
                <a:cs typeface="Cambria Math"/>
              </a:rPr>
              <a:t>𝜁 </a:t>
            </a:r>
            <a:r>
              <a:rPr sz="1900" spc="20" dirty="0">
                <a:latin typeface="Cambria Math"/>
                <a:cs typeface="Cambria Math"/>
              </a:rPr>
              <a:t>&lt; </a:t>
            </a:r>
            <a:r>
              <a:rPr sz="1900" spc="15" dirty="0">
                <a:latin typeface="Cambria Math"/>
                <a:cs typeface="Cambria Math"/>
              </a:rPr>
              <a:t>1 </a:t>
            </a:r>
            <a:r>
              <a:rPr sz="1900" spc="20" dirty="0">
                <a:latin typeface="Cambria Math"/>
                <a:cs typeface="Cambria Math"/>
              </a:rPr>
              <a:t>− </a:t>
            </a:r>
            <a:r>
              <a:rPr sz="1900" spc="5" dirty="0">
                <a:latin typeface="Calibri"/>
                <a:cs typeface="Calibri"/>
              </a:rPr>
              <a:t>Underdamped</a:t>
            </a:r>
            <a:r>
              <a:rPr sz="1900" spc="38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system</a:t>
            </a:r>
          </a:p>
        </p:txBody>
      </p:sp>
      <p:sp>
        <p:nvSpPr>
          <p:cNvPr id="5" name="object 5"/>
          <p:cNvSpPr/>
          <p:nvPr/>
        </p:nvSpPr>
        <p:spPr>
          <a:xfrm>
            <a:off x="1060361" y="1511812"/>
            <a:ext cx="276225" cy="220979"/>
          </a:xfrm>
          <a:custGeom>
            <a:avLst/>
            <a:gdLst/>
            <a:ahLst/>
            <a:cxnLst/>
            <a:rect l="l" t="t" r="r" b="b"/>
            <a:pathLst>
              <a:path w="276225" h="220980">
                <a:moveTo>
                  <a:pt x="205701" y="0"/>
                </a:moveTo>
                <a:lnTo>
                  <a:pt x="202552" y="9016"/>
                </a:lnTo>
                <a:lnTo>
                  <a:pt x="215348" y="14545"/>
                </a:lnTo>
                <a:lnTo>
                  <a:pt x="226342" y="22193"/>
                </a:lnTo>
                <a:lnTo>
                  <a:pt x="248580" y="57749"/>
                </a:lnTo>
                <a:lnTo>
                  <a:pt x="255866" y="109219"/>
                </a:lnTo>
                <a:lnTo>
                  <a:pt x="255055" y="128698"/>
                </a:lnTo>
                <a:lnTo>
                  <a:pt x="242785" y="176275"/>
                </a:lnTo>
                <a:lnTo>
                  <a:pt x="215478" y="206136"/>
                </a:lnTo>
                <a:lnTo>
                  <a:pt x="202907" y="211708"/>
                </a:lnTo>
                <a:lnTo>
                  <a:pt x="205701" y="220599"/>
                </a:lnTo>
                <a:lnTo>
                  <a:pt x="247850" y="195595"/>
                </a:lnTo>
                <a:lnTo>
                  <a:pt x="271503" y="149336"/>
                </a:lnTo>
                <a:lnTo>
                  <a:pt x="276059" y="110362"/>
                </a:lnTo>
                <a:lnTo>
                  <a:pt x="274918" y="90170"/>
                </a:lnTo>
                <a:lnTo>
                  <a:pt x="257898" y="38734"/>
                </a:lnTo>
                <a:lnTo>
                  <a:pt x="221680" y="5784"/>
                </a:lnTo>
                <a:lnTo>
                  <a:pt x="205701" y="0"/>
                </a:lnTo>
                <a:close/>
              </a:path>
              <a:path w="276225" h="220980">
                <a:moveTo>
                  <a:pt x="70332" y="0"/>
                </a:moveTo>
                <a:lnTo>
                  <a:pt x="28273" y="25163"/>
                </a:lnTo>
                <a:lnTo>
                  <a:pt x="4545" y="71500"/>
                </a:lnTo>
                <a:lnTo>
                  <a:pt x="0" y="110362"/>
                </a:lnTo>
                <a:lnTo>
                  <a:pt x="1133" y="130629"/>
                </a:lnTo>
                <a:lnTo>
                  <a:pt x="18135" y="182117"/>
                </a:lnTo>
                <a:lnTo>
                  <a:pt x="54297" y="214836"/>
                </a:lnTo>
                <a:lnTo>
                  <a:pt x="70332" y="220599"/>
                </a:lnTo>
                <a:lnTo>
                  <a:pt x="73126" y="211708"/>
                </a:lnTo>
                <a:lnTo>
                  <a:pt x="60558" y="206136"/>
                </a:lnTo>
                <a:lnTo>
                  <a:pt x="49712" y="198374"/>
                </a:lnTo>
                <a:lnTo>
                  <a:pt x="27465" y="162226"/>
                </a:lnTo>
                <a:lnTo>
                  <a:pt x="20104" y="109219"/>
                </a:lnTo>
                <a:lnTo>
                  <a:pt x="20922" y="90412"/>
                </a:lnTo>
                <a:lnTo>
                  <a:pt x="33185" y="43941"/>
                </a:lnTo>
                <a:lnTo>
                  <a:pt x="60756" y="14545"/>
                </a:lnTo>
                <a:lnTo>
                  <a:pt x="73482" y="9016"/>
                </a:lnTo>
                <a:lnTo>
                  <a:pt x="703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5347" y="1441387"/>
            <a:ext cx="38354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spc="15" dirty="0">
                <a:latin typeface="Cambria Math"/>
                <a:cs typeface="Cambria Math"/>
              </a:rPr>
              <a:t>𝑌</a:t>
            </a:r>
            <a:r>
              <a:rPr sz="1900" spc="325" dirty="0">
                <a:latin typeface="Cambria Math"/>
                <a:cs typeface="Cambria Math"/>
              </a:rPr>
              <a:t> </a:t>
            </a:r>
            <a:r>
              <a:rPr sz="1900" spc="10" dirty="0">
                <a:latin typeface="Cambria Math"/>
                <a:cs typeface="Cambria Math"/>
              </a:rPr>
              <a:t>𝑠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93448" y="1307783"/>
            <a:ext cx="2408555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  <a:tabLst>
                <a:tab pos="1344163" algn="l"/>
                <a:tab pos="2369584" algn="l"/>
              </a:tabLst>
            </a:pPr>
            <a:r>
              <a:rPr sz="2800" spc="30" baseline="-31531" dirty="0">
                <a:latin typeface="Cambria Math"/>
                <a:cs typeface="Cambria Math"/>
              </a:rPr>
              <a:t>=</a:t>
            </a:r>
            <a:r>
              <a:rPr sz="1900" u="heavy" spc="2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	</a:t>
            </a:r>
            <a:r>
              <a:rPr sz="1400" u="heavy" spc="10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𝑛	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37464" y="1174179"/>
            <a:ext cx="357505" cy="30328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800" spc="89" baseline="-21021" dirty="0">
                <a:latin typeface="Cambria Math"/>
                <a:cs typeface="Cambria Math"/>
              </a:rPr>
              <a:t>𝜔</a:t>
            </a:r>
            <a:r>
              <a:rPr sz="1400" spc="60" dirty="0">
                <a:latin typeface="Cambria Math"/>
                <a:cs typeface="Cambria Math"/>
              </a:rPr>
              <a:t>2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16629" y="1727520"/>
            <a:ext cx="137160" cy="23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18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41220" y="1613218"/>
            <a:ext cx="215900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1900" spc="10" dirty="0">
                <a:latin typeface="Cambria Math"/>
                <a:cs typeface="Cambria Math"/>
              </a:rPr>
              <a:t>𝑠(𝑠 </a:t>
            </a:r>
            <a:r>
              <a:rPr sz="2000" spc="52" baseline="24691" dirty="0">
                <a:latin typeface="Cambria Math"/>
                <a:cs typeface="Cambria Math"/>
              </a:rPr>
              <a:t>2 </a:t>
            </a:r>
            <a:r>
              <a:rPr sz="1900" spc="20" dirty="0">
                <a:latin typeface="Cambria Math"/>
                <a:cs typeface="Cambria Math"/>
              </a:rPr>
              <a:t>+ </a:t>
            </a:r>
            <a:r>
              <a:rPr sz="1900" spc="65" dirty="0">
                <a:latin typeface="Cambria Math"/>
                <a:cs typeface="Cambria Math"/>
              </a:rPr>
              <a:t>2𝜁𝜔</a:t>
            </a:r>
            <a:r>
              <a:rPr sz="2000" spc="97" baseline="-16460" dirty="0">
                <a:latin typeface="Cambria Math"/>
                <a:cs typeface="Cambria Math"/>
              </a:rPr>
              <a:t>𝑛</a:t>
            </a:r>
            <a:r>
              <a:rPr sz="1900" spc="65" dirty="0">
                <a:latin typeface="Cambria Math"/>
                <a:cs typeface="Cambria Math"/>
              </a:rPr>
              <a:t>𝑠 </a:t>
            </a:r>
            <a:r>
              <a:rPr sz="1900" spc="20" dirty="0">
                <a:latin typeface="Cambria Math"/>
                <a:cs typeface="Cambria Math"/>
              </a:rPr>
              <a:t>+</a:t>
            </a:r>
            <a:r>
              <a:rPr sz="1900" spc="-170" dirty="0">
                <a:latin typeface="Cambria Math"/>
                <a:cs typeface="Cambria Math"/>
              </a:rPr>
              <a:t> </a:t>
            </a:r>
            <a:r>
              <a:rPr sz="1900" spc="80" dirty="0">
                <a:latin typeface="Cambria Math"/>
                <a:cs typeface="Cambria Math"/>
              </a:rPr>
              <a:t>𝜔</a:t>
            </a:r>
            <a:r>
              <a:rPr sz="2000" spc="120" baseline="24691" dirty="0">
                <a:latin typeface="Cambria Math"/>
                <a:cs typeface="Cambria Math"/>
              </a:rPr>
              <a:t>2</a:t>
            </a:r>
            <a:r>
              <a:rPr sz="1900" spc="80" dirty="0">
                <a:latin typeface="Cambria Math"/>
                <a:cs typeface="Cambria Math"/>
              </a:rPr>
              <a:t>)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84547" y="1511812"/>
            <a:ext cx="257175" cy="220979"/>
          </a:xfrm>
          <a:custGeom>
            <a:avLst/>
            <a:gdLst/>
            <a:ahLst/>
            <a:cxnLst/>
            <a:rect l="l" t="t" r="r" b="b"/>
            <a:pathLst>
              <a:path w="257175" h="220980">
                <a:moveTo>
                  <a:pt x="186689" y="0"/>
                </a:moveTo>
                <a:lnTo>
                  <a:pt x="183514" y="9016"/>
                </a:lnTo>
                <a:lnTo>
                  <a:pt x="196326" y="14545"/>
                </a:lnTo>
                <a:lnTo>
                  <a:pt x="207327" y="22193"/>
                </a:lnTo>
                <a:lnTo>
                  <a:pt x="229568" y="57749"/>
                </a:lnTo>
                <a:lnTo>
                  <a:pt x="236854" y="109219"/>
                </a:lnTo>
                <a:lnTo>
                  <a:pt x="236043" y="128698"/>
                </a:lnTo>
                <a:lnTo>
                  <a:pt x="223774" y="176275"/>
                </a:lnTo>
                <a:lnTo>
                  <a:pt x="196467" y="206136"/>
                </a:lnTo>
                <a:lnTo>
                  <a:pt x="183896" y="211708"/>
                </a:lnTo>
                <a:lnTo>
                  <a:pt x="186689" y="220599"/>
                </a:lnTo>
                <a:lnTo>
                  <a:pt x="228838" y="195595"/>
                </a:lnTo>
                <a:lnTo>
                  <a:pt x="252491" y="149336"/>
                </a:lnTo>
                <a:lnTo>
                  <a:pt x="257048" y="110362"/>
                </a:lnTo>
                <a:lnTo>
                  <a:pt x="255906" y="90170"/>
                </a:lnTo>
                <a:lnTo>
                  <a:pt x="238887" y="38734"/>
                </a:lnTo>
                <a:lnTo>
                  <a:pt x="202668" y="5784"/>
                </a:lnTo>
                <a:lnTo>
                  <a:pt x="186689" y="0"/>
                </a:lnTo>
                <a:close/>
              </a:path>
              <a:path w="257175" h="220980">
                <a:moveTo>
                  <a:pt x="70357" y="0"/>
                </a:moveTo>
                <a:lnTo>
                  <a:pt x="28334" y="25163"/>
                </a:lnTo>
                <a:lnTo>
                  <a:pt x="4571" y="71500"/>
                </a:lnTo>
                <a:lnTo>
                  <a:pt x="0" y="110362"/>
                </a:lnTo>
                <a:lnTo>
                  <a:pt x="1141" y="130629"/>
                </a:lnTo>
                <a:lnTo>
                  <a:pt x="18161" y="182117"/>
                </a:lnTo>
                <a:lnTo>
                  <a:pt x="54308" y="214836"/>
                </a:lnTo>
                <a:lnTo>
                  <a:pt x="70357" y="220599"/>
                </a:lnTo>
                <a:lnTo>
                  <a:pt x="73151" y="211708"/>
                </a:lnTo>
                <a:lnTo>
                  <a:pt x="60580" y="206136"/>
                </a:lnTo>
                <a:lnTo>
                  <a:pt x="49736" y="198374"/>
                </a:lnTo>
                <a:lnTo>
                  <a:pt x="27533" y="162226"/>
                </a:lnTo>
                <a:lnTo>
                  <a:pt x="20192" y="109219"/>
                </a:lnTo>
                <a:lnTo>
                  <a:pt x="21004" y="90412"/>
                </a:lnTo>
                <a:lnTo>
                  <a:pt x="33274" y="43941"/>
                </a:lnTo>
                <a:lnTo>
                  <a:pt x="60795" y="14545"/>
                </a:lnTo>
                <a:lnTo>
                  <a:pt x="73532" y="9016"/>
                </a:lnTo>
                <a:lnTo>
                  <a:pt x="70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869313" y="1441387"/>
            <a:ext cx="701675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spc="30" dirty="0">
                <a:latin typeface="Cambria Math"/>
                <a:cs typeface="Cambria Math"/>
              </a:rPr>
              <a:t>⟹ </a:t>
            </a:r>
            <a:r>
              <a:rPr sz="1900" spc="15" dirty="0">
                <a:latin typeface="Cambria Math"/>
                <a:cs typeface="Cambria Math"/>
              </a:rPr>
              <a:t>𝑦</a:t>
            </a:r>
            <a:r>
              <a:rPr sz="1900" spc="375" dirty="0">
                <a:latin typeface="Cambria Math"/>
                <a:cs typeface="Cambria Math"/>
              </a:rPr>
              <a:t> </a:t>
            </a:r>
            <a:r>
              <a:rPr sz="1900" spc="10" dirty="0">
                <a:latin typeface="Cambria Math"/>
                <a:cs typeface="Cambria Math"/>
              </a:rPr>
              <a:t>𝑡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02179" y="1355408"/>
            <a:ext cx="709295" cy="30328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800" spc="30" baseline="-21021" dirty="0">
                <a:latin typeface="Cambria Math"/>
                <a:cs typeface="Cambria Math"/>
              </a:rPr>
              <a:t>=</a:t>
            </a:r>
            <a:r>
              <a:rPr sz="2800" spc="112" baseline="-21021" dirty="0">
                <a:latin typeface="Cambria Math"/>
                <a:cs typeface="Cambria Math"/>
              </a:rPr>
              <a:t> </a:t>
            </a:r>
            <a:r>
              <a:rPr sz="2800" spc="89" baseline="-21021" dirty="0">
                <a:latin typeface="Cambria Math"/>
                <a:cs typeface="Cambria Math"/>
              </a:rPr>
              <a:t>ℒ</a:t>
            </a:r>
            <a:r>
              <a:rPr sz="1400" spc="60" dirty="0">
                <a:latin typeface="Cambria Math"/>
                <a:cs typeface="Cambria Math"/>
              </a:rPr>
              <a:t>−1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32679" y="1329566"/>
            <a:ext cx="2609850" cy="602615"/>
          </a:xfrm>
          <a:custGeom>
            <a:avLst/>
            <a:gdLst/>
            <a:ahLst/>
            <a:cxnLst/>
            <a:rect l="l" t="t" r="r" b="b"/>
            <a:pathLst>
              <a:path w="2609850" h="602614">
                <a:moveTo>
                  <a:pt x="99441" y="0"/>
                </a:moveTo>
                <a:lnTo>
                  <a:pt x="54749" y="22834"/>
                </a:lnTo>
                <a:lnTo>
                  <a:pt x="29362" y="76987"/>
                </a:lnTo>
                <a:lnTo>
                  <a:pt x="24511" y="129540"/>
                </a:lnTo>
                <a:lnTo>
                  <a:pt x="24841" y="142125"/>
                </a:lnTo>
                <a:lnTo>
                  <a:pt x="25819" y="156235"/>
                </a:lnTo>
                <a:lnTo>
                  <a:pt x="27457" y="171894"/>
                </a:lnTo>
                <a:lnTo>
                  <a:pt x="29718" y="189103"/>
                </a:lnTo>
                <a:lnTo>
                  <a:pt x="31965" y="205663"/>
                </a:lnTo>
                <a:lnTo>
                  <a:pt x="33604" y="219316"/>
                </a:lnTo>
                <a:lnTo>
                  <a:pt x="34582" y="230098"/>
                </a:lnTo>
                <a:lnTo>
                  <a:pt x="34925" y="237998"/>
                </a:lnTo>
                <a:lnTo>
                  <a:pt x="34328" y="251320"/>
                </a:lnTo>
                <a:lnTo>
                  <a:pt x="20624" y="287159"/>
                </a:lnTo>
                <a:lnTo>
                  <a:pt x="0" y="295783"/>
                </a:lnTo>
                <a:lnTo>
                  <a:pt x="0" y="306832"/>
                </a:lnTo>
                <a:lnTo>
                  <a:pt x="32639" y="340093"/>
                </a:lnTo>
                <a:lnTo>
                  <a:pt x="34925" y="364490"/>
                </a:lnTo>
                <a:lnTo>
                  <a:pt x="34582" y="371690"/>
                </a:lnTo>
                <a:lnTo>
                  <a:pt x="33604" y="382765"/>
                </a:lnTo>
                <a:lnTo>
                  <a:pt x="31965" y="397738"/>
                </a:lnTo>
                <a:lnTo>
                  <a:pt x="29718" y="416560"/>
                </a:lnTo>
                <a:lnTo>
                  <a:pt x="27457" y="436029"/>
                </a:lnTo>
                <a:lnTo>
                  <a:pt x="25819" y="452882"/>
                </a:lnTo>
                <a:lnTo>
                  <a:pt x="24841" y="467182"/>
                </a:lnTo>
                <a:lnTo>
                  <a:pt x="24511" y="478917"/>
                </a:lnTo>
                <a:lnTo>
                  <a:pt x="25768" y="505218"/>
                </a:lnTo>
                <a:lnTo>
                  <a:pt x="35814" y="549275"/>
                </a:lnTo>
                <a:lnTo>
                  <a:pt x="68287" y="592416"/>
                </a:lnTo>
                <a:lnTo>
                  <a:pt x="99441" y="602615"/>
                </a:lnTo>
                <a:lnTo>
                  <a:pt x="99441" y="592201"/>
                </a:lnTo>
                <a:lnTo>
                  <a:pt x="91186" y="590931"/>
                </a:lnTo>
                <a:lnTo>
                  <a:pt x="83820" y="587756"/>
                </a:lnTo>
                <a:lnTo>
                  <a:pt x="57391" y="554024"/>
                </a:lnTo>
                <a:lnTo>
                  <a:pt x="47586" y="507276"/>
                </a:lnTo>
                <a:lnTo>
                  <a:pt x="46736" y="483108"/>
                </a:lnTo>
                <a:lnTo>
                  <a:pt x="47015" y="475716"/>
                </a:lnTo>
                <a:lnTo>
                  <a:pt x="47904" y="463994"/>
                </a:lnTo>
                <a:lnTo>
                  <a:pt x="49403" y="448005"/>
                </a:lnTo>
                <a:lnTo>
                  <a:pt x="51562" y="427736"/>
                </a:lnTo>
                <a:lnTo>
                  <a:pt x="53632" y="407644"/>
                </a:lnTo>
                <a:lnTo>
                  <a:pt x="55092" y="392290"/>
                </a:lnTo>
                <a:lnTo>
                  <a:pt x="55968" y="381685"/>
                </a:lnTo>
                <a:lnTo>
                  <a:pt x="56261" y="375793"/>
                </a:lnTo>
                <a:lnTo>
                  <a:pt x="55562" y="361035"/>
                </a:lnTo>
                <a:lnTo>
                  <a:pt x="39687" y="317296"/>
                </a:lnTo>
                <a:lnTo>
                  <a:pt x="23241" y="302641"/>
                </a:lnTo>
                <a:lnTo>
                  <a:pt x="23241" y="299974"/>
                </a:lnTo>
                <a:lnTo>
                  <a:pt x="50038" y="266217"/>
                </a:lnTo>
                <a:lnTo>
                  <a:pt x="56261" y="226568"/>
                </a:lnTo>
                <a:lnTo>
                  <a:pt x="55968" y="218998"/>
                </a:lnTo>
                <a:lnTo>
                  <a:pt x="55092" y="208076"/>
                </a:lnTo>
                <a:lnTo>
                  <a:pt x="53632" y="193802"/>
                </a:lnTo>
                <a:lnTo>
                  <a:pt x="51562" y="176149"/>
                </a:lnTo>
                <a:lnTo>
                  <a:pt x="49403" y="158153"/>
                </a:lnTo>
                <a:lnTo>
                  <a:pt x="47904" y="142595"/>
                </a:lnTo>
                <a:lnTo>
                  <a:pt x="47015" y="129476"/>
                </a:lnTo>
                <a:lnTo>
                  <a:pt x="46736" y="118745"/>
                </a:lnTo>
                <a:lnTo>
                  <a:pt x="46964" y="106464"/>
                </a:lnTo>
                <a:lnTo>
                  <a:pt x="52514" y="64706"/>
                </a:lnTo>
                <a:lnTo>
                  <a:pt x="68618" y="29184"/>
                </a:lnTo>
                <a:lnTo>
                  <a:pt x="99441" y="10414"/>
                </a:lnTo>
                <a:lnTo>
                  <a:pt x="99441" y="0"/>
                </a:lnTo>
                <a:close/>
              </a:path>
              <a:path w="2609850" h="602614">
                <a:moveTo>
                  <a:pt x="245364" y="283591"/>
                </a:moveTo>
                <a:lnTo>
                  <a:pt x="112014" y="283591"/>
                </a:lnTo>
                <a:lnTo>
                  <a:pt x="112014" y="302641"/>
                </a:lnTo>
                <a:lnTo>
                  <a:pt x="245364" y="302641"/>
                </a:lnTo>
                <a:lnTo>
                  <a:pt x="245364" y="283591"/>
                </a:lnTo>
                <a:close/>
              </a:path>
              <a:path w="2609850" h="602614">
                <a:moveTo>
                  <a:pt x="2609723" y="295783"/>
                </a:moveTo>
                <a:lnTo>
                  <a:pt x="2577071" y="262877"/>
                </a:lnTo>
                <a:lnTo>
                  <a:pt x="2574798" y="237998"/>
                </a:lnTo>
                <a:lnTo>
                  <a:pt x="2575128" y="230098"/>
                </a:lnTo>
                <a:lnTo>
                  <a:pt x="2576144" y="218998"/>
                </a:lnTo>
                <a:lnTo>
                  <a:pt x="2577744" y="205663"/>
                </a:lnTo>
                <a:lnTo>
                  <a:pt x="2580005" y="189103"/>
                </a:lnTo>
                <a:lnTo>
                  <a:pt x="2582253" y="171894"/>
                </a:lnTo>
                <a:lnTo>
                  <a:pt x="2583891" y="156235"/>
                </a:lnTo>
                <a:lnTo>
                  <a:pt x="2584869" y="142125"/>
                </a:lnTo>
                <a:lnTo>
                  <a:pt x="2585199" y="129476"/>
                </a:lnTo>
                <a:lnTo>
                  <a:pt x="2583992" y="101638"/>
                </a:lnTo>
                <a:lnTo>
                  <a:pt x="2574277" y="55587"/>
                </a:lnTo>
                <a:lnTo>
                  <a:pt x="2542235" y="11684"/>
                </a:lnTo>
                <a:lnTo>
                  <a:pt x="2510409" y="0"/>
                </a:lnTo>
                <a:lnTo>
                  <a:pt x="2510409" y="10414"/>
                </a:lnTo>
                <a:lnTo>
                  <a:pt x="2518410" y="11684"/>
                </a:lnTo>
                <a:lnTo>
                  <a:pt x="2525649" y="14986"/>
                </a:lnTo>
                <a:lnTo>
                  <a:pt x="2551988" y="48272"/>
                </a:lnTo>
                <a:lnTo>
                  <a:pt x="2562047" y="94919"/>
                </a:lnTo>
                <a:lnTo>
                  <a:pt x="2562987" y="118745"/>
                </a:lnTo>
                <a:lnTo>
                  <a:pt x="2562669" y="129540"/>
                </a:lnTo>
                <a:lnTo>
                  <a:pt x="2561755" y="142595"/>
                </a:lnTo>
                <a:lnTo>
                  <a:pt x="2560243" y="158153"/>
                </a:lnTo>
                <a:lnTo>
                  <a:pt x="2556078" y="193802"/>
                </a:lnTo>
                <a:lnTo>
                  <a:pt x="2554617" y="208076"/>
                </a:lnTo>
                <a:lnTo>
                  <a:pt x="2553741" y="218998"/>
                </a:lnTo>
                <a:lnTo>
                  <a:pt x="2553462" y="226568"/>
                </a:lnTo>
                <a:lnTo>
                  <a:pt x="2554147" y="241261"/>
                </a:lnTo>
                <a:lnTo>
                  <a:pt x="2570010" y="285153"/>
                </a:lnTo>
                <a:lnTo>
                  <a:pt x="2586482" y="299974"/>
                </a:lnTo>
                <a:lnTo>
                  <a:pt x="2586482" y="302641"/>
                </a:lnTo>
                <a:lnTo>
                  <a:pt x="2559672" y="336080"/>
                </a:lnTo>
                <a:lnTo>
                  <a:pt x="2553462" y="375793"/>
                </a:lnTo>
                <a:lnTo>
                  <a:pt x="2553741" y="381685"/>
                </a:lnTo>
                <a:lnTo>
                  <a:pt x="2554617" y="392290"/>
                </a:lnTo>
                <a:lnTo>
                  <a:pt x="2556078" y="407644"/>
                </a:lnTo>
                <a:lnTo>
                  <a:pt x="2560243" y="448005"/>
                </a:lnTo>
                <a:lnTo>
                  <a:pt x="2561755" y="463994"/>
                </a:lnTo>
                <a:lnTo>
                  <a:pt x="2562669" y="475716"/>
                </a:lnTo>
                <a:lnTo>
                  <a:pt x="2562987" y="483108"/>
                </a:lnTo>
                <a:lnTo>
                  <a:pt x="2562771" y="495592"/>
                </a:lnTo>
                <a:lnTo>
                  <a:pt x="2557678" y="537540"/>
                </a:lnTo>
                <a:lnTo>
                  <a:pt x="2541308" y="573468"/>
                </a:lnTo>
                <a:lnTo>
                  <a:pt x="2510409" y="592201"/>
                </a:lnTo>
                <a:lnTo>
                  <a:pt x="2510409" y="602615"/>
                </a:lnTo>
                <a:lnTo>
                  <a:pt x="2554211" y="581634"/>
                </a:lnTo>
                <a:lnTo>
                  <a:pt x="2580170" y="528662"/>
                </a:lnTo>
                <a:lnTo>
                  <a:pt x="2585212" y="478917"/>
                </a:lnTo>
                <a:lnTo>
                  <a:pt x="2584869" y="467182"/>
                </a:lnTo>
                <a:lnTo>
                  <a:pt x="2583891" y="452882"/>
                </a:lnTo>
                <a:lnTo>
                  <a:pt x="2582253" y="436029"/>
                </a:lnTo>
                <a:lnTo>
                  <a:pt x="2580005" y="416560"/>
                </a:lnTo>
                <a:lnTo>
                  <a:pt x="2577744" y="397738"/>
                </a:lnTo>
                <a:lnTo>
                  <a:pt x="2576106" y="382765"/>
                </a:lnTo>
                <a:lnTo>
                  <a:pt x="2575128" y="371690"/>
                </a:lnTo>
                <a:lnTo>
                  <a:pt x="2574798" y="364490"/>
                </a:lnTo>
                <a:lnTo>
                  <a:pt x="2575369" y="351497"/>
                </a:lnTo>
                <a:lnTo>
                  <a:pt x="2588984" y="315556"/>
                </a:lnTo>
                <a:lnTo>
                  <a:pt x="2609723" y="306832"/>
                </a:lnTo>
                <a:lnTo>
                  <a:pt x="2609723" y="2957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719190" y="1441390"/>
            <a:ext cx="20383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spc="20" dirty="0">
                <a:latin typeface="Cambria Math"/>
                <a:cs typeface="Cambria Math"/>
              </a:rPr>
              <a:t>−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62777" y="1259904"/>
            <a:ext cx="86614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spc="10" dirty="0">
                <a:latin typeface="Cambria Math"/>
                <a:cs typeface="Cambria Math"/>
              </a:rPr>
              <a:t>𝑠 </a:t>
            </a:r>
            <a:r>
              <a:rPr sz="1900" spc="20" dirty="0">
                <a:latin typeface="Cambria Math"/>
                <a:cs typeface="Cambria Math"/>
              </a:rPr>
              <a:t>+</a:t>
            </a:r>
            <a:r>
              <a:rPr sz="1900" spc="50" dirty="0">
                <a:latin typeface="Cambria Math"/>
                <a:cs typeface="Cambria Math"/>
              </a:rPr>
              <a:t> </a:t>
            </a:r>
            <a:r>
              <a:rPr sz="1900" spc="45" dirty="0">
                <a:latin typeface="Cambria Math"/>
                <a:cs typeface="Cambria Math"/>
              </a:rPr>
              <a:t>2𝜁𝜔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92340" y="1374460"/>
            <a:ext cx="137160" cy="23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18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984747" y="1683261"/>
            <a:ext cx="1924050" cy="220979"/>
          </a:xfrm>
          <a:custGeom>
            <a:avLst/>
            <a:gdLst/>
            <a:ahLst/>
            <a:cxnLst/>
            <a:rect l="l" t="t" r="r" b="b"/>
            <a:pathLst>
              <a:path w="1924050" h="220980">
                <a:moveTo>
                  <a:pt x="1853565" y="0"/>
                </a:moveTo>
                <a:lnTo>
                  <a:pt x="1850390" y="9016"/>
                </a:lnTo>
                <a:lnTo>
                  <a:pt x="1863201" y="14545"/>
                </a:lnTo>
                <a:lnTo>
                  <a:pt x="1874202" y="22193"/>
                </a:lnTo>
                <a:lnTo>
                  <a:pt x="1896443" y="57749"/>
                </a:lnTo>
                <a:lnTo>
                  <a:pt x="1903729" y="109219"/>
                </a:lnTo>
                <a:lnTo>
                  <a:pt x="1902918" y="128698"/>
                </a:lnTo>
                <a:lnTo>
                  <a:pt x="1890649" y="176275"/>
                </a:lnTo>
                <a:lnTo>
                  <a:pt x="1863342" y="206136"/>
                </a:lnTo>
                <a:lnTo>
                  <a:pt x="1850771" y="211708"/>
                </a:lnTo>
                <a:lnTo>
                  <a:pt x="1853565" y="220598"/>
                </a:lnTo>
                <a:lnTo>
                  <a:pt x="1895713" y="195595"/>
                </a:lnTo>
                <a:lnTo>
                  <a:pt x="1919366" y="149336"/>
                </a:lnTo>
                <a:lnTo>
                  <a:pt x="1923923" y="110362"/>
                </a:lnTo>
                <a:lnTo>
                  <a:pt x="1922781" y="90170"/>
                </a:lnTo>
                <a:lnTo>
                  <a:pt x="1905761" y="38734"/>
                </a:lnTo>
                <a:lnTo>
                  <a:pt x="1869543" y="5784"/>
                </a:lnTo>
                <a:lnTo>
                  <a:pt x="1853565" y="0"/>
                </a:lnTo>
                <a:close/>
              </a:path>
              <a:path w="1924050" h="220980">
                <a:moveTo>
                  <a:pt x="70357" y="0"/>
                </a:moveTo>
                <a:lnTo>
                  <a:pt x="28334" y="25163"/>
                </a:lnTo>
                <a:lnTo>
                  <a:pt x="4571" y="71500"/>
                </a:lnTo>
                <a:lnTo>
                  <a:pt x="0" y="110362"/>
                </a:lnTo>
                <a:lnTo>
                  <a:pt x="1141" y="130629"/>
                </a:lnTo>
                <a:lnTo>
                  <a:pt x="18161" y="182117"/>
                </a:lnTo>
                <a:lnTo>
                  <a:pt x="54308" y="214836"/>
                </a:lnTo>
                <a:lnTo>
                  <a:pt x="70357" y="220598"/>
                </a:lnTo>
                <a:lnTo>
                  <a:pt x="73151" y="211708"/>
                </a:lnTo>
                <a:lnTo>
                  <a:pt x="60580" y="206136"/>
                </a:lnTo>
                <a:lnTo>
                  <a:pt x="49736" y="198374"/>
                </a:lnTo>
                <a:lnTo>
                  <a:pt x="27533" y="162226"/>
                </a:lnTo>
                <a:lnTo>
                  <a:pt x="20192" y="109219"/>
                </a:lnTo>
                <a:lnTo>
                  <a:pt x="21004" y="90412"/>
                </a:lnTo>
                <a:lnTo>
                  <a:pt x="33274" y="43941"/>
                </a:lnTo>
                <a:lnTo>
                  <a:pt x="60795" y="14545"/>
                </a:lnTo>
                <a:lnTo>
                  <a:pt x="73532" y="9016"/>
                </a:lnTo>
                <a:lnTo>
                  <a:pt x="70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996683" y="1727520"/>
            <a:ext cx="137160" cy="23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18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12434" y="1192724"/>
            <a:ext cx="2362200" cy="745709"/>
          </a:xfrm>
          <a:prstGeom prst="rect">
            <a:avLst/>
          </a:prstGeom>
        </p:spPr>
        <p:txBody>
          <a:bodyPr vert="horz" wrap="square" lIns="0" tIns="83177" rIns="0" bIns="0" rtlCol="0">
            <a:spAutoFit/>
          </a:bodyPr>
          <a:lstStyle/>
          <a:p>
            <a:pPr marL="38096">
              <a:spcBef>
                <a:spcPts val="655"/>
              </a:spcBef>
            </a:pPr>
            <a:r>
              <a:rPr sz="1900" spc="15" dirty="0">
                <a:latin typeface="Cambria Math"/>
                <a:cs typeface="Cambria Math"/>
              </a:rPr>
              <a:t>1</a:t>
            </a:r>
            <a:endParaRPr sz="1900" dirty="0">
              <a:latin typeface="Cambria Math"/>
              <a:cs typeface="Cambria Math"/>
            </a:endParaRPr>
          </a:p>
          <a:p>
            <a:pPr marL="47621">
              <a:spcBef>
                <a:spcPts val="560"/>
              </a:spcBef>
              <a:tabLst>
                <a:tab pos="552396" algn="l"/>
              </a:tabLst>
            </a:pPr>
            <a:r>
              <a:rPr sz="2800" spc="15" baseline="3003" dirty="0">
                <a:latin typeface="Cambria Math"/>
                <a:cs typeface="Cambria Math"/>
              </a:rPr>
              <a:t>𝑠	</a:t>
            </a:r>
            <a:r>
              <a:rPr sz="1900" spc="10" dirty="0">
                <a:latin typeface="Cambria Math"/>
                <a:cs typeface="Cambria Math"/>
              </a:rPr>
              <a:t>𝑠 </a:t>
            </a:r>
            <a:r>
              <a:rPr sz="2000" spc="52" baseline="24691" dirty="0">
                <a:latin typeface="Cambria Math"/>
                <a:cs typeface="Cambria Math"/>
              </a:rPr>
              <a:t>2 </a:t>
            </a:r>
            <a:r>
              <a:rPr sz="1900" spc="20" dirty="0">
                <a:latin typeface="Cambria Math"/>
                <a:cs typeface="Cambria Math"/>
              </a:rPr>
              <a:t>+ </a:t>
            </a:r>
            <a:r>
              <a:rPr sz="1900" spc="45" dirty="0">
                <a:latin typeface="Cambria Math"/>
                <a:cs typeface="Cambria Math"/>
              </a:rPr>
              <a:t>2𝜁𝜔 </a:t>
            </a:r>
            <a:r>
              <a:rPr sz="1900" spc="10" dirty="0">
                <a:latin typeface="Cambria Math"/>
                <a:cs typeface="Cambria Math"/>
              </a:rPr>
              <a:t>𝑠 </a:t>
            </a:r>
            <a:r>
              <a:rPr sz="1900" spc="20" dirty="0">
                <a:latin typeface="Cambria Math"/>
                <a:cs typeface="Cambria Math"/>
              </a:rPr>
              <a:t>+</a:t>
            </a:r>
            <a:r>
              <a:rPr sz="1900" spc="-60" dirty="0">
                <a:latin typeface="Cambria Math"/>
                <a:cs typeface="Cambria Math"/>
              </a:rPr>
              <a:t> </a:t>
            </a:r>
            <a:r>
              <a:rPr sz="1900" spc="55" dirty="0">
                <a:latin typeface="Cambria Math"/>
                <a:cs typeface="Cambria Math"/>
              </a:rPr>
              <a:t>𝜔</a:t>
            </a:r>
            <a:r>
              <a:rPr sz="2000" spc="82" baseline="24691" dirty="0">
                <a:latin typeface="Cambria Math"/>
                <a:cs typeface="Cambria Math"/>
              </a:rPr>
              <a:t>2</a:t>
            </a:r>
            <a:endParaRPr sz="2000" baseline="24691" dirty="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963792" y="1613153"/>
            <a:ext cx="1971675" cy="19050"/>
          </a:xfrm>
          <a:custGeom>
            <a:avLst/>
            <a:gdLst/>
            <a:ahLst/>
            <a:cxnLst/>
            <a:rect l="l" t="t" r="r" b="b"/>
            <a:pathLst>
              <a:path w="1971675" h="19050">
                <a:moveTo>
                  <a:pt x="1971674" y="0"/>
                </a:moveTo>
                <a:lnTo>
                  <a:pt x="0" y="0"/>
                </a:lnTo>
                <a:lnTo>
                  <a:pt x="0" y="19050"/>
                </a:lnTo>
                <a:lnTo>
                  <a:pt x="1971674" y="19050"/>
                </a:lnTo>
                <a:lnTo>
                  <a:pt x="19716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685674" y="2567242"/>
            <a:ext cx="414655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spc="20" dirty="0">
                <a:latin typeface="Cambria Math"/>
                <a:cs typeface="Cambria Math"/>
              </a:rPr>
              <a:t>=</a:t>
            </a:r>
            <a:r>
              <a:rPr sz="1900" spc="55" dirty="0">
                <a:latin typeface="Cambria Math"/>
                <a:cs typeface="Cambria Math"/>
              </a:rPr>
              <a:t> </a:t>
            </a:r>
            <a:r>
              <a:rPr sz="1900" spc="15" dirty="0">
                <a:latin typeface="Cambria Math"/>
                <a:cs typeface="Cambria Math"/>
              </a:rPr>
              <a:t>ℒ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95755" y="2548192"/>
            <a:ext cx="2489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35" dirty="0">
                <a:latin typeface="Cambria Math"/>
                <a:cs typeface="Cambria Math"/>
              </a:rPr>
              <a:t>−</a:t>
            </a:r>
            <a:r>
              <a:rPr sz="1400" spc="35" dirty="0">
                <a:latin typeface="Cambria Math"/>
                <a:cs typeface="Cambria Math"/>
              </a:rPr>
              <a:t>1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395222" y="2024130"/>
            <a:ext cx="4833620" cy="1023619"/>
          </a:xfrm>
          <a:custGeom>
            <a:avLst/>
            <a:gdLst/>
            <a:ahLst/>
            <a:cxnLst/>
            <a:rect l="l" t="t" r="r" b="b"/>
            <a:pathLst>
              <a:path w="4833620" h="1023619">
                <a:moveTo>
                  <a:pt x="4700778" y="0"/>
                </a:moveTo>
                <a:lnTo>
                  <a:pt x="4700778" y="12192"/>
                </a:lnTo>
                <a:lnTo>
                  <a:pt x="4716422" y="19431"/>
                </a:lnTo>
                <a:lnTo>
                  <a:pt x="4730400" y="31432"/>
                </a:lnTo>
                <a:lnTo>
                  <a:pt x="4753356" y="69723"/>
                </a:lnTo>
                <a:lnTo>
                  <a:pt x="4768326" y="125349"/>
                </a:lnTo>
                <a:lnTo>
                  <a:pt x="4773295" y="196215"/>
                </a:lnTo>
                <a:lnTo>
                  <a:pt x="4772794" y="217622"/>
                </a:lnTo>
                <a:lnTo>
                  <a:pt x="4771294" y="241839"/>
                </a:lnTo>
                <a:lnTo>
                  <a:pt x="4768794" y="268866"/>
                </a:lnTo>
                <a:lnTo>
                  <a:pt x="4765294" y="298704"/>
                </a:lnTo>
                <a:lnTo>
                  <a:pt x="4761773" y="327489"/>
                </a:lnTo>
                <a:lnTo>
                  <a:pt x="4759229" y="351155"/>
                </a:lnTo>
                <a:lnTo>
                  <a:pt x="4757685" y="369677"/>
                </a:lnTo>
                <a:lnTo>
                  <a:pt x="4757165" y="383031"/>
                </a:lnTo>
                <a:lnTo>
                  <a:pt x="4758023" y="405701"/>
                </a:lnTo>
                <a:lnTo>
                  <a:pt x="4764881" y="446468"/>
                </a:lnTo>
                <a:lnTo>
                  <a:pt x="4787010" y="493252"/>
                </a:lnTo>
                <a:lnTo>
                  <a:pt x="4808093" y="510031"/>
                </a:lnTo>
                <a:lnTo>
                  <a:pt x="4808093" y="513206"/>
                </a:lnTo>
                <a:lnTo>
                  <a:pt x="4778339" y="542889"/>
                </a:lnTo>
                <a:lnTo>
                  <a:pt x="4760594" y="596487"/>
                </a:lnTo>
                <a:lnTo>
                  <a:pt x="4757165" y="640207"/>
                </a:lnTo>
                <a:lnTo>
                  <a:pt x="4757685" y="653633"/>
                </a:lnTo>
                <a:lnTo>
                  <a:pt x="4759229" y="672179"/>
                </a:lnTo>
                <a:lnTo>
                  <a:pt x="4761773" y="695821"/>
                </a:lnTo>
                <a:lnTo>
                  <a:pt x="4765294" y="724535"/>
                </a:lnTo>
                <a:lnTo>
                  <a:pt x="4768794" y="754443"/>
                </a:lnTo>
                <a:lnTo>
                  <a:pt x="4771294" y="781494"/>
                </a:lnTo>
                <a:lnTo>
                  <a:pt x="4772795" y="805729"/>
                </a:lnTo>
                <a:lnTo>
                  <a:pt x="4773295" y="827024"/>
                </a:lnTo>
                <a:lnTo>
                  <a:pt x="4772054" y="864435"/>
                </a:lnTo>
                <a:lnTo>
                  <a:pt x="4762097" y="927733"/>
                </a:lnTo>
                <a:lnTo>
                  <a:pt x="4742711" y="975096"/>
                </a:lnTo>
                <a:lnTo>
                  <a:pt x="4716422" y="1003809"/>
                </a:lnTo>
                <a:lnTo>
                  <a:pt x="4700778" y="1011047"/>
                </a:lnTo>
                <a:lnTo>
                  <a:pt x="4700778" y="1023238"/>
                </a:lnTo>
                <a:lnTo>
                  <a:pt x="4737528" y="1004839"/>
                </a:lnTo>
                <a:lnTo>
                  <a:pt x="4769611" y="962532"/>
                </a:lnTo>
                <a:lnTo>
                  <a:pt x="4791900" y="898525"/>
                </a:lnTo>
                <a:lnTo>
                  <a:pt x="4797472" y="859091"/>
                </a:lnTo>
                <a:lnTo>
                  <a:pt x="4799330" y="814705"/>
                </a:lnTo>
                <a:lnTo>
                  <a:pt x="4799187" y="805688"/>
                </a:lnTo>
                <a:lnTo>
                  <a:pt x="4795904" y="760019"/>
                </a:lnTo>
                <a:lnTo>
                  <a:pt x="4790439" y="715263"/>
                </a:lnTo>
                <a:lnTo>
                  <a:pt x="4786679" y="684881"/>
                </a:lnTo>
                <a:lnTo>
                  <a:pt x="4783978" y="659082"/>
                </a:lnTo>
                <a:lnTo>
                  <a:pt x="4782349" y="637879"/>
                </a:lnTo>
                <a:lnTo>
                  <a:pt x="4781804" y="621284"/>
                </a:lnTo>
                <a:lnTo>
                  <a:pt x="4782641" y="597281"/>
                </a:lnTo>
                <a:lnTo>
                  <a:pt x="4789412" y="558990"/>
                </a:lnTo>
                <a:lnTo>
                  <a:pt x="4811823" y="525256"/>
                </a:lnTo>
                <a:lnTo>
                  <a:pt x="4833493" y="518287"/>
                </a:lnTo>
                <a:lnTo>
                  <a:pt x="4833493" y="504951"/>
                </a:lnTo>
                <a:lnTo>
                  <a:pt x="4795393" y="478790"/>
                </a:lnTo>
                <a:lnTo>
                  <a:pt x="4782641" y="425979"/>
                </a:lnTo>
                <a:lnTo>
                  <a:pt x="4781804" y="401955"/>
                </a:lnTo>
                <a:lnTo>
                  <a:pt x="4782349" y="385433"/>
                </a:lnTo>
                <a:lnTo>
                  <a:pt x="4783978" y="364267"/>
                </a:lnTo>
                <a:lnTo>
                  <a:pt x="4786679" y="338482"/>
                </a:lnTo>
                <a:lnTo>
                  <a:pt x="4790439" y="308101"/>
                </a:lnTo>
                <a:lnTo>
                  <a:pt x="4792563" y="292125"/>
                </a:lnTo>
                <a:lnTo>
                  <a:pt x="4794377" y="277161"/>
                </a:lnTo>
                <a:lnTo>
                  <a:pt x="4798097" y="238430"/>
                </a:lnTo>
                <a:lnTo>
                  <a:pt x="4799330" y="208534"/>
                </a:lnTo>
                <a:lnTo>
                  <a:pt x="4797472" y="164165"/>
                </a:lnTo>
                <a:lnTo>
                  <a:pt x="4791900" y="124761"/>
                </a:lnTo>
                <a:lnTo>
                  <a:pt x="4769611" y="60706"/>
                </a:lnTo>
                <a:lnTo>
                  <a:pt x="4737528" y="18399"/>
                </a:lnTo>
                <a:lnTo>
                  <a:pt x="4719730" y="6217"/>
                </a:lnTo>
                <a:lnTo>
                  <a:pt x="4700778" y="0"/>
                </a:lnTo>
                <a:close/>
              </a:path>
              <a:path w="4833620" h="1023619">
                <a:moveTo>
                  <a:pt x="132842" y="0"/>
                </a:moveTo>
                <a:lnTo>
                  <a:pt x="95980" y="18446"/>
                </a:lnTo>
                <a:lnTo>
                  <a:pt x="63881" y="60706"/>
                </a:lnTo>
                <a:lnTo>
                  <a:pt x="41592" y="124761"/>
                </a:lnTo>
                <a:lnTo>
                  <a:pt x="36020" y="164165"/>
                </a:lnTo>
                <a:lnTo>
                  <a:pt x="34162" y="208534"/>
                </a:lnTo>
                <a:lnTo>
                  <a:pt x="34710" y="227536"/>
                </a:lnTo>
                <a:lnTo>
                  <a:pt x="36353" y="250444"/>
                </a:lnTo>
                <a:lnTo>
                  <a:pt x="39092" y="277256"/>
                </a:lnTo>
                <a:lnTo>
                  <a:pt x="42925" y="307975"/>
                </a:lnTo>
                <a:lnTo>
                  <a:pt x="46833" y="338357"/>
                </a:lnTo>
                <a:lnTo>
                  <a:pt x="49609" y="364156"/>
                </a:lnTo>
                <a:lnTo>
                  <a:pt x="51266" y="385359"/>
                </a:lnTo>
                <a:lnTo>
                  <a:pt x="51816" y="401955"/>
                </a:lnTo>
                <a:lnTo>
                  <a:pt x="50958" y="425977"/>
                </a:lnTo>
                <a:lnTo>
                  <a:pt x="44100" y="464355"/>
                </a:lnTo>
                <a:lnTo>
                  <a:pt x="21717" y="497951"/>
                </a:lnTo>
                <a:lnTo>
                  <a:pt x="0" y="504951"/>
                </a:lnTo>
                <a:lnTo>
                  <a:pt x="0" y="518287"/>
                </a:lnTo>
                <a:lnTo>
                  <a:pt x="38100" y="544576"/>
                </a:lnTo>
                <a:lnTo>
                  <a:pt x="50958" y="597279"/>
                </a:lnTo>
                <a:lnTo>
                  <a:pt x="51816" y="621284"/>
                </a:lnTo>
                <a:lnTo>
                  <a:pt x="51266" y="637879"/>
                </a:lnTo>
                <a:lnTo>
                  <a:pt x="49609" y="659082"/>
                </a:lnTo>
                <a:lnTo>
                  <a:pt x="46833" y="684881"/>
                </a:lnTo>
                <a:lnTo>
                  <a:pt x="42925" y="715263"/>
                </a:lnTo>
                <a:lnTo>
                  <a:pt x="39092" y="745999"/>
                </a:lnTo>
                <a:lnTo>
                  <a:pt x="36353" y="772842"/>
                </a:lnTo>
                <a:lnTo>
                  <a:pt x="34710" y="795756"/>
                </a:lnTo>
                <a:lnTo>
                  <a:pt x="34162" y="814705"/>
                </a:lnTo>
                <a:lnTo>
                  <a:pt x="36020" y="859091"/>
                </a:lnTo>
                <a:lnTo>
                  <a:pt x="41592" y="898525"/>
                </a:lnTo>
                <a:lnTo>
                  <a:pt x="63881" y="962532"/>
                </a:lnTo>
                <a:lnTo>
                  <a:pt x="95980" y="1004792"/>
                </a:lnTo>
                <a:lnTo>
                  <a:pt x="132842" y="1023238"/>
                </a:lnTo>
                <a:lnTo>
                  <a:pt x="132842" y="1011047"/>
                </a:lnTo>
                <a:lnTo>
                  <a:pt x="117195" y="1003881"/>
                </a:lnTo>
                <a:lnTo>
                  <a:pt x="103203" y="991917"/>
                </a:lnTo>
                <a:lnTo>
                  <a:pt x="80137" y="953643"/>
                </a:lnTo>
                <a:lnTo>
                  <a:pt x="65166" y="898001"/>
                </a:lnTo>
                <a:lnTo>
                  <a:pt x="60198" y="827024"/>
                </a:lnTo>
                <a:lnTo>
                  <a:pt x="60700" y="805688"/>
                </a:lnTo>
                <a:lnTo>
                  <a:pt x="62214" y="781494"/>
                </a:lnTo>
                <a:lnTo>
                  <a:pt x="64752" y="754443"/>
                </a:lnTo>
                <a:lnTo>
                  <a:pt x="68325" y="724535"/>
                </a:lnTo>
                <a:lnTo>
                  <a:pt x="71826" y="695767"/>
                </a:lnTo>
                <a:lnTo>
                  <a:pt x="74326" y="672131"/>
                </a:lnTo>
                <a:lnTo>
                  <a:pt x="75826" y="653615"/>
                </a:lnTo>
                <a:lnTo>
                  <a:pt x="76327" y="640207"/>
                </a:lnTo>
                <a:lnTo>
                  <a:pt x="75469" y="617537"/>
                </a:lnTo>
                <a:lnTo>
                  <a:pt x="68611" y="576770"/>
                </a:lnTo>
                <a:lnTo>
                  <a:pt x="46497" y="530034"/>
                </a:lnTo>
                <a:lnTo>
                  <a:pt x="25527" y="513206"/>
                </a:lnTo>
                <a:lnTo>
                  <a:pt x="25527" y="510031"/>
                </a:lnTo>
                <a:lnTo>
                  <a:pt x="55155" y="480403"/>
                </a:lnTo>
                <a:lnTo>
                  <a:pt x="72898" y="426846"/>
                </a:lnTo>
                <a:lnTo>
                  <a:pt x="76327" y="383031"/>
                </a:lnTo>
                <a:lnTo>
                  <a:pt x="75826" y="369677"/>
                </a:lnTo>
                <a:lnTo>
                  <a:pt x="74326" y="351155"/>
                </a:lnTo>
                <a:lnTo>
                  <a:pt x="71826" y="327489"/>
                </a:lnTo>
                <a:lnTo>
                  <a:pt x="68325" y="298704"/>
                </a:lnTo>
                <a:lnTo>
                  <a:pt x="64752" y="268795"/>
                </a:lnTo>
                <a:lnTo>
                  <a:pt x="62214" y="241744"/>
                </a:lnTo>
                <a:lnTo>
                  <a:pt x="60700" y="217550"/>
                </a:lnTo>
                <a:lnTo>
                  <a:pt x="60198" y="196215"/>
                </a:lnTo>
                <a:lnTo>
                  <a:pt x="61438" y="158805"/>
                </a:lnTo>
                <a:lnTo>
                  <a:pt x="71395" y="95559"/>
                </a:lnTo>
                <a:lnTo>
                  <a:pt x="90854" y="48125"/>
                </a:lnTo>
                <a:lnTo>
                  <a:pt x="117195" y="19359"/>
                </a:lnTo>
                <a:lnTo>
                  <a:pt x="132842" y="12192"/>
                </a:lnTo>
                <a:lnTo>
                  <a:pt x="1328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537461" y="2386016"/>
            <a:ext cx="132080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spcBef>
                <a:spcPts val="125"/>
              </a:spcBef>
            </a:pPr>
            <a:r>
              <a:rPr sz="1900" spc="15" dirty="0">
                <a:latin typeface="Cambria Math"/>
                <a:cs typeface="Cambria Math"/>
              </a:rPr>
              <a:t>1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534793" y="2737104"/>
            <a:ext cx="1421130" cy="290830"/>
          </a:xfrm>
          <a:custGeom>
            <a:avLst/>
            <a:gdLst/>
            <a:ahLst/>
            <a:cxnLst/>
            <a:rect l="l" t="t" r="r" b="b"/>
            <a:pathLst>
              <a:path w="1421129" h="290830">
                <a:moveTo>
                  <a:pt x="133350" y="0"/>
                </a:moveTo>
                <a:lnTo>
                  <a:pt x="0" y="0"/>
                </a:lnTo>
                <a:lnTo>
                  <a:pt x="0" y="19050"/>
                </a:lnTo>
                <a:lnTo>
                  <a:pt x="133350" y="19050"/>
                </a:lnTo>
                <a:lnTo>
                  <a:pt x="133350" y="0"/>
                </a:lnTo>
                <a:close/>
              </a:path>
              <a:path w="1421129" h="290830">
                <a:moveTo>
                  <a:pt x="513588" y="79121"/>
                </a:moveTo>
                <a:lnTo>
                  <a:pt x="510413" y="70104"/>
                </a:lnTo>
                <a:lnTo>
                  <a:pt x="494436" y="75895"/>
                </a:lnTo>
                <a:lnTo>
                  <a:pt x="480415" y="84289"/>
                </a:lnTo>
                <a:lnTo>
                  <a:pt x="450342" y="124460"/>
                </a:lnTo>
                <a:lnTo>
                  <a:pt x="440055" y="180467"/>
                </a:lnTo>
                <a:lnTo>
                  <a:pt x="441185" y="200736"/>
                </a:lnTo>
                <a:lnTo>
                  <a:pt x="458216" y="252222"/>
                </a:lnTo>
                <a:lnTo>
                  <a:pt x="494360" y="284949"/>
                </a:lnTo>
                <a:lnTo>
                  <a:pt x="510413" y="290703"/>
                </a:lnTo>
                <a:lnTo>
                  <a:pt x="513207" y="281813"/>
                </a:lnTo>
                <a:lnTo>
                  <a:pt x="500634" y="276250"/>
                </a:lnTo>
                <a:lnTo>
                  <a:pt x="489788" y="268478"/>
                </a:lnTo>
                <a:lnTo>
                  <a:pt x="467575" y="232333"/>
                </a:lnTo>
                <a:lnTo>
                  <a:pt x="460248" y="179324"/>
                </a:lnTo>
                <a:lnTo>
                  <a:pt x="461048" y="160528"/>
                </a:lnTo>
                <a:lnTo>
                  <a:pt x="473329" y="114046"/>
                </a:lnTo>
                <a:lnTo>
                  <a:pt x="500849" y="84658"/>
                </a:lnTo>
                <a:lnTo>
                  <a:pt x="513588" y="79121"/>
                </a:lnTo>
                <a:close/>
              </a:path>
              <a:path w="1421129" h="290830">
                <a:moveTo>
                  <a:pt x="1421003" y="180467"/>
                </a:moveTo>
                <a:lnTo>
                  <a:pt x="1416443" y="141605"/>
                </a:lnTo>
                <a:lnTo>
                  <a:pt x="1392720" y="95275"/>
                </a:lnTo>
                <a:lnTo>
                  <a:pt x="1350645" y="70104"/>
                </a:lnTo>
                <a:lnTo>
                  <a:pt x="1347470" y="79121"/>
                </a:lnTo>
                <a:lnTo>
                  <a:pt x="1360271" y="84658"/>
                </a:lnTo>
                <a:lnTo>
                  <a:pt x="1371282" y="92303"/>
                </a:lnTo>
                <a:lnTo>
                  <a:pt x="1393520" y="127863"/>
                </a:lnTo>
                <a:lnTo>
                  <a:pt x="1400810" y="179324"/>
                </a:lnTo>
                <a:lnTo>
                  <a:pt x="1399997" y="198805"/>
                </a:lnTo>
                <a:lnTo>
                  <a:pt x="1387729" y="246380"/>
                </a:lnTo>
                <a:lnTo>
                  <a:pt x="1360411" y="276250"/>
                </a:lnTo>
                <a:lnTo>
                  <a:pt x="1347851" y="281813"/>
                </a:lnTo>
                <a:lnTo>
                  <a:pt x="1350645" y="290703"/>
                </a:lnTo>
                <a:lnTo>
                  <a:pt x="1392783" y="265709"/>
                </a:lnTo>
                <a:lnTo>
                  <a:pt x="1416443" y="219443"/>
                </a:lnTo>
                <a:lnTo>
                  <a:pt x="1419860" y="200736"/>
                </a:lnTo>
                <a:lnTo>
                  <a:pt x="1421003" y="1804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728345" y="2567245"/>
            <a:ext cx="17843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spcBef>
                <a:spcPts val="125"/>
              </a:spcBef>
            </a:pPr>
            <a:r>
              <a:rPr sz="1900" spc="20" dirty="0">
                <a:latin typeface="Cambria Math"/>
                <a:cs typeface="Cambria Math"/>
              </a:rPr>
              <a:t>−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71930" y="2386013"/>
            <a:ext cx="884555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1900" spc="10" dirty="0">
                <a:latin typeface="Cambria Math"/>
                <a:cs typeface="Cambria Math"/>
              </a:rPr>
              <a:t>𝑠 </a:t>
            </a:r>
            <a:r>
              <a:rPr sz="1900" spc="20" dirty="0">
                <a:latin typeface="Cambria Math"/>
                <a:cs typeface="Cambria Math"/>
              </a:rPr>
              <a:t>+</a:t>
            </a:r>
            <a:r>
              <a:rPr sz="1900" spc="65" dirty="0">
                <a:latin typeface="Cambria Math"/>
                <a:cs typeface="Cambria Math"/>
              </a:rPr>
              <a:t> </a:t>
            </a:r>
            <a:r>
              <a:rPr sz="1900" spc="40" dirty="0">
                <a:latin typeface="Cambria Math"/>
                <a:cs typeface="Cambria Math"/>
              </a:rPr>
              <a:t>𝜁𝜔</a:t>
            </a:r>
            <a:r>
              <a:rPr sz="2000" spc="60" baseline="-16460" dirty="0">
                <a:latin typeface="Cambria Math"/>
                <a:cs typeface="Cambria Math"/>
              </a:rPr>
              <a:t>𝑛</a:t>
            </a:r>
            <a:endParaRPr sz="2000" baseline="-16460" dirty="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546985" y="2739073"/>
            <a:ext cx="122555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spcBef>
                <a:spcPts val="125"/>
              </a:spcBef>
              <a:tabLst>
                <a:tab pos="504776" algn="l"/>
              </a:tabLst>
            </a:pPr>
            <a:r>
              <a:rPr sz="2800" spc="15" baseline="1501" dirty="0">
                <a:latin typeface="Cambria Math"/>
                <a:cs typeface="Cambria Math"/>
              </a:rPr>
              <a:t>𝑠	</a:t>
            </a:r>
            <a:r>
              <a:rPr sz="1900" spc="10" dirty="0">
                <a:latin typeface="Cambria Math"/>
                <a:cs typeface="Cambria Math"/>
              </a:rPr>
              <a:t>𝑠 </a:t>
            </a:r>
            <a:r>
              <a:rPr sz="1900" spc="20" dirty="0">
                <a:latin typeface="Cambria Math"/>
                <a:cs typeface="Cambria Math"/>
              </a:rPr>
              <a:t>+</a:t>
            </a:r>
            <a:r>
              <a:rPr sz="1900" spc="50" dirty="0">
                <a:latin typeface="Cambria Math"/>
                <a:cs typeface="Cambria Math"/>
              </a:rPr>
              <a:t> </a:t>
            </a:r>
            <a:r>
              <a:rPr sz="1900" spc="55" dirty="0">
                <a:latin typeface="Cambria Math"/>
                <a:cs typeface="Cambria Math"/>
              </a:rPr>
              <a:t>𝜁𝜔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35704" y="2853375"/>
            <a:ext cx="137160" cy="23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18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939159" y="2662873"/>
            <a:ext cx="426720" cy="30328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1400" spc="35" dirty="0">
                <a:latin typeface="Cambria Math"/>
                <a:cs typeface="Cambria Math"/>
              </a:rPr>
              <a:t>2</a:t>
            </a:r>
            <a:r>
              <a:rPr sz="1400" spc="204" dirty="0">
                <a:latin typeface="Cambria Math"/>
                <a:cs typeface="Cambria Math"/>
              </a:rPr>
              <a:t> </a:t>
            </a:r>
            <a:r>
              <a:rPr sz="2800" spc="30" baseline="-18018" dirty="0">
                <a:latin typeface="Cambria Math"/>
                <a:cs typeface="Cambria Math"/>
              </a:rPr>
              <a:t>+</a:t>
            </a:r>
            <a:endParaRPr sz="2800" baseline="-18018" dirty="0">
              <a:latin typeface="Cambria Math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394072" y="2807211"/>
            <a:ext cx="466725" cy="220979"/>
          </a:xfrm>
          <a:custGeom>
            <a:avLst/>
            <a:gdLst/>
            <a:ahLst/>
            <a:cxnLst/>
            <a:rect l="l" t="t" r="r" b="b"/>
            <a:pathLst>
              <a:path w="466725" h="220980">
                <a:moveTo>
                  <a:pt x="396239" y="0"/>
                </a:moveTo>
                <a:lnTo>
                  <a:pt x="393064" y="9017"/>
                </a:lnTo>
                <a:lnTo>
                  <a:pt x="405876" y="14545"/>
                </a:lnTo>
                <a:lnTo>
                  <a:pt x="416877" y="22193"/>
                </a:lnTo>
                <a:lnTo>
                  <a:pt x="439118" y="57749"/>
                </a:lnTo>
                <a:lnTo>
                  <a:pt x="446404" y="109219"/>
                </a:lnTo>
                <a:lnTo>
                  <a:pt x="445593" y="128698"/>
                </a:lnTo>
                <a:lnTo>
                  <a:pt x="433324" y="176275"/>
                </a:lnTo>
                <a:lnTo>
                  <a:pt x="406017" y="206136"/>
                </a:lnTo>
                <a:lnTo>
                  <a:pt x="393446" y="211709"/>
                </a:lnTo>
                <a:lnTo>
                  <a:pt x="396239" y="220599"/>
                </a:lnTo>
                <a:lnTo>
                  <a:pt x="438388" y="195595"/>
                </a:lnTo>
                <a:lnTo>
                  <a:pt x="462041" y="149336"/>
                </a:lnTo>
                <a:lnTo>
                  <a:pt x="466598" y="110362"/>
                </a:lnTo>
                <a:lnTo>
                  <a:pt x="465456" y="90169"/>
                </a:lnTo>
                <a:lnTo>
                  <a:pt x="448437" y="38735"/>
                </a:lnTo>
                <a:lnTo>
                  <a:pt x="412218" y="5784"/>
                </a:lnTo>
                <a:lnTo>
                  <a:pt x="396239" y="0"/>
                </a:lnTo>
                <a:close/>
              </a:path>
              <a:path w="466725" h="220980">
                <a:moveTo>
                  <a:pt x="70357" y="0"/>
                </a:moveTo>
                <a:lnTo>
                  <a:pt x="28334" y="25163"/>
                </a:lnTo>
                <a:lnTo>
                  <a:pt x="4571" y="71500"/>
                </a:lnTo>
                <a:lnTo>
                  <a:pt x="0" y="110362"/>
                </a:lnTo>
                <a:lnTo>
                  <a:pt x="1141" y="130629"/>
                </a:lnTo>
                <a:lnTo>
                  <a:pt x="18161" y="182118"/>
                </a:lnTo>
                <a:lnTo>
                  <a:pt x="54308" y="214836"/>
                </a:lnTo>
                <a:lnTo>
                  <a:pt x="70357" y="220599"/>
                </a:lnTo>
                <a:lnTo>
                  <a:pt x="73151" y="211709"/>
                </a:lnTo>
                <a:lnTo>
                  <a:pt x="60580" y="206136"/>
                </a:lnTo>
                <a:lnTo>
                  <a:pt x="49736" y="198374"/>
                </a:lnTo>
                <a:lnTo>
                  <a:pt x="27533" y="162226"/>
                </a:lnTo>
                <a:lnTo>
                  <a:pt x="20192" y="109219"/>
                </a:lnTo>
                <a:lnTo>
                  <a:pt x="21004" y="90412"/>
                </a:lnTo>
                <a:lnTo>
                  <a:pt x="33274" y="43942"/>
                </a:lnTo>
                <a:lnTo>
                  <a:pt x="60795" y="14545"/>
                </a:lnTo>
                <a:lnTo>
                  <a:pt x="73532" y="9017"/>
                </a:lnTo>
                <a:lnTo>
                  <a:pt x="70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32071" y="2872425"/>
            <a:ext cx="135255" cy="23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140" dirty="0">
                <a:latin typeface="Cambria Math"/>
                <a:cs typeface="Cambria Math"/>
              </a:rPr>
              <a:t>𝑑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444747" y="2652967"/>
            <a:ext cx="356870" cy="30328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800" spc="82" baseline="-21021" dirty="0">
                <a:latin typeface="Cambria Math"/>
                <a:cs typeface="Cambria Math"/>
              </a:rPr>
              <a:t>𝜔</a:t>
            </a:r>
            <a:r>
              <a:rPr sz="1400" spc="55" dirty="0">
                <a:latin typeface="Cambria Math"/>
                <a:cs typeface="Cambria Math"/>
              </a:rPr>
              <a:t>2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953892" y="2737104"/>
            <a:ext cx="1924050" cy="19050"/>
          </a:xfrm>
          <a:custGeom>
            <a:avLst/>
            <a:gdLst/>
            <a:ahLst/>
            <a:cxnLst/>
            <a:rect l="l" t="t" r="r" b="b"/>
            <a:pathLst>
              <a:path w="1924050" h="19050">
                <a:moveTo>
                  <a:pt x="1924050" y="0"/>
                </a:moveTo>
                <a:lnTo>
                  <a:pt x="0" y="0"/>
                </a:lnTo>
                <a:lnTo>
                  <a:pt x="0" y="19050"/>
                </a:lnTo>
                <a:lnTo>
                  <a:pt x="1924050" y="19050"/>
                </a:lnTo>
                <a:lnTo>
                  <a:pt x="1924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927601" y="2567245"/>
            <a:ext cx="20383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spc="20" dirty="0">
                <a:latin typeface="Cambria Math"/>
                <a:cs typeface="Cambria Math"/>
              </a:rPr>
              <a:t>−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207253" y="2195132"/>
            <a:ext cx="48387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1900" spc="65" dirty="0">
                <a:latin typeface="Cambria Math"/>
                <a:cs typeface="Cambria Math"/>
              </a:rPr>
              <a:t>𝜁𝜔</a:t>
            </a:r>
            <a:r>
              <a:rPr sz="2000" spc="97" baseline="-16460" dirty="0">
                <a:latin typeface="Cambria Math"/>
                <a:cs typeface="Cambria Math"/>
              </a:rPr>
              <a:t>𝑛</a:t>
            </a:r>
            <a:endParaRPr sz="2000" baseline="-16460" dirty="0">
              <a:latin typeface="Cambria Math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716651" y="2050541"/>
            <a:ext cx="1278890" cy="626745"/>
          </a:xfrm>
          <a:custGeom>
            <a:avLst/>
            <a:gdLst/>
            <a:ahLst/>
            <a:cxnLst/>
            <a:rect l="l" t="t" r="r" b="b"/>
            <a:pathLst>
              <a:path w="1278890" h="626744">
                <a:moveTo>
                  <a:pt x="109474" y="28321"/>
                </a:moveTo>
                <a:lnTo>
                  <a:pt x="61125" y="70599"/>
                </a:lnTo>
                <a:lnTo>
                  <a:pt x="28067" y="141732"/>
                </a:lnTo>
                <a:lnTo>
                  <a:pt x="15798" y="183489"/>
                </a:lnTo>
                <a:lnTo>
                  <a:pt x="7023" y="227571"/>
                </a:lnTo>
                <a:lnTo>
                  <a:pt x="1752" y="274027"/>
                </a:lnTo>
                <a:lnTo>
                  <a:pt x="0" y="322961"/>
                </a:lnTo>
                <a:lnTo>
                  <a:pt x="1752" y="371081"/>
                </a:lnTo>
                <a:lnTo>
                  <a:pt x="7023" y="417309"/>
                </a:lnTo>
                <a:lnTo>
                  <a:pt x="15798" y="461518"/>
                </a:lnTo>
                <a:lnTo>
                  <a:pt x="28067" y="503682"/>
                </a:lnTo>
                <a:lnTo>
                  <a:pt x="43370" y="542264"/>
                </a:lnTo>
                <a:lnTo>
                  <a:pt x="81330" y="603821"/>
                </a:lnTo>
                <a:lnTo>
                  <a:pt x="104013" y="626745"/>
                </a:lnTo>
                <a:lnTo>
                  <a:pt x="109474" y="618109"/>
                </a:lnTo>
                <a:lnTo>
                  <a:pt x="89992" y="594804"/>
                </a:lnTo>
                <a:lnTo>
                  <a:pt x="72898" y="566788"/>
                </a:lnTo>
                <a:lnTo>
                  <a:pt x="45847" y="496697"/>
                </a:lnTo>
                <a:lnTo>
                  <a:pt x="36080" y="455980"/>
                </a:lnTo>
                <a:lnTo>
                  <a:pt x="29095" y="413461"/>
                </a:lnTo>
                <a:lnTo>
                  <a:pt x="24892" y="369112"/>
                </a:lnTo>
                <a:lnTo>
                  <a:pt x="23495" y="322834"/>
                </a:lnTo>
                <a:lnTo>
                  <a:pt x="24892" y="275907"/>
                </a:lnTo>
                <a:lnTo>
                  <a:pt x="29095" y="231140"/>
                </a:lnTo>
                <a:lnTo>
                  <a:pt x="36080" y="188658"/>
                </a:lnTo>
                <a:lnTo>
                  <a:pt x="45847" y="148463"/>
                </a:lnTo>
                <a:lnTo>
                  <a:pt x="58242" y="111607"/>
                </a:lnTo>
                <a:lnTo>
                  <a:pt x="90055" y="51549"/>
                </a:lnTo>
                <a:lnTo>
                  <a:pt x="109474" y="28321"/>
                </a:lnTo>
                <a:close/>
              </a:path>
              <a:path w="1278890" h="626744">
                <a:moveTo>
                  <a:pt x="398780" y="60833"/>
                </a:moveTo>
                <a:lnTo>
                  <a:pt x="395605" y="51816"/>
                </a:lnTo>
                <a:lnTo>
                  <a:pt x="379628" y="57607"/>
                </a:lnTo>
                <a:lnTo>
                  <a:pt x="365607" y="66001"/>
                </a:lnTo>
                <a:lnTo>
                  <a:pt x="335521" y="106172"/>
                </a:lnTo>
                <a:lnTo>
                  <a:pt x="325247" y="162179"/>
                </a:lnTo>
                <a:lnTo>
                  <a:pt x="326377" y="182448"/>
                </a:lnTo>
                <a:lnTo>
                  <a:pt x="343408" y="233934"/>
                </a:lnTo>
                <a:lnTo>
                  <a:pt x="379552" y="266661"/>
                </a:lnTo>
                <a:lnTo>
                  <a:pt x="395605" y="272415"/>
                </a:lnTo>
                <a:lnTo>
                  <a:pt x="398399" y="263525"/>
                </a:lnTo>
                <a:lnTo>
                  <a:pt x="385826" y="257962"/>
                </a:lnTo>
                <a:lnTo>
                  <a:pt x="374980" y="250190"/>
                </a:lnTo>
                <a:lnTo>
                  <a:pt x="352767" y="214045"/>
                </a:lnTo>
                <a:lnTo>
                  <a:pt x="345440" y="161036"/>
                </a:lnTo>
                <a:lnTo>
                  <a:pt x="346240" y="142240"/>
                </a:lnTo>
                <a:lnTo>
                  <a:pt x="358521" y="95758"/>
                </a:lnTo>
                <a:lnTo>
                  <a:pt x="386041" y="66370"/>
                </a:lnTo>
                <a:lnTo>
                  <a:pt x="398780" y="60833"/>
                </a:lnTo>
                <a:close/>
              </a:path>
              <a:path w="1278890" h="626744">
                <a:moveTo>
                  <a:pt x="1134745" y="162179"/>
                </a:moveTo>
                <a:lnTo>
                  <a:pt x="1130185" y="123317"/>
                </a:lnTo>
                <a:lnTo>
                  <a:pt x="1106462" y="76987"/>
                </a:lnTo>
                <a:lnTo>
                  <a:pt x="1064387" y="51816"/>
                </a:lnTo>
                <a:lnTo>
                  <a:pt x="1061212" y="60833"/>
                </a:lnTo>
                <a:lnTo>
                  <a:pt x="1074013" y="66370"/>
                </a:lnTo>
                <a:lnTo>
                  <a:pt x="1085024" y="74015"/>
                </a:lnTo>
                <a:lnTo>
                  <a:pt x="1107262" y="109575"/>
                </a:lnTo>
                <a:lnTo>
                  <a:pt x="1114552" y="161036"/>
                </a:lnTo>
                <a:lnTo>
                  <a:pt x="1113739" y="180517"/>
                </a:lnTo>
                <a:lnTo>
                  <a:pt x="1101471" y="228092"/>
                </a:lnTo>
                <a:lnTo>
                  <a:pt x="1074153" y="257962"/>
                </a:lnTo>
                <a:lnTo>
                  <a:pt x="1061593" y="263525"/>
                </a:lnTo>
                <a:lnTo>
                  <a:pt x="1064387" y="272415"/>
                </a:lnTo>
                <a:lnTo>
                  <a:pt x="1106525" y="247421"/>
                </a:lnTo>
                <a:lnTo>
                  <a:pt x="1130185" y="201155"/>
                </a:lnTo>
                <a:lnTo>
                  <a:pt x="1133602" y="182448"/>
                </a:lnTo>
                <a:lnTo>
                  <a:pt x="1134745" y="162179"/>
                </a:lnTo>
                <a:close/>
              </a:path>
              <a:path w="1278890" h="626744">
                <a:moveTo>
                  <a:pt x="1161542" y="762"/>
                </a:moveTo>
                <a:lnTo>
                  <a:pt x="308991" y="762"/>
                </a:lnTo>
                <a:lnTo>
                  <a:pt x="308991" y="0"/>
                </a:lnTo>
                <a:lnTo>
                  <a:pt x="276352" y="0"/>
                </a:lnTo>
                <a:lnTo>
                  <a:pt x="205867" y="264541"/>
                </a:lnTo>
                <a:lnTo>
                  <a:pt x="165608" y="174752"/>
                </a:lnTo>
                <a:lnTo>
                  <a:pt x="127508" y="192151"/>
                </a:lnTo>
                <a:lnTo>
                  <a:pt x="131064" y="200914"/>
                </a:lnTo>
                <a:lnTo>
                  <a:pt x="150749" y="192151"/>
                </a:lnTo>
                <a:lnTo>
                  <a:pt x="198882" y="295656"/>
                </a:lnTo>
                <a:lnTo>
                  <a:pt x="210058" y="295656"/>
                </a:lnTo>
                <a:lnTo>
                  <a:pt x="285750" y="15494"/>
                </a:lnTo>
                <a:lnTo>
                  <a:pt x="304292" y="15494"/>
                </a:lnTo>
                <a:lnTo>
                  <a:pt x="304292" y="19812"/>
                </a:lnTo>
                <a:lnTo>
                  <a:pt x="1161542" y="19812"/>
                </a:lnTo>
                <a:lnTo>
                  <a:pt x="1161542" y="762"/>
                </a:lnTo>
                <a:close/>
              </a:path>
              <a:path w="1278890" h="626744">
                <a:moveTo>
                  <a:pt x="1278636" y="322834"/>
                </a:moveTo>
                <a:lnTo>
                  <a:pt x="1276883" y="274027"/>
                </a:lnTo>
                <a:lnTo>
                  <a:pt x="1271651" y="227571"/>
                </a:lnTo>
                <a:lnTo>
                  <a:pt x="1262875" y="183489"/>
                </a:lnTo>
                <a:lnTo>
                  <a:pt x="1250569" y="141732"/>
                </a:lnTo>
                <a:lnTo>
                  <a:pt x="1235329" y="103670"/>
                </a:lnTo>
                <a:lnTo>
                  <a:pt x="1197419" y="42570"/>
                </a:lnTo>
                <a:lnTo>
                  <a:pt x="1174750" y="19558"/>
                </a:lnTo>
                <a:lnTo>
                  <a:pt x="1169289" y="28321"/>
                </a:lnTo>
                <a:lnTo>
                  <a:pt x="1188618" y="51549"/>
                </a:lnTo>
                <a:lnTo>
                  <a:pt x="1205649" y="79298"/>
                </a:lnTo>
                <a:lnTo>
                  <a:pt x="1232789" y="148463"/>
                </a:lnTo>
                <a:lnTo>
                  <a:pt x="1242593" y="188658"/>
                </a:lnTo>
                <a:lnTo>
                  <a:pt x="1249578" y="231140"/>
                </a:lnTo>
                <a:lnTo>
                  <a:pt x="1253744" y="275907"/>
                </a:lnTo>
                <a:lnTo>
                  <a:pt x="1255141" y="322961"/>
                </a:lnTo>
                <a:lnTo>
                  <a:pt x="1253756" y="369112"/>
                </a:lnTo>
                <a:lnTo>
                  <a:pt x="1249591" y="413448"/>
                </a:lnTo>
                <a:lnTo>
                  <a:pt x="1242656" y="455980"/>
                </a:lnTo>
                <a:lnTo>
                  <a:pt x="1232916" y="496697"/>
                </a:lnTo>
                <a:lnTo>
                  <a:pt x="1220520" y="534085"/>
                </a:lnTo>
                <a:lnTo>
                  <a:pt x="1188745" y="594804"/>
                </a:lnTo>
                <a:lnTo>
                  <a:pt x="1169289" y="618109"/>
                </a:lnTo>
                <a:lnTo>
                  <a:pt x="1174750" y="626745"/>
                </a:lnTo>
                <a:lnTo>
                  <a:pt x="1217612" y="575652"/>
                </a:lnTo>
                <a:lnTo>
                  <a:pt x="1250569" y="503682"/>
                </a:lnTo>
                <a:lnTo>
                  <a:pt x="1262875" y="461518"/>
                </a:lnTo>
                <a:lnTo>
                  <a:pt x="1271651" y="417309"/>
                </a:lnTo>
                <a:lnTo>
                  <a:pt x="1276883" y="371081"/>
                </a:lnTo>
                <a:lnTo>
                  <a:pt x="1278636" y="3228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084570" y="2032953"/>
            <a:ext cx="72898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1900" spc="15" dirty="0">
                <a:latin typeface="Cambria Math"/>
                <a:cs typeface="Cambria Math"/>
              </a:rPr>
              <a:t>1 </a:t>
            </a:r>
            <a:r>
              <a:rPr sz="1900" spc="20" dirty="0">
                <a:latin typeface="Cambria Math"/>
                <a:cs typeface="Cambria Math"/>
              </a:rPr>
              <a:t>−</a:t>
            </a:r>
            <a:r>
              <a:rPr sz="1900" spc="35" dirty="0">
                <a:latin typeface="Cambria Math"/>
                <a:cs typeface="Cambria Math"/>
              </a:rPr>
              <a:t> </a:t>
            </a:r>
            <a:r>
              <a:rPr sz="1900" spc="60" dirty="0">
                <a:latin typeface="Cambria Math"/>
                <a:cs typeface="Cambria Math"/>
              </a:rPr>
              <a:t>𝜁</a:t>
            </a:r>
            <a:r>
              <a:rPr sz="2000" spc="89" baseline="24691" dirty="0">
                <a:latin typeface="Cambria Math"/>
                <a:cs typeface="Cambria Math"/>
              </a:rPr>
              <a:t>2</a:t>
            </a:r>
            <a:endParaRPr sz="2000" baseline="24691" dirty="0">
              <a:latin typeface="Cambria Math"/>
              <a:cs typeface="Cambria Math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844161" y="2422018"/>
            <a:ext cx="1034415" cy="295910"/>
          </a:xfrm>
          <a:custGeom>
            <a:avLst/>
            <a:gdLst/>
            <a:ahLst/>
            <a:cxnLst/>
            <a:rect l="l" t="t" r="r" b="b"/>
            <a:pathLst>
              <a:path w="1034415" h="295910">
                <a:moveTo>
                  <a:pt x="271272" y="60833"/>
                </a:moveTo>
                <a:lnTo>
                  <a:pt x="268097" y="51816"/>
                </a:lnTo>
                <a:lnTo>
                  <a:pt x="252120" y="57607"/>
                </a:lnTo>
                <a:lnTo>
                  <a:pt x="238099" y="66001"/>
                </a:lnTo>
                <a:lnTo>
                  <a:pt x="208013" y="106172"/>
                </a:lnTo>
                <a:lnTo>
                  <a:pt x="197739" y="162179"/>
                </a:lnTo>
                <a:lnTo>
                  <a:pt x="198869" y="182448"/>
                </a:lnTo>
                <a:lnTo>
                  <a:pt x="215900" y="233934"/>
                </a:lnTo>
                <a:lnTo>
                  <a:pt x="252044" y="266661"/>
                </a:lnTo>
                <a:lnTo>
                  <a:pt x="268097" y="272415"/>
                </a:lnTo>
                <a:lnTo>
                  <a:pt x="270891" y="263525"/>
                </a:lnTo>
                <a:lnTo>
                  <a:pt x="258318" y="257962"/>
                </a:lnTo>
                <a:lnTo>
                  <a:pt x="247472" y="250190"/>
                </a:lnTo>
                <a:lnTo>
                  <a:pt x="225259" y="214045"/>
                </a:lnTo>
                <a:lnTo>
                  <a:pt x="217932" y="161036"/>
                </a:lnTo>
                <a:lnTo>
                  <a:pt x="218732" y="142240"/>
                </a:lnTo>
                <a:lnTo>
                  <a:pt x="231013" y="95758"/>
                </a:lnTo>
                <a:lnTo>
                  <a:pt x="258533" y="66370"/>
                </a:lnTo>
                <a:lnTo>
                  <a:pt x="271272" y="60833"/>
                </a:lnTo>
                <a:close/>
              </a:path>
              <a:path w="1034415" h="295910">
                <a:moveTo>
                  <a:pt x="1007237" y="162179"/>
                </a:moveTo>
                <a:lnTo>
                  <a:pt x="1002677" y="123317"/>
                </a:lnTo>
                <a:lnTo>
                  <a:pt x="978954" y="76987"/>
                </a:lnTo>
                <a:lnTo>
                  <a:pt x="936879" y="51816"/>
                </a:lnTo>
                <a:lnTo>
                  <a:pt x="933704" y="60833"/>
                </a:lnTo>
                <a:lnTo>
                  <a:pt x="946505" y="66370"/>
                </a:lnTo>
                <a:lnTo>
                  <a:pt x="957516" y="74015"/>
                </a:lnTo>
                <a:lnTo>
                  <a:pt x="979754" y="109575"/>
                </a:lnTo>
                <a:lnTo>
                  <a:pt x="987044" y="161036"/>
                </a:lnTo>
                <a:lnTo>
                  <a:pt x="986231" y="180517"/>
                </a:lnTo>
                <a:lnTo>
                  <a:pt x="973963" y="228092"/>
                </a:lnTo>
                <a:lnTo>
                  <a:pt x="946645" y="257962"/>
                </a:lnTo>
                <a:lnTo>
                  <a:pt x="934085" y="263525"/>
                </a:lnTo>
                <a:lnTo>
                  <a:pt x="936879" y="272415"/>
                </a:lnTo>
                <a:lnTo>
                  <a:pt x="979017" y="247421"/>
                </a:lnTo>
                <a:lnTo>
                  <a:pt x="1002677" y="201155"/>
                </a:lnTo>
                <a:lnTo>
                  <a:pt x="1006094" y="182448"/>
                </a:lnTo>
                <a:lnTo>
                  <a:pt x="1007237" y="162179"/>
                </a:lnTo>
                <a:close/>
              </a:path>
              <a:path w="1034415" h="295910">
                <a:moveTo>
                  <a:pt x="1034034" y="762"/>
                </a:moveTo>
                <a:lnTo>
                  <a:pt x="181483" y="762"/>
                </a:lnTo>
                <a:lnTo>
                  <a:pt x="181483" y="0"/>
                </a:lnTo>
                <a:lnTo>
                  <a:pt x="148844" y="0"/>
                </a:lnTo>
                <a:lnTo>
                  <a:pt x="78359" y="264541"/>
                </a:lnTo>
                <a:lnTo>
                  <a:pt x="38100" y="174752"/>
                </a:lnTo>
                <a:lnTo>
                  <a:pt x="0" y="192151"/>
                </a:lnTo>
                <a:lnTo>
                  <a:pt x="3556" y="200914"/>
                </a:lnTo>
                <a:lnTo>
                  <a:pt x="23241" y="192151"/>
                </a:lnTo>
                <a:lnTo>
                  <a:pt x="71374" y="295656"/>
                </a:lnTo>
                <a:lnTo>
                  <a:pt x="82550" y="295656"/>
                </a:lnTo>
                <a:lnTo>
                  <a:pt x="158242" y="15494"/>
                </a:lnTo>
                <a:lnTo>
                  <a:pt x="176784" y="15494"/>
                </a:lnTo>
                <a:lnTo>
                  <a:pt x="176784" y="19812"/>
                </a:lnTo>
                <a:lnTo>
                  <a:pt x="1034034" y="19812"/>
                </a:lnTo>
                <a:lnTo>
                  <a:pt x="1034034" y="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084570" y="2405063"/>
            <a:ext cx="72898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1900" spc="15" dirty="0">
                <a:latin typeface="Cambria Math"/>
                <a:cs typeface="Cambria Math"/>
              </a:rPr>
              <a:t>1 </a:t>
            </a:r>
            <a:r>
              <a:rPr sz="1900" spc="20" dirty="0">
                <a:latin typeface="Cambria Math"/>
                <a:cs typeface="Cambria Math"/>
              </a:rPr>
              <a:t>−</a:t>
            </a:r>
            <a:r>
              <a:rPr sz="1900" spc="35" dirty="0">
                <a:latin typeface="Cambria Math"/>
                <a:cs typeface="Cambria Math"/>
              </a:rPr>
              <a:t> </a:t>
            </a:r>
            <a:r>
              <a:rPr sz="1900" spc="60" dirty="0">
                <a:latin typeface="Cambria Math"/>
                <a:cs typeface="Cambria Math"/>
              </a:rPr>
              <a:t>𝜁</a:t>
            </a:r>
            <a:r>
              <a:rPr sz="2000" spc="89" baseline="24691" dirty="0">
                <a:latin typeface="Cambria Math"/>
                <a:cs typeface="Cambria Math"/>
              </a:rPr>
              <a:t>2</a:t>
            </a:r>
            <a:endParaRPr sz="2000" baseline="24691" dirty="0">
              <a:latin typeface="Cambria Math"/>
              <a:cs typeface="Cambria Math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184650" y="2365632"/>
            <a:ext cx="1693545" cy="662305"/>
          </a:xfrm>
          <a:custGeom>
            <a:avLst/>
            <a:gdLst/>
            <a:ahLst/>
            <a:cxnLst/>
            <a:rect l="l" t="t" r="r" b="b"/>
            <a:pathLst>
              <a:path w="1693545" h="662305">
                <a:moveTo>
                  <a:pt x="73533" y="450596"/>
                </a:moveTo>
                <a:lnTo>
                  <a:pt x="70358" y="441579"/>
                </a:lnTo>
                <a:lnTo>
                  <a:pt x="54381" y="447370"/>
                </a:lnTo>
                <a:lnTo>
                  <a:pt x="40360" y="455764"/>
                </a:lnTo>
                <a:lnTo>
                  <a:pt x="10274" y="495935"/>
                </a:lnTo>
                <a:lnTo>
                  <a:pt x="0" y="551942"/>
                </a:lnTo>
                <a:lnTo>
                  <a:pt x="1130" y="572211"/>
                </a:lnTo>
                <a:lnTo>
                  <a:pt x="18161" y="623697"/>
                </a:lnTo>
                <a:lnTo>
                  <a:pt x="54305" y="656424"/>
                </a:lnTo>
                <a:lnTo>
                  <a:pt x="70358" y="662178"/>
                </a:lnTo>
                <a:lnTo>
                  <a:pt x="73152" y="653288"/>
                </a:lnTo>
                <a:lnTo>
                  <a:pt x="60579" y="647725"/>
                </a:lnTo>
                <a:lnTo>
                  <a:pt x="49733" y="639953"/>
                </a:lnTo>
                <a:lnTo>
                  <a:pt x="27520" y="603808"/>
                </a:lnTo>
                <a:lnTo>
                  <a:pt x="20193" y="550799"/>
                </a:lnTo>
                <a:lnTo>
                  <a:pt x="20993" y="532003"/>
                </a:lnTo>
                <a:lnTo>
                  <a:pt x="33274" y="485521"/>
                </a:lnTo>
                <a:lnTo>
                  <a:pt x="60794" y="456133"/>
                </a:lnTo>
                <a:lnTo>
                  <a:pt x="73533" y="450596"/>
                </a:lnTo>
                <a:close/>
              </a:path>
              <a:path w="1693545" h="662305">
                <a:moveTo>
                  <a:pt x="980948" y="551942"/>
                </a:moveTo>
                <a:lnTo>
                  <a:pt x="976388" y="513080"/>
                </a:lnTo>
                <a:lnTo>
                  <a:pt x="952665" y="466750"/>
                </a:lnTo>
                <a:lnTo>
                  <a:pt x="910590" y="441579"/>
                </a:lnTo>
                <a:lnTo>
                  <a:pt x="907415" y="450596"/>
                </a:lnTo>
                <a:lnTo>
                  <a:pt x="920216" y="456133"/>
                </a:lnTo>
                <a:lnTo>
                  <a:pt x="931227" y="463778"/>
                </a:lnTo>
                <a:lnTo>
                  <a:pt x="953465" y="499338"/>
                </a:lnTo>
                <a:lnTo>
                  <a:pt x="960755" y="550799"/>
                </a:lnTo>
                <a:lnTo>
                  <a:pt x="959942" y="570280"/>
                </a:lnTo>
                <a:lnTo>
                  <a:pt x="947674" y="617855"/>
                </a:lnTo>
                <a:lnTo>
                  <a:pt x="920356" y="647725"/>
                </a:lnTo>
                <a:lnTo>
                  <a:pt x="907796" y="653288"/>
                </a:lnTo>
                <a:lnTo>
                  <a:pt x="910590" y="662178"/>
                </a:lnTo>
                <a:lnTo>
                  <a:pt x="952728" y="637184"/>
                </a:lnTo>
                <a:lnTo>
                  <a:pt x="976388" y="590918"/>
                </a:lnTo>
                <a:lnTo>
                  <a:pt x="979805" y="572211"/>
                </a:lnTo>
                <a:lnTo>
                  <a:pt x="980948" y="551942"/>
                </a:lnTo>
                <a:close/>
              </a:path>
              <a:path w="1693545" h="662305">
                <a:moveTo>
                  <a:pt x="1693532" y="0"/>
                </a:moveTo>
                <a:lnTo>
                  <a:pt x="655320" y="0"/>
                </a:lnTo>
                <a:lnTo>
                  <a:pt x="655320" y="19050"/>
                </a:lnTo>
                <a:lnTo>
                  <a:pt x="1693532" y="19050"/>
                </a:lnTo>
                <a:lnTo>
                  <a:pt x="16935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251704" y="2739073"/>
            <a:ext cx="73279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spc="10" dirty="0">
                <a:latin typeface="Cambria Math"/>
                <a:cs typeface="Cambria Math"/>
              </a:rPr>
              <a:t>𝑠 </a:t>
            </a:r>
            <a:r>
              <a:rPr sz="1900" spc="20" dirty="0">
                <a:latin typeface="Cambria Math"/>
                <a:cs typeface="Cambria Math"/>
              </a:rPr>
              <a:t>+</a:t>
            </a:r>
            <a:r>
              <a:rPr sz="1900" spc="45" dirty="0">
                <a:latin typeface="Cambria Math"/>
                <a:cs typeface="Cambria Math"/>
              </a:rPr>
              <a:t> </a:t>
            </a:r>
            <a:r>
              <a:rPr sz="1900" spc="55" dirty="0">
                <a:latin typeface="Cambria Math"/>
                <a:cs typeface="Cambria Math"/>
              </a:rPr>
              <a:t>𝜁𝜔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948045" y="2853375"/>
            <a:ext cx="137160" cy="23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18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613397" y="2807211"/>
            <a:ext cx="457200" cy="220979"/>
          </a:xfrm>
          <a:custGeom>
            <a:avLst/>
            <a:gdLst/>
            <a:ahLst/>
            <a:cxnLst/>
            <a:rect l="l" t="t" r="r" b="b"/>
            <a:pathLst>
              <a:path w="457200" h="220980">
                <a:moveTo>
                  <a:pt x="386715" y="0"/>
                </a:moveTo>
                <a:lnTo>
                  <a:pt x="383540" y="9017"/>
                </a:lnTo>
                <a:lnTo>
                  <a:pt x="396351" y="14545"/>
                </a:lnTo>
                <a:lnTo>
                  <a:pt x="407352" y="22193"/>
                </a:lnTo>
                <a:lnTo>
                  <a:pt x="429593" y="57749"/>
                </a:lnTo>
                <a:lnTo>
                  <a:pt x="436879" y="109219"/>
                </a:lnTo>
                <a:lnTo>
                  <a:pt x="436068" y="128698"/>
                </a:lnTo>
                <a:lnTo>
                  <a:pt x="423799" y="176275"/>
                </a:lnTo>
                <a:lnTo>
                  <a:pt x="396492" y="206136"/>
                </a:lnTo>
                <a:lnTo>
                  <a:pt x="383921" y="211709"/>
                </a:lnTo>
                <a:lnTo>
                  <a:pt x="386715" y="220599"/>
                </a:lnTo>
                <a:lnTo>
                  <a:pt x="428863" y="195595"/>
                </a:lnTo>
                <a:lnTo>
                  <a:pt x="452516" y="149336"/>
                </a:lnTo>
                <a:lnTo>
                  <a:pt x="457073" y="110362"/>
                </a:lnTo>
                <a:lnTo>
                  <a:pt x="455931" y="90169"/>
                </a:lnTo>
                <a:lnTo>
                  <a:pt x="438911" y="38735"/>
                </a:lnTo>
                <a:lnTo>
                  <a:pt x="402693" y="5784"/>
                </a:lnTo>
                <a:lnTo>
                  <a:pt x="386715" y="0"/>
                </a:lnTo>
                <a:close/>
              </a:path>
              <a:path w="457200" h="220980">
                <a:moveTo>
                  <a:pt x="70357" y="0"/>
                </a:moveTo>
                <a:lnTo>
                  <a:pt x="28334" y="25163"/>
                </a:lnTo>
                <a:lnTo>
                  <a:pt x="4572" y="71500"/>
                </a:lnTo>
                <a:lnTo>
                  <a:pt x="0" y="110362"/>
                </a:lnTo>
                <a:lnTo>
                  <a:pt x="1141" y="130629"/>
                </a:lnTo>
                <a:lnTo>
                  <a:pt x="18160" y="182118"/>
                </a:lnTo>
                <a:lnTo>
                  <a:pt x="54308" y="214836"/>
                </a:lnTo>
                <a:lnTo>
                  <a:pt x="70357" y="220599"/>
                </a:lnTo>
                <a:lnTo>
                  <a:pt x="73151" y="211709"/>
                </a:lnTo>
                <a:lnTo>
                  <a:pt x="60580" y="206136"/>
                </a:lnTo>
                <a:lnTo>
                  <a:pt x="49736" y="198374"/>
                </a:lnTo>
                <a:lnTo>
                  <a:pt x="27533" y="162226"/>
                </a:lnTo>
                <a:lnTo>
                  <a:pt x="20193" y="109219"/>
                </a:lnTo>
                <a:lnTo>
                  <a:pt x="21004" y="90412"/>
                </a:lnTo>
                <a:lnTo>
                  <a:pt x="33274" y="43942"/>
                </a:lnTo>
                <a:lnTo>
                  <a:pt x="60795" y="14545"/>
                </a:lnTo>
                <a:lnTo>
                  <a:pt x="73532" y="9017"/>
                </a:lnTo>
                <a:lnTo>
                  <a:pt x="70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844283" y="2872425"/>
            <a:ext cx="135255" cy="23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140" dirty="0">
                <a:latin typeface="Cambria Math"/>
                <a:cs typeface="Cambria Math"/>
              </a:rPr>
              <a:t>𝑑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148070" y="2739073"/>
            <a:ext cx="878205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796">
              <a:spcBef>
                <a:spcPts val="125"/>
              </a:spcBef>
              <a:tabLst>
                <a:tab pos="546045" algn="l"/>
              </a:tabLst>
            </a:pPr>
            <a:r>
              <a:rPr sz="2000" spc="52" baseline="24691" dirty="0">
                <a:latin typeface="Cambria Math"/>
                <a:cs typeface="Cambria Math"/>
              </a:rPr>
              <a:t>2</a:t>
            </a:r>
            <a:r>
              <a:rPr sz="2000" spc="292" baseline="24691" dirty="0">
                <a:latin typeface="Cambria Math"/>
                <a:cs typeface="Cambria Math"/>
              </a:rPr>
              <a:t> </a:t>
            </a:r>
            <a:r>
              <a:rPr sz="1900" spc="20" dirty="0">
                <a:latin typeface="Cambria Math"/>
                <a:cs typeface="Cambria Math"/>
              </a:rPr>
              <a:t>+	</a:t>
            </a:r>
            <a:r>
              <a:rPr sz="1900" spc="55" dirty="0">
                <a:latin typeface="Cambria Math"/>
                <a:cs typeface="Cambria Math"/>
              </a:rPr>
              <a:t>𝜔</a:t>
            </a:r>
            <a:r>
              <a:rPr sz="2000" spc="82" baseline="28806" dirty="0">
                <a:latin typeface="Cambria Math"/>
                <a:cs typeface="Cambria Math"/>
              </a:rPr>
              <a:t>2</a:t>
            </a:r>
            <a:endParaRPr sz="2000" baseline="28806" dirty="0">
              <a:latin typeface="Cambria Math"/>
              <a:cs typeface="Cambria Math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536572" y="3464437"/>
            <a:ext cx="257175" cy="220979"/>
          </a:xfrm>
          <a:custGeom>
            <a:avLst/>
            <a:gdLst/>
            <a:ahLst/>
            <a:cxnLst/>
            <a:rect l="l" t="t" r="r" b="b"/>
            <a:pathLst>
              <a:path w="257175" h="220979">
                <a:moveTo>
                  <a:pt x="186690" y="0"/>
                </a:moveTo>
                <a:lnTo>
                  <a:pt x="183515" y="9017"/>
                </a:lnTo>
                <a:lnTo>
                  <a:pt x="196326" y="14545"/>
                </a:lnTo>
                <a:lnTo>
                  <a:pt x="207327" y="22193"/>
                </a:lnTo>
                <a:lnTo>
                  <a:pt x="229568" y="57749"/>
                </a:lnTo>
                <a:lnTo>
                  <a:pt x="236854" y="109220"/>
                </a:lnTo>
                <a:lnTo>
                  <a:pt x="236043" y="128698"/>
                </a:lnTo>
                <a:lnTo>
                  <a:pt x="223774" y="176276"/>
                </a:lnTo>
                <a:lnTo>
                  <a:pt x="196467" y="206136"/>
                </a:lnTo>
                <a:lnTo>
                  <a:pt x="183896" y="211709"/>
                </a:lnTo>
                <a:lnTo>
                  <a:pt x="186690" y="220599"/>
                </a:lnTo>
                <a:lnTo>
                  <a:pt x="228838" y="195595"/>
                </a:lnTo>
                <a:lnTo>
                  <a:pt x="252491" y="149336"/>
                </a:lnTo>
                <a:lnTo>
                  <a:pt x="257047" y="110363"/>
                </a:lnTo>
                <a:lnTo>
                  <a:pt x="255906" y="90170"/>
                </a:lnTo>
                <a:lnTo>
                  <a:pt x="238887" y="38735"/>
                </a:lnTo>
                <a:lnTo>
                  <a:pt x="202668" y="5784"/>
                </a:lnTo>
                <a:lnTo>
                  <a:pt x="186690" y="0"/>
                </a:lnTo>
                <a:close/>
              </a:path>
              <a:path w="257175" h="220979">
                <a:moveTo>
                  <a:pt x="70358" y="0"/>
                </a:moveTo>
                <a:lnTo>
                  <a:pt x="28334" y="25163"/>
                </a:lnTo>
                <a:lnTo>
                  <a:pt x="4571" y="71501"/>
                </a:lnTo>
                <a:lnTo>
                  <a:pt x="0" y="110363"/>
                </a:lnTo>
                <a:lnTo>
                  <a:pt x="1141" y="130629"/>
                </a:lnTo>
                <a:lnTo>
                  <a:pt x="18161" y="182118"/>
                </a:lnTo>
                <a:lnTo>
                  <a:pt x="54308" y="214836"/>
                </a:lnTo>
                <a:lnTo>
                  <a:pt x="70358" y="220599"/>
                </a:lnTo>
                <a:lnTo>
                  <a:pt x="73152" y="211709"/>
                </a:lnTo>
                <a:lnTo>
                  <a:pt x="60580" y="206136"/>
                </a:lnTo>
                <a:lnTo>
                  <a:pt x="49736" y="198374"/>
                </a:lnTo>
                <a:lnTo>
                  <a:pt x="27533" y="162226"/>
                </a:lnTo>
                <a:lnTo>
                  <a:pt x="20193" y="109220"/>
                </a:lnTo>
                <a:lnTo>
                  <a:pt x="21004" y="90412"/>
                </a:lnTo>
                <a:lnTo>
                  <a:pt x="33274" y="43942"/>
                </a:lnTo>
                <a:lnTo>
                  <a:pt x="60795" y="14545"/>
                </a:lnTo>
                <a:lnTo>
                  <a:pt x="73533" y="9017"/>
                </a:lnTo>
                <a:lnTo>
                  <a:pt x="703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660647" y="3464437"/>
            <a:ext cx="571500" cy="220979"/>
          </a:xfrm>
          <a:custGeom>
            <a:avLst/>
            <a:gdLst/>
            <a:ahLst/>
            <a:cxnLst/>
            <a:rect l="l" t="t" r="r" b="b"/>
            <a:pathLst>
              <a:path w="571500" h="220979">
                <a:moveTo>
                  <a:pt x="501014" y="0"/>
                </a:moveTo>
                <a:lnTo>
                  <a:pt x="497839" y="9017"/>
                </a:lnTo>
                <a:lnTo>
                  <a:pt x="510651" y="14545"/>
                </a:lnTo>
                <a:lnTo>
                  <a:pt x="521652" y="22193"/>
                </a:lnTo>
                <a:lnTo>
                  <a:pt x="543893" y="57749"/>
                </a:lnTo>
                <a:lnTo>
                  <a:pt x="551179" y="109220"/>
                </a:lnTo>
                <a:lnTo>
                  <a:pt x="550368" y="128698"/>
                </a:lnTo>
                <a:lnTo>
                  <a:pt x="538099" y="176276"/>
                </a:lnTo>
                <a:lnTo>
                  <a:pt x="510792" y="206136"/>
                </a:lnTo>
                <a:lnTo>
                  <a:pt x="498221" y="211709"/>
                </a:lnTo>
                <a:lnTo>
                  <a:pt x="501014" y="220599"/>
                </a:lnTo>
                <a:lnTo>
                  <a:pt x="543163" y="195595"/>
                </a:lnTo>
                <a:lnTo>
                  <a:pt x="566816" y="149336"/>
                </a:lnTo>
                <a:lnTo>
                  <a:pt x="571373" y="110363"/>
                </a:lnTo>
                <a:lnTo>
                  <a:pt x="570231" y="90170"/>
                </a:lnTo>
                <a:lnTo>
                  <a:pt x="553212" y="38735"/>
                </a:lnTo>
                <a:lnTo>
                  <a:pt x="516993" y="5784"/>
                </a:lnTo>
                <a:lnTo>
                  <a:pt x="501014" y="0"/>
                </a:lnTo>
                <a:close/>
              </a:path>
              <a:path w="571500" h="220979">
                <a:moveTo>
                  <a:pt x="70357" y="0"/>
                </a:moveTo>
                <a:lnTo>
                  <a:pt x="28334" y="25163"/>
                </a:lnTo>
                <a:lnTo>
                  <a:pt x="4571" y="71501"/>
                </a:lnTo>
                <a:lnTo>
                  <a:pt x="0" y="110363"/>
                </a:lnTo>
                <a:lnTo>
                  <a:pt x="1141" y="130629"/>
                </a:lnTo>
                <a:lnTo>
                  <a:pt x="18161" y="182118"/>
                </a:lnTo>
                <a:lnTo>
                  <a:pt x="54308" y="214836"/>
                </a:lnTo>
                <a:lnTo>
                  <a:pt x="70357" y="220599"/>
                </a:lnTo>
                <a:lnTo>
                  <a:pt x="73151" y="211709"/>
                </a:lnTo>
                <a:lnTo>
                  <a:pt x="60580" y="206136"/>
                </a:lnTo>
                <a:lnTo>
                  <a:pt x="49736" y="198374"/>
                </a:lnTo>
                <a:lnTo>
                  <a:pt x="27533" y="162226"/>
                </a:lnTo>
                <a:lnTo>
                  <a:pt x="20192" y="109220"/>
                </a:lnTo>
                <a:lnTo>
                  <a:pt x="21004" y="90412"/>
                </a:lnTo>
                <a:lnTo>
                  <a:pt x="33274" y="43942"/>
                </a:lnTo>
                <a:lnTo>
                  <a:pt x="60795" y="14545"/>
                </a:lnTo>
                <a:lnTo>
                  <a:pt x="73532" y="9017"/>
                </a:lnTo>
                <a:lnTo>
                  <a:pt x="70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5163692" y="2105790"/>
            <a:ext cx="2432685" cy="650875"/>
            <a:chOff x="5163692" y="2105786"/>
            <a:chExt cx="2432685" cy="650875"/>
          </a:xfrm>
        </p:grpSpPr>
        <p:sp>
          <p:nvSpPr>
            <p:cNvPr id="51" name="object 51"/>
            <p:cNvSpPr/>
            <p:nvPr/>
          </p:nvSpPr>
          <p:spPr>
            <a:xfrm>
              <a:off x="5163692" y="2737103"/>
              <a:ext cx="1924050" cy="19050"/>
            </a:xfrm>
            <a:custGeom>
              <a:avLst/>
              <a:gdLst/>
              <a:ahLst/>
              <a:cxnLst/>
              <a:rect l="l" t="t" r="r" b="b"/>
              <a:pathLst>
                <a:path w="1924050" h="19050">
                  <a:moveTo>
                    <a:pt x="1924049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1924049" y="19050"/>
                  </a:lnTo>
                  <a:lnTo>
                    <a:pt x="19240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362955" y="2105786"/>
              <a:ext cx="2233930" cy="331470"/>
            </a:xfrm>
            <a:custGeom>
              <a:avLst/>
              <a:gdLst/>
              <a:ahLst/>
              <a:cxnLst/>
              <a:rect l="l" t="t" r="r" b="b"/>
              <a:pathLst>
                <a:path w="2233929" h="331469">
                  <a:moveTo>
                    <a:pt x="2178395" y="40450"/>
                  </a:moveTo>
                  <a:lnTo>
                    <a:pt x="0" y="312546"/>
                  </a:lnTo>
                  <a:lnTo>
                    <a:pt x="2286" y="331343"/>
                  </a:lnTo>
                  <a:lnTo>
                    <a:pt x="2180942" y="59354"/>
                  </a:lnTo>
                  <a:lnTo>
                    <a:pt x="2195892" y="47925"/>
                  </a:lnTo>
                  <a:lnTo>
                    <a:pt x="2178395" y="40450"/>
                  </a:lnTo>
                  <a:close/>
                </a:path>
                <a:path w="2233929" h="331469">
                  <a:moveTo>
                    <a:pt x="2216753" y="36068"/>
                  </a:moveTo>
                  <a:lnTo>
                    <a:pt x="2213483" y="36068"/>
                  </a:lnTo>
                  <a:lnTo>
                    <a:pt x="2215896" y="54990"/>
                  </a:lnTo>
                  <a:lnTo>
                    <a:pt x="2180942" y="59354"/>
                  </a:lnTo>
                  <a:lnTo>
                    <a:pt x="2134616" y="94742"/>
                  </a:lnTo>
                  <a:lnTo>
                    <a:pt x="2133854" y="100711"/>
                  </a:lnTo>
                  <a:lnTo>
                    <a:pt x="2140204" y="109093"/>
                  </a:lnTo>
                  <a:lnTo>
                    <a:pt x="2146173" y="109855"/>
                  </a:lnTo>
                  <a:lnTo>
                    <a:pt x="2233422" y="43180"/>
                  </a:lnTo>
                  <a:lnTo>
                    <a:pt x="2216753" y="36068"/>
                  </a:lnTo>
                  <a:close/>
                </a:path>
                <a:path w="2233929" h="331469">
                  <a:moveTo>
                    <a:pt x="2195892" y="47925"/>
                  </a:moveTo>
                  <a:lnTo>
                    <a:pt x="2180942" y="59354"/>
                  </a:lnTo>
                  <a:lnTo>
                    <a:pt x="2215896" y="54990"/>
                  </a:lnTo>
                  <a:lnTo>
                    <a:pt x="2215815" y="54356"/>
                  </a:lnTo>
                  <a:lnTo>
                    <a:pt x="2210943" y="54356"/>
                  </a:lnTo>
                  <a:lnTo>
                    <a:pt x="2195892" y="47925"/>
                  </a:lnTo>
                  <a:close/>
                </a:path>
                <a:path w="2233929" h="331469">
                  <a:moveTo>
                    <a:pt x="2208911" y="37973"/>
                  </a:moveTo>
                  <a:lnTo>
                    <a:pt x="2195892" y="47925"/>
                  </a:lnTo>
                  <a:lnTo>
                    <a:pt x="2210943" y="54356"/>
                  </a:lnTo>
                  <a:lnTo>
                    <a:pt x="2208911" y="37973"/>
                  </a:lnTo>
                  <a:close/>
                </a:path>
                <a:path w="2233929" h="331469">
                  <a:moveTo>
                    <a:pt x="2213725" y="37973"/>
                  </a:moveTo>
                  <a:lnTo>
                    <a:pt x="2208911" y="37973"/>
                  </a:lnTo>
                  <a:lnTo>
                    <a:pt x="2210943" y="54356"/>
                  </a:lnTo>
                  <a:lnTo>
                    <a:pt x="2215815" y="54356"/>
                  </a:lnTo>
                  <a:lnTo>
                    <a:pt x="2213725" y="37973"/>
                  </a:lnTo>
                  <a:close/>
                </a:path>
                <a:path w="2233929" h="331469">
                  <a:moveTo>
                    <a:pt x="2213483" y="36068"/>
                  </a:moveTo>
                  <a:lnTo>
                    <a:pt x="2178395" y="40450"/>
                  </a:lnTo>
                  <a:lnTo>
                    <a:pt x="2195892" y="47925"/>
                  </a:lnTo>
                  <a:lnTo>
                    <a:pt x="2208911" y="37973"/>
                  </a:lnTo>
                  <a:lnTo>
                    <a:pt x="2213725" y="37973"/>
                  </a:lnTo>
                  <a:lnTo>
                    <a:pt x="2213483" y="36068"/>
                  </a:lnTo>
                  <a:close/>
                </a:path>
                <a:path w="2233929" h="331469">
                  <a:moveTo>
                    <a:pt x="2132457" y="0"/>
                  </a:moveTo>
                  <a:lnTo>
                    <a:pt x="2126869" y="2286"/>
                  </a:lnTo>
                  <a:lnTo>
                    <a:pt x="2124837" y="7112"/>
                  </a:lnTo>
                  <a:lnTo>
                    <a:pt x="2122678" y="11937"/>
                  </a:lnTo>
                  <a:lnTo>
                    <a:pt x="2124964" y="17525"/>
                  </a:lnTo>
                  <a:lnTo>
                    <a:pt x="2129790" y="19685"/>
                  </a:lnTo>
                  <a:lnTo>
                    <a:pt x="2178395" y="40450"/>
                  </a:lnTo>
                  <a:lnTo>
                    <a:pt x="2213483" y="36068"/>
                  </a:lnTo>
                  <a:lnTo>
                    <a:pt x="2216753" y="36068"/>
                  </a:lnTo>
                  <a:lnTo>
                    <a:pt x="2137283" y="2158"/>
                  </a:lnTo>
                  <a:lnTo>
                    <a:pt x="2132457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3907409" y="3511870"/>
            <a:ext cx="135255" cy="23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140" dirty="0">
                <a:latin typeface="Cambria Math"/>
                <a:cs typeface="Cambria Math"/>
              </a:rPr>
              <a:t>𝑑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332864" y="3397569"/>
            <a:ext cx="318516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796">
              <a:spcBef>
                <a:spcPts val="125"/>
              </a:spcBef>
              <a:tabLst>
                <a:tab pos="555569" algn="l"/>
                <a:tab pos="2720068" algn="l"/>
                <a:tab pos="2967694" algn="l"/>
              </a:tabLst>
            </a:pPr>
            <a:r>
              <a:rPr sz="1900" spc="15" dirty="0">
                <a:latin typeface="Cambria Math"/>
                <a:cs typeface="Cambria Math"/>
              </a:rPr>
              <a:t>𝑦</a:t>
            </a:r>
            <a:r>
              <a:rPr sz="1900" spc="340" dirty="0">
                <a:latin typeface="Cambria Math"/>
                <a:cs typeface="Cambria Math"/>
              </a:rPr>
              <a:t> </a:t>
            </a:r>
            <a:r>
              <a:rPr sz="1900" spc="10" dirty="0">
                <a:latin typeface="Cambria Math"/>
                <a:cs typeface="Cambria Math"/>
              </a:rPr>
              <a:t>𝑡	</a:t>
            </a:r>
            <a:r>
              <a:rPr sz="1900" spc="20" dirty="0">
                <a:latin typeface="Cambria Math"/>
                <a:cs typeface="Cambria Math"/>
              </a:rPr>
              <a:t>= </a:t>
            </a:r>
            <a:r>
              <a:rPr sz="1900" spc="15" dirty="0">
                <a:latin typeface="Cambria Math"/>
                <a:cs typeface="Cambria Math"/>
              </a:rPr>
              <a:t>1 </a:t>
            </a:r>
            <a:r>
              <a:rPr sz="1900" spc="20" dirty="0">
                <a:latin typeface="Cambria Math"/>
                <a:cs typeface="Cambria Math"/>
              </a:rPr>
              <a:t>− </a:t>
            </a:r>
            <a:r>
              <a:rPr sz="1900" spc="125" dirty="0">
                <a:latin typeface="Cambria Math"/>
                <a:cs typeface="Cambria Math"/>
              </a:rPr>
              <a:t>𝑒</a:t>
            </a:r>
            <a:r>
              <a:rPr sz="2000" spc="187" baseline="28806" dirty="0">
                <a:latin typeface="Cambria Math"/>
                <a:cs typeface="Cambria Math"/>
              </a:rPr>
              <a:t>−𝜁𝜔</a:t>
            </a:r>
            <a:r>
              <a:rPr sz="1700" spc="187" baseline="20202" dirty="0">
                <a:latin typeface="Cambria Math"/>
                <a:cs typeface="Cambria Math"/>
              </a:rPr>
              <a:t>𝑛</a:t>
            </a:r>
            <a:r>
              <a:rPr sz="2000" spc="187" baseline="28806" dirty="0">
                <a:latin typeface="Cambria Math"/>
                <a:cs typeface="Cambria Math"/>
              </a:rPr>
              <a:t>𝑡</a:t>
            </a:r>
            <a:r>
              <a:rPr sz="2000" spc="450" baseline="28806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cos </a:t>
            </a:r>
            <a:r>
              <a:rPr sz="1900" spc="30" dirty="0">
                <a:latin typeface="Cambria Math"/>
                <a:cs typeface="Cambria Math"/>
              </a:rPr>
              <a:t> </a:t>
            </a:r>
            <a:r>
              <a:rPr sz="1900" spc="15" dirty="0">
                <a:latin typeface="Cambria Math"/>
                <a:cs typeface="Cambria Math"/>
              </a:rPr>
              <a:t>𝜔	</a:t>
            </a:r>
            <a:r>
              <a:rPr sz="1900" spc="10" dirty="0">
                <a:latin typeface="Cambria Math"/>
                <a:cs typeface="Cambria Math"/>
              </a:rPr>
              <a:t>𝑡	</a:t>
            </a:r>
            <a:r>
              <a:rPr sz="1900" spc="20" dirty="0">
                <a:latin typeface="Cambria Math"/>
                <a:cs typeface="Cambria Math"/>
              </a:rPr>
              <a:t>−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553711" y="3222121"/>
            <a:ext cx="1289050" cy="704215"/>
          </a:xfrm>
          <a:custGeom>
            <a:avLst/>
            <a:gdLst/>
            <a:ahLst/>
            <a:cxnLst/>
            <a:rect l="l" t="t" r="r" b="b"/>
            <a:pathLst>
              <a:path w="1289050" h="704214">
                <a:moveTo>
                  <a:pt x="1177543" y="0"/>
                </a:moveTo>
                <a:lnTo>
                  <a:pt x="1170051" y="8255"/>
                </a:lnTo>
                <a:lnTo>
                  <a:pt x="1192147" y="36881"/>
                </a:lnTo>
                <a:lnTo>
                  <a:pt x="1211373" y="70008"/>
                </a:lnTo>
                <a:lnTo>
                  <a:pt x="1227718" y="107660"/>
                </a:lnTo>
                <a:lnTo>
                  <a:pt x="1241171" y="149859"/>
                </a:lnTo>
                <a:lnTo>
                  <a:pt x="1251745" y="195768"/>
                </a:lnTo>
                <a:lnTo>
                  <a:pt x="1259284" y="244713"/>
                </a:lnTo>
                <a:lnTo>
                  <a:pt x="1263798" y="296681"/>
                </a:lnTo>
                <a:lnTo>
                  <a:pt x="1265301" y="351663"/>
                </a:lnTo>
                <a:lnTo>
                  <a:pt x="1263798" y="406812"/>
                </a:lnTo>
                <a:lnTo>
                  <a:pt x="1259284" y="458914"/>
                </a:lnTo>
                <a:lnTo>
                  <a:pt x="1251745" y="507968"/>
                </a:lnTo>
                <a:lnTo>
                  <a:pt x="1241171" y="553973"/>
                </a:lnTo>
                <a:lnTo>
                  <a:pt x="1227718" y="596109"/>
                </a:lnTo>
                <a:lnTo>
                  <a:pt x="1211373" y="633737"/>
                </a:lnTo>
                <a:lnTo>
                  <a:pt x="1192147" y="666854"/>
                </a:lnTo>
                <a:lnTo>
                  <a:pt x="1170051" y="695451"/>
                </a:lnTo>
                <a:lnTo>
                  <a:pt x="1177543" y="703707"/>
                </a:lnTo>
                <a:lnTo>
                  <a:pt x="1224264" y="642648"/>
                </a:lnTo>
                <a:lnTo>
                  <a:pt x="1243320" y="604955"/>
                </a:lnTo>
                <a:lnTo>
                  <a:pt x="1259459" y="562482"/>
                </a:lnTo>
                <a:lnTo>
                  <a:pt x="1272387" y="515590"/>
                </a:lnTo>
                <a:lnTo>
                  <a:pt x="1281636" y="464804"/>
                </a:lnTo>
                <a:lnTo>
                  <a:pt x="1287194" y="410088"/>
                </a:lnTo>
                <a:lnTo>
                  <a:pt x="1289050" y="351408"/>
                </a:lnTo>
                <a:lnTo>
                  <a:pt x="1287194" y="293137"/>
                </a:lnTo>
                <a:lnTo>
                  <a:pt x="1281636" y="238712"/>
                </a:lnTo>
                <a:lnTo>
                  <a:pt x="1272387" y="188120"/>
                </a:lnTo>
                <a:lnTo>
                  <a:pt x="1259459" y="141350"/>
                </a:lnTo>
                <a:lnTo>
                  <a:pt x="1243320" y="98815"/>
                </a:lnTo>
                <a:lnTo>
                  <a:pt x="1224264" y="61102"/>
                </a:lnTo>
                <a:lnTo>
                  <a:pt x="1202326" y="28176"/>
                </a:lnTo>
                <a:lnTo>
                  <a:pt x="1177543" y="0"/>
                </a:lnTo>
                <a:close/>
              </a:path>
              <a:path w="1289050" h="704214">
                <a:moveTo>
                  <a:pt x="111505" y="0"/>
                </a:moveTo>
                <a:lnTo>
                  <a:pt x="64722" y="61102"/>
                </a:lnTo>
                <a:lnTo>
                  <a:pt x="45658" y="98815"/>
                </a:lnTo>
                <a:lnTo>
                  <a:pt x="29463" y="141350"/>
                </a:lnTo>
                <a:lnTo>
                  <a:pt x="16555" y="188120"/>
                </a:lnTo>
                <a:lnTo>
                  <a:pt x="7350" y="238712"/>
                </a:lnTo>
                <a:lnTo>
                  <a:pt x="1835" y="293137"/>
                </a:lnTo>
                <a:lnTo>
                  <a:pt x="0" y="351408"/>
                </a:lnTo>
                <a:lnTo>
                  <a:pt x="1835" y="410088"/>
                </a:lnTo>
                <a:lnTo>
                  <a:pt x="7350" y="464804"/>
                </a:lnTo>
                <a:lnTo>
                  <a:pt x="16555" y="515590"/>
                </a:lnTo>
                <a:lnTo>
                  <a:pt x="29463" y="562482"/>
                </a:lnTo>
                <a:lnTo>
                  <a:pt x="45658" y="604955"/>
                </a:lnTo>
                <a:lnTo>
                  <a:pt x="64722" y="642648"/>
                </a:lnTo>
                <a:lnTo>
                  <a:pt x="86667" y="675564"/>
                </a:lnTo>
                <a:lnTo>
                  <a:pt x="111505" y="703707"/>
                </a:lnTo>
                <a:lnTo>
                  <a:pt x="118999" y="695451"/>
                </a:lnTo>
                <a:lnTo>
                  <a:pt x="96847" y="666854"/>
                </a:lnTo>
                <a:lnTo>
                  <a:pt x="77612" y="633737"/>
                </a:lnTo>
                <a:lnTo>
                  <a:pt x="61259" y="596109"/>
                </a:lnTo>
                <a:lnTo>
                  <a:pt x="47751" y="553973"/>
                </a:lnTo>
                <a:lnTo>
                  <a:pt x="37250" y="507968"/>
                </a:lnTo>
                <a:lnTo>
                  <a:pt x="29749" y="458914"/>
                </a:lnTo>
                <a:lnTo>
                  <a:pt x="25249" y="406812"/>
                </a:lnTo>
                <a:lnTo>
                  <a:pt x="23749" y="351663"/>
                </a:lnTo>
                <a:lnTo>
                  <a:pt x="25249" y="296681"/>
                </a:lnTo>
                <a:lnTo>
                  <a:pt x="29749" y="244713"/>
                </a:lnTo>
                <a:lnTo>
                  <a:pt x="37250" y="195768"/>
                </a:lnTo>
                <a:lnTo>
                  <a:pt x="47751" y="149859"/>
                </a:lnTo>
                <a:lnTo>
                  <a:pt x="61259" y="107660"/>
                </a:lnTo>
                <a:lnTo>
                  <a:pt x="77612" y="70008"/>
                </a:lnTo>
                <a:lnTo>
                  <a:pt x="96847" y="36881"/>
                </a:lnTo>
                <a:lnTo>
                  <a:pt x="118999" y="8255"/>
                </a:lnTo>
                <a:lnTo>
                  <a:pt x="1115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127878" y="3216215"/>
            <a:ext cx="13906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spc="25" dirty="0">
                <a:latin typeface="Cambria Math"/>
                <a:cs typeface="Cambria Math"/>
              </a:rPr>
              <a:t>𝜁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682111" y="3631693"/>
            <a:ext cx="1034415" cy="295910"/>
          </a:xfrm>
          <a:custGeom>
            <a:avLst/>
            <a:gdLst/>
            <a:ahLst/>
            <a:cxnLst/>
            <a:rect l="l" t="t" r="r" b="b"/>
            <a:pathLst>
              <a:path w="1034414" h="295910">
                <a:moveTo>
                  <a:pt x="271272" y="60833"/>
                </a:moveTo>
                <a:lnTo>
                  <a:pt x="268097" y="51816"/>
                </a:lnTo>
                <a:lnTo>
                  <a:pt x="252120" y="57607"/>
                </a:lnTo>
                <a:lnTo>
                  <a:pt x="238099" y="66001"/>
                </a:lnTo>
                <a:lnTo>
                  <a:pt x="208013" y="106184"/>
                </a:lnTo>
                <a:lnTo>
                  <a:pt x="197739" y="162179"/>
                </a:lnTo>
                <a:lnTo>
                  <a:pt x="198869" y="182448"/>
                </a:lnTo>
                <a:lnTo>
                  <a:pt x="215900" y="233934"/>
                </a:lnTo>
                <a:lnTo>
                  <a:pt x="252044" y="266649"/>
                </a:lnTo>
                <a:lnTo>
                  <a:pt x="268097" y="272415"/>
                </a:lnTo>
                <a:lnTo>
                  <a:pt x="270891" y="263461"/>
                </a:lnTo>
                <a:lnTo>
                  <a:pt x="258318" y="257898"/>
                </a:lnTo>
                <a:lnTo>
                  <a:pt x="247472" y="250151"/>
                </a:lnTo>
                <a:lnTo>
                  <a:pt x="225259" y="214045"/>
                </a:lnTo>
                <a:lnTo>
                  <a:pt x="217932" y="161036"/>
                </a:lnTo>
                <a:lnTo>
                  <a:pt x="218732" y="142240"/>
                </a:lnTo>
                <a:lnTo>
                  <a:pt x="231013" y="95758"/>
                </a:lnTo>
                <a:lnTo>
                  <a:pt x="258533" y="66370"/>
                </a:lnTo>
                <a:lnTo>
                  <a:pt x="271272" y="60833"/>
                </a:lnTo>
                <a:close/>
              </a:path>
              <a:path w="1034414" h="295910">
                <a:moveTo>
                  <a:pt x="1016762" y="162179"/>
                </a:moveTo>
                <a:lnTo>
                  <a:pt x="1012202" y="123317"/>
                </a:lnTo>
                <a:lnTo>
                  <a:pt x="988479" y="76987"/>
                </a:lnTo>
                <a:lnTo>
                  <a:pt x="946404" y="51816"/>
                </a:lnTo>
                <a:lnTo>
                  <a:pt x="943229" y="60833"/>
                </a:lnTo>
                <a:lnTo>
                  <a:pt x="956030" y="66370"/>
                </a:lnTo>
                <a:lnTo>
                  <a:pt x="967041" y="74015"/>
                </a:lnTo>
                <a:lnTo>
                  <a:pt x="989279" y="109575"/>
                </a:lnTo>
                <a:lnTo>
                  <a:pt x="996569" y="161036"/>
                </a:lnTo>
                <a:lnTo>
                  <a:pt x="995756" y="180517"/>
                </a:lnTo>
                <a:lnTo>
                  <a:pt x="983488" y="228092"/>
                </a:lnTo>
                <a:lnTo>
                  <a:pt x="956170" y="257898"/>
                </a:lnTo>
                <a:lnTo>
                  <a:pt x="943610" y="263461"/>
                </a:lnTo>
                <a:lnTo>
                  <a:pt x="946404" y="272415"/>
                </a:lnTo>
                <a:lnTo>
                  <a:pt x="988542" y="247408"/>
                </a:lnTo>
                <a:lnTo>
                  <a:pt x="1012202" y="201155"/>
                </a:lnTo>
                <a:lnTo>
                  <a:pt x="1015619" y="182448"/>
                </a:lnTo>
                <a:lnTo>
                  <a:pt x="1016762" y="162179"/>
                </a:lnTo>
                <a:close/>
              </a:path>
              <a:path w="1034414" h="295910">
                <a:moveTo>
                  <a:pt x="1034034" y="762"/>
                </a:moveTo>
                <a:lnTo>
                  <a:pt x="181483" y="762"/>
                </a:lnTo>
                <a:lnTo>
                  <a:pt x="181483" y="0"/>
                </a:lnTo>
                <a:lnTo>
                  <a:pt x="148844" y="0"/>
                </a:lnTo>
                <a:lnTo>
                  <a:pt x="78359" y="264502"/>
                </a:lnTo>
                <a:lnTo>
                  <a:pt x="38100" y="174752"/>
                </a:lnTo>
                <a:lnTo>
                  <a:pt x="0" y="192151"/>
                </a:lnTo>
                <a:lnTo>
                  <a:pt x="3556" y="200914"/>
                </a:lnTo>
                <a:lnTo>
                  <a:pt x="23241" y="192151"/>
                </a:lnTo>
                <a:lnTo>
                  <a:pt x="71374" y="295656"/>
                </a:lnTo>
                <a:lnTo>
                  <a:pt x="82550" y="295656"/>
                </a:lnTo>
                <a:lnTo>
                  <a:pt x="158242" y="15494"/>
                </a:lnTo>
                <a:lnTo>
                  <a:pt x="176784" y="15494"/>
                </a:lnTo>
                <a:lnTo>
                  <a:pt x="176784" y="19812"/>
                </a:lnTo>
                <a:lnTo>
                  <a:pt x="1034034" y="19812"/>
                </a:lnTo>
                <a:lnTo>
                  <a:pt x="1034034" y="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4921251" y="3617024"/>
            <a:ext cx="72898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1900" spc="15" dirty="0">
                <a:latin typeface="Cambria Math"/>
                <a:cs typeface="Cambria Math"/>
              </a:rPr>
              <a:t>1 </a:t>
            </a:r>
            <a:r>
              <a:rPr sz="1900" spc="20" dirty="0">
                <a:latin typeface="Cambria Math"/>
                <a:cs typeface="Cambria Math"/>
              </a:rPr>
              <a:t>−</a:t>
            </a:r>
            <a:r>
              <a:rPr sz="1900" spc="35" dirty="0">
                <a:latin typeface="Cambria Math"/>
                <a:cs typeface="Cambria Math"/>
              </a:rPr>
              <a:t> </a:t>
            </a:r>
            <a:r>
              <a:rPr sz="1900" spc="60" dirty="0">
                <a:latin typeface="Cambria Math"/>
                <a:cs typeface="Cambria Math"/>
              </a:rPr>
              <a:t>𝜁</a:t>
            </a:r>
            <a:r>
              <a:rPr sz="2000" spc="89" baseline="24691" dirty="0">
                <a:latin typeface="Cambria Math"/>
                <a:cs typeface="Cambria Math"/>
              </a:rPr>
              <a:t>2</a:t>
            </a:r>
            <a:endParaRPr sz="2000" baseline="24691" dirty="0">
              <a:latin typeface="Cambria Math"/>
              <a:cs typeface="Cambria Math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677917" y="3565778"/>
            <a:ext cx="1038225" cy="19050"/>
          </a:xfrm>
          <a:custGeom>
            <a:avLst/>
            <a:gdLst/>
            <a:ahLst/>
            <a:cxnLst/>
            <a:rect l="l" t="t" r="r" b="b"/>
            <a:pathLst>
              <a:path w="1038225" h="19050">
                <a:moveTo>
                  <a:pt x="1038225" y="0"/>
                </a:moveTo>
                <a:lnTo>
                  <a:pt x="0" y="0"/>
                </a:lnTo>
                <a:lnTo>
                  <a:pt x="0" y="19050"/>
                </a:lnTo>
                <a:lnTo>
                  <a:pt x="1038225" y="19050"/>
                </a:lnTo>
                <a:lnTo>
                  <a:pt x="1038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7225667" y="3511870"/>
            <a:ext cx="135255" cy="23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140" dirty="0">
                <a:latin typeface="Cambria Math"/>
                <a:cs typeface="Cambria Math"/>
              </a:rPr>
              <a:t>𝑑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874769" y="3397569"/>
            <a:ext cx="1729739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  <a:tabLst>
                <a:tab pos="1496545" algn="l"/>
              </a:tabLst>
            </a:pPr>
            <a:r>
              <a:rPr sz="1900" spc="125" dirty="0">
                <a:latin typeface="Cambria Math"/>
                <a:cs typeface="Cambria Math"/>
              </a:rPr>
              <a:t>𝑒</a:t>
            </a:r>
            <a:r>
              <a:rPr sz="2000" spc="187" baseline="28806" dirty="0">
                <a:latin typeface="Cambria Math"/>
                <a:cs typeface="Cambria Math"/>
              </a:rPr>
              <a:t>−𝜁𝜔</a:t>
            </a:r>
            <a:r>
              <a:rPr sz="1700" spc="187" baseline="20202" dirty="0">
                <a:latin typeface="Cambria Math"/>
                <a:cs typeface="Cambria Math"/>
              </a:rPr>
              <a:t>𝑛</a:t>
            </a:r>
            <a:r>
              <a:rPr sz="2000" spc="187" baseline="28806" dirty="0">
                <a:latin typeface="Cambria Math"/>
                <a:cs typeface="Cambria Math"/>
              </a:rPr>
              <a:t>𝑡</a:t>
            </a:r>
            <a:r>
              <a:rPr sz="2000" spc="120" baseline="28806" dirty="0">
                <a:latin typeface="Cambria Math"/>
                <a:cs typeface="Cambria Math"/>
              </a:rPr>
              <a:t> </a:t>
            </a:r>
            <a:r>
              <a:rPr sz="1900" spc="25" dirty="0">
                <a:latin typeface="Cambria Math"/>
                <a:cs typeface="Cambria Math"/>
              </a:rPr>
              <a:t>sin(𝜔	</a:t>
            </a:r>
            <a:r>
              <a:rPr sz="1900" spc="15" dirty="0">
                <a:latin typeface="Cambria Math"/>
                <a:cs typeface="Cambria Math"/>
              </a:rPr>
              <a:t>𝑡)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650875" y="4255050"/>
            <a:ext cx="257175" cy="220979"/>
          </a:xfrm>
          <a:custGeom>
            <a:avLst/>
            <a:gdLst/>
            <a:ahLst/>
            <a:cxnLst/>
            <a:rect l="l" t="t" r="r" b="b"/>
            <a:pathLst>
              <a:path w="257175" h="220979">
                <a:moveTo>
                  <a:pt x="186689" y="0"/>
                </a:moveTo>
                <a:lnTo>
                  <a:pt x="183514" y="8940"/>
                </a:lnTo>
                <a:lnTo>
                  <a:pt x="196326" y="14482"/>
                </a:lnTo>
                <a:lnTo>
                  <a:pt x="207327" y="22153"/>
                </a:lnTo>
                <a:lnTo>
                  <a:pt x="229568" y="57714"/>
                </a:lnTo>
                <a:lnTo>
                  <a:pt x="236854" y="109169"/>
                </a:lnTo>
                <a:lnTo>
                  <a:pt x="236043" y="128626"/>
                </a:lnTo>
                <a:lnTo>
                  <a:pt x="223774" y="176263"/>
                </a:lnTo>
                <a:lnTo>
                  <a:pt x="196467" y="206040"/>
                </a:lnTo>
                <a:lnTo>
                  <a:pt x="183895" y="211607"/>
                </a:lnTo>
                <a:lnTo>
                  <a:pt x="186689" y="220560"/>
                </a:lnTo>
                <a:lnTo>
                  <a:pt x="228838" y="195520"/>
                </a:lnTo>
                <a:lnTo>
                  <a:pt x="252491" y="149301"/>
                </a:lnTo>
                <a:lnTo>
                  <a:pt x="257047" y="110337"/>
                </a:lnTo>
                <a:lnTo>
                  <a:pt x="255906" y="90113"/>
                </a:lnTo>
                <a:lnTo>
                  <a:pt x="238887" y="38658"/>
                </a:lnTo>
                <a:lnTo>
                  <a:pt x="202668" y="5767"/>
                </a:lnTo>
                <a:lnTo>
                  <a:pt x="186689" y="0"/>
                </a:lnTo>
                <a:close/>
              </a:path>
              <a:path w="257175" h="220979">
                <a:moveTo>
                  <a:pt x="70357" y="0"/>
                </a:moveTo>
                <a:lnTo>
                  <a:pt x="28334" y="25097"/>
                </a:lnTo>
                <a:lnTo>
                  <a:pt x="4572" y="71426"/>
                </a:lnTo>
                <a:lnTo>
                  <a:pt x="0" y="110337"/>
                </a:lnTo>
                <a:lnTo>
                  <a:pt x="1141" y="130599"/>
                </a:lnTo>
                <a:lnTo>
                  <a:pt x="18160" y="182016"/>
                </a:lnTo>
                <a:lnTo>
                  <a:pt x="54308" y="214793"/>
                </a:lnTo>
                <a:lnTo>
                  <a:pt x="70357" y="220560"/>
                </a:lnTo>
                <a:lnTo>
                  <a:pt x="73151" y="211607"/>
                </a:lnTo>
                <a:lnTo>
                  <a:pt x="60580" y="206040"/>
                </a:lnTo>
                <a:lnTo>
                  <a:pt x="49736" y="198293"/>
                </a:lnTo>
                <a:lnTo>
                  <a:pt x="27533" y="162170"/>
                </a:lnTo>
                <a:lnTo>
                  <a:pt x="20193" y="109169"/>
                </a:lnTo>
                <a:lnTo>
                  <a:pt x="21004" y="90352"/>
                </a:lnTo>
                <a:lnTo>
                  <a:pt x="33274" y="43891"/>
                </a:lnTo>
                <a:lnTo>
                  <a:pt x="60795" y="14482"/>
                </a:lnTo>
                <a:lnTo>
                  <a:pt x="73532" y="8940"/>
                </a:lnTo>
                <a:lnTo>
                  <a:pt x="70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475994" y="4189098"/>
            <a:ext cx="1148080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  <a:tabLst>
                <a:tab pos="517473" algn="l"/>
              </a:tabLst>
            </a:pPr>
            <a:r>
              <a:rPr sz="1900" spc="15" dirty="0">
                <a:latin typeface="Cambria Math"/>
                <a:cs typeface="Cambria Math"/>
              </a:rPr>
              <a:t>𝑦</a:t>
            </a:r>
            <a:r>
              <a:rPr sz="1900" spc="415" dirty="0">
                <a:latin typeface="Cambria Math"/>
                <a:cs typeface="Cambria Math"/>
              </a:rPr>
              <a:t> </a:t>
            </a:r>
            <a:r>
              <a:rPr sz="1900" spc="10" dirty="0">
                <a:latin typeface="Cambria Math"/>
                <a:cs typeface="Cambria Math"/>
              </a:rPr>
              <a:t>𝑡	</a:t>
            </a:r>
            <a:r>
              <a:rPr sz="1900" spc="20" dirty="0">
                <a:latin typeface="Cambria Math"/>
                <a:cs typeface="Cambria Math"/>
              </a:rPr>
              <a:t>= </a:t>
            </a:r>
            <a:r>
              <a:rPr sz="1900" spc="15" dirty="0">
                <a:latin typeface="Cambria Math"/>
                <a:cs typeface="Cambria Math"/>
              </a:rPr>
              <a:t>1</a:t>
            </a:r>
            <a:r>
              <a:rPr sz="1900" spc="85" dirty="0">
                <a:latin typeface="Cambria Math"/>
                <a:cs typeface="Cambria Math"/>
              </a:rPr>
              <a:t> </a:t>
            </a:r>
            <a:r>
              <a:rPr sz="1900" spc="20" dirty="0">
                <a:latin typeface="Cambria Math"/>
                <a:cs typeface="Cambria Math"/>
              </a:rPr>
              <a:t>−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842642" y="3922080"/>
            <a:ext cx="772160" cy="3039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2800" spc="187" baseline="-21021" dirty="0">
                <a:latin typeface="Cambria Math"/>
                <a:cs typeface="Cambria Math"/>
              </a:rPr>
              <a:t>𝑒</a:t>
            </a:r>
            <a:r>
              <a:rPr sz="1400" spc="125" dirty="0">
                <a:latin typeface="Cambria Math"/>
                <a:cs typeface="Cambria Math"/>
              </a:rPr>
              <a:t>−𝜁𝜔</a:t>
            </a:r>
            <a:r>
              <a:rPr sz="1700" spc="187" baseline="-15151" dirty="0">
                <a:latin typeface="Cambria Math"/>
                <a:cs typeface="Cambria Math"/>
              </a:rPr>
              <a:t>𝑛</a:t>
            </a:r>
            <a:r>
              <a:rPr sz="1400" spc="125" dirty="0">
                <a:latin typeface="Cambria Math"/>
                <a:cs typeface="Cambria Math"/>
              </a:rPr>
              <a:t>𝑡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719832" y="4422256"/>
            <a:ext cx="1034415" cy="295910"/>
          </a:xfrm>
          <a:custGeom>
            <a:avLst/>
            <a:gdLst/>
            <a:ahLst/>
            <a:cxnLst/>
            <a:rect l="l" t="t" r="r" b="b"/>
            <a:pathLst>
              <a:path w="1034414" h="295910">
                <a:moveTo>
                  <a:pt x="271399" y="60807"/>
                </a:moveTo>
                <a:lnTo>
                  <a:pt x="268224" y="51866"/>
                </a:lnTo>
                <a:lnTo>
                  <a:pt x="252247" y="57645"/>
                </a:lnTo>
                <a:lnTo>
                  <a:pt x="238226" y="66001"/>
                </a:lnTo>
                <a:lnTo>
                  <a:pt x="208153" y="106146"/>
                </a:lnTo>
                <a:lnTo>
                  <a:pt x="197866" y="162204"/>
                </a:lnTo>
                <a:lnTo>
                  <a:pt x="198996" y="182473"/>
                </a:lnTo>
                <a:lnTo>
                  <a:pt x="216027" y="233883"/>
                </a:lnTo>
                <a:lnTo>
                  <a:pt x="252171" y="266661"/>
                </a:lnTo>
                <a:lnTo>
                  <a:pt x="268224" y="272427"/>
                </a:lnTo>
                <a:lnTo>
                  <a:pt x="271018" y="263474"/>
                </a:lnTo>
                <a:lnTo>
                  <a:pt x="258445" y="257911"/>
                </a:lnTo>
                <a:lnTo>
                  <a:pt x="247599" y="250164"/>
                </a:lnTo>
                <a:lnTo>
                  <a:pt x="225386" y="214045"/>
                </a:lnTo>
                <a:lnTo>
                  <a:pt x="218059" y="161036"/>
                </a:lnTo>
                <a:lnTo>
                  <a:pt x="218859" y="142227"/>
                </a:lnTo>
                <a:lnTo>
                  <a:pt x="231140" y="95758"/>
                </a:lnTo>
                <a:lnTo>
                  <a:pt x="258660" y="66357"/>
                </a:lnTo>
                <a:lnTo>
                  <a:pt x="271399" y="60807"/>
                </a:lnTo>
                <a:close/>
              </a:path>
              <a:path w="1034414" h="295910">
                <a:moveTo>
                  <a:pt x="1007364" y="162204"/>
                </a:moveTo>
                <a:lnTo>
                  <a:pt x="1002804" y="123304"/>
                </a:lnTo>
                <a:lnTo>
                  <a:pt x="979081" y="76974"/>
                </a:lnTo>
                <a:lnTo>
                  <a:pt x="937006" y="51866"/>
                </a:lnTo>
                <a:lnTo>
                  <a:pt x="933831" y="60807"/>
                </a:lnTo>
                <a:lnTo>
                  <a:pt x="946632" y="66357"/>
                </a:lnTo>
                <a:lnTo>
                  <a:pt x="957643" y="74028"/>
                </a:lnTo>
                <a:lnTo>
                  <a:pt x="979881" y="109588"/>
                </a:lnTo>
                <a:lnTo>
                  <a:pt x="987171" y="161036"/>
                </a:lnTo>
                <a:lnTo>
                  <a:pt x="986358" y="180505"/>
                </a:lnTo>
                <a:lnTo>
                  <a:pt x="974090" y="228130"/>
                </a:lnTo>
                <a:lnTo>
                  <a:pt x="946772" y="257911"/>
                </a:lnTo>
                <a:lnTo>
                  <a:pt x="934212" y="263474"/>
                </a:lnTo>
                <a:lnTo>
                  <a:pt x="937006" y="272427"/>
                </a:lnTo>
                <a:lnTo>
                  <a:pt x="979144" y="247396"/>
                </a:lnTo>
                <a:lnTo>
                  <a:pt x="1002804" y="201168"/>
                </a:lnTo>
                <a:lnTo>
                  <a:pt x="1006221" y="182473"/>
                </a:lnTo>
                <a:lnTo>
                  <a:pt x="1007364" y="162204"/>
                </a:lnTo>
                <a:close/>
              </a:path>
              <a:path w="1034414" h="295910">
                <a:moveTo>
                  <a:pt x="1034161" y="800"/>
                </a:moveTo>
                <a:lnTo>
                  <a:pt x="181610" y="800"/>
                </a:lnTo>
                <a:lnTo>
                  <a:pt x="181610" y="0"/>
                </a:lnTo>
                <a:lnTo>
                  <a:pt x="148971" y="0"/>
                </a:lnTo>
                <a:lnTo>
                  <a:pt x="78486" y="264515"/>
                </a:lnTo>
                <a:lnTo>
                  <a:pt x="38227" y="174752"/>
                </a:lnTo>
                <a:lnTo>
                  <a:pt x="0" y="192189"/>
                </a:lnTo>
                <a:lnTo>
                  <a:pt x="3683" y="200914"/>
                </a:lnTo>
                <a:lnTo>
                  <a:pt x="23368" y="192189"/>
                </a:lnTo>
                <a:lnTo>
                  <a:pt x="71501" y="295668"/>
                </a:lnTo>
                <a:lnTo>
                  <a:pt x="82677" y="295668"/>
                </a:lnTo>
                <a:lnTo>
                  <a:pt x="158369" y="15455"/>
                </a:lnTo>
                <a:lnTo>
                  <a:pt x="176911" y="15455"/>
                </a:lnTo>
                <a:lnTo>
                  <a:pt x="176911" y="19850"/>
                </a:lnTo>
                <a:lnTo>
                  <a:pt x="1034161" y="19850"/>
                </a:lnTo>
                <a:lnTo>
                  <a:pt x="1034161" y="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2957196" y="4408807"/>
            <a:ext cx="728980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1900" spc="15" dirty="0">
                <a:latin typeface="Cambria Math"/>
                <a:cs typeface="Cambria Math"/>
              </a:rPr>
              <a:t>1 </a:t>
            </a:r>
            <a:r>
              <a:rPr sz="1900" spc="20" dirty="0">
                <a:latin typeface="Cambria Math"/>
                <a:cs typeface="Cambria Math"/>
              </a:rPr>
              <a:t>−</a:t>
            </a:r>
            <a:r>
              <a:rPr sz="1900" spc="35" dirty="0">
                <a:latin typeface="Cambria Math"/>
                <a:cs typeface="Cambria Math"/>
              </a:rPr>
              <a:t> </a:t>
            </a:r>
            <a:r>
              <a:rPr sz="1900" spc="60" dirty="0">
                <a:latin typeface="Cambria Math"/>
                <a:cs typeface="Cambria Math"/>
              </a:rPr>
              <a:t>𝜁</a:t>
            </a:r>
            <a:r>
              <a:rPr sz="2000" spc="89" baseline="24691" dirty="0">
                <a:latin typeface="Cambria Math"/>
                <a:cs typeface="Cambria Math"/>
              </a:rPr>
              <a:t>2</a:t>
            </a:r>
            <a:endParaRPr sz="2000" baseline="24691" dirty="0">
              <a:latin typeface="Cambria Math"/>
              <a:cs typeface="Cambria Math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715767" y="4356379"/>
            <a:ext cx="1038225" cy="19050"/>
          </a:xfrm>
          <a:custGeom>
            <a:avLst/>
            <a:gdLst/>
            <a:ahLst/>
            <a:cxnLst/>
            <a:rect l="l" t="t" r="r" b="b"/>
            <a:pathLst>
              <a:path w="1038225" h="19050">
                <a:moveTo>
                  <a:pt x="1038225" y="0"/>
                </a:moveTo>
                <a:lnTo>
                  <a:pt x="0" y="0"/>
                </a:lnTo>
                <a:lnTo>
                  <a:pt x="0" y="19050"/>
                </a:lnTo>
                <a:lnTo>
                  <a:pt x="1038225" y="19050"/>
                </a:lnTo>
                <a:lnTo>
                  <a:pt x="1038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818513" y="4178302"/>
            <a:ext cx="1097915" cy="391160"/>
          </a:xfrm>
          <a:custGeom>
            <a:avLst/>
            <a:gdLst/>
            <a:ahLst/>
            <a:cxnLst/>
            <a:rect l="l" t="t" r="r" b="b"/>
            <a:pathLst>
              <a:path w="1097914" h="391160">
                <a:moveTo>
                  <a:pt x="55372" y="0"/>
                </a:moveTo>
                <a:lnTo>
                  <a:pt x="0" y="0"/>
                </a:lnTo>
                <a:lnTo>
                  <a:pt x="0" y="10160"/>
                </a:lnTo>
                <a:lnTo>
                  <a:pt x="0" y="381000"/>
                </a:lnTo>
                <a:lnTo>
                  <a:pt x="0" y="391160"/>
                </a:lnTo>
                <a:lnTo>
                  <a:pt x="55372" y="391160"/>
                </a:lnTo>
                <a:lnTo>
                  <a:pt x="55372" y="381000"/>
                </a:lnTo>
                <a:lnTo>
                  <a:pt x="21590" y="381000"/>
                </a:lnTo>
                <a:lnTo>
                  <a:pt x="21590" y="10160"/>
                </a:lnTo>
                <a:lnTo>
                  <a:pt x="55372" y="10160"/>
                </a:lnTo>
                <a:lnTo>
                  <a:pt x="55372" y="0"/>
                </a:lnTo>
                <a:close/>
              </a:path>
              <a:path w="1097914" h="391160">
                <a:moveTo>
                  <a:pt x="334772" y="85686"/>
                </a:moveTo>
                <a:lnTo>
                  <a:pt x="331597" y="76746"/>
                </a:lnTo>
                <a:lnTo>
                  <a:pt x="315620" y="82524"/>
                </a:lnTo>
                <a:lnTo>
                  <a:pt x="301599" y="90881"/>
                </a:lnTo>
                <a:lnTo>
                  <a:pt x="271513" y="131025"/>
                </a:lnTo>
                <a:lnTo>
                  <a:pt x="261239" y="187083"/>
                </a:lnTo>
                <a:lnTo>
                  <a:pt x="262369" y="207352"/>
                </a:lnTo>
                <a:lnTo>
                  <a:pt x="279400" y="258762"/>
                </a:lnTo>
                <a:lnTo>
                  <a:pt x="315544" y="291541"/>
                </a:lnTo>
                <a:lnTo>
                  <a:pt x="331597" y="297307"/>
                </a:lnTo>
                <a:lnTo>
                  <a:pt x="334391" y="288353"/>
                </a:lnTo>
                <a:lnTo>
                  <a:pt x="321818" y="282790"/>
                </a:lnTo>
                <a:lnTo>
                  <a:pt x="310972" y="275043"/>
                </a:lnTo>
                <a:lnTo>
                  <a:pt x="288759" y="238925"/>
                </a:lnTo>
                <a:lnTo>
                  <a:pt x="281432" y="185915"/>
                </a:lnTo>
                <a:lnTo>
                  <a:pt x="282232" y="167106"/>
                </a:lnTo>
                <a:lnTo>
                  <a:pt x="294513" y="120637"/>
                </a:lnTo>
                <a:lnTo>
                  <a:pt x="322033" y="91236"/>
                </a:lnTo>
                <a:lnTo>
                  <a:pt x="334772" y="85686"/>
                </a:lnTo>
                <a:close/>
              </a:path>
              <a:path w="1097914" h="391160">
                <a:moveTo>
                  <a:pt x="1080262" y="187083"/>
                </a:moveTo>
                <a:lnTo>
                  <a:pt x="1075702" y="148183"/>
                </a:lnTo>
                <a:lnTo>
                  <a:pt x="1051979" y="101854"/>
                </a:lnTo>
                <a:lnTo>
                  <a:pt x="1009904" y="76746"/>
                </a:lnTo>
                <a:lnTo>
                  <a:pt x="1006729" y="85686"/>
                </a:lnTo>
                <a:lnTo>
                  <a:pt x="1019530" y="91236"/>
                </a:lnTo>
                <a:lnTo>
                  <a:pt x="1030541" y="98907"/>
                </a:lnTo>
                <a:lnTo>
                  <a:pt x="1052779" y="134467"/>
                </a:lnTo>
                <a:lnTo>
                  <a:pt x="1060069" y="185915"/>
                </a:lnTo>
                <a:lnTo>
                  <a:pt x="1059256" y="205384"/>
                </a:lnTo>
                <a:lnTo>
                  <a:pt x="1046988" y="253009"/>
                </a:lnTo>
                <a:lnTo>
                  <a:pt x="1019670" y="282790"/>
                </a:lnTo>
                <a:lnTo>
                  <a:pt x="1007110" y="288353"/>
                </a:lnTo>
                <a:lnTo>
                  <a:pt x="1009904" y="297307"/>
                </a:lnTo>
                <a:lnTo>
                  <a:pt x="1052042" y="272275"/>
                </a:lnTo>
                <a:lnTo>
                  <a:pt x="1075702" y="226047"/>
                </a:lnTo>
                <a:lnTo>
                  <a:pt x="1079119" y="207352"/>
                </a:lnTo>
                <a:lnTo>
                  <a:pt x="1080262" y="187083"/>
                </a:lnTo>
                <a:close/>
              </a:path>
              <a:path w="1097914" h="391160">
                <a:moveTo>
                  <a:pt x="1097534" y="16154"/>
                </a:moveTo>
                <a:lnTo>
                  <a:pt x="244983" y="16154"/>
                </a:lnTo>
                <a:lnTo>
                  <a:pt x="244983" y="15354"/>
                </a:lnTo>
                <a:lnTo>
                  <a:pt x="212344" y="15354"/>
                </a:lnTo>
                <a:lnTo>
                  <a:pt x="141859" y="279869"/>
                </a:lnTo>
                <a:lnTo>
                  <a:pt x="101600" y="190106"/>
                </a:lnTo>
                <a:lnTo>
                  <a:pt x="63500" y="207543"/>
                </a:lnTo>
                <a:lnTo>
                  <a:pt x="67056" y="216268"/>
                </a:lnTo>
                <a:lnTo>
                  <a:pt x="86741" y="207543"/>
                </a:lnTo>
                <a:lnTo>
                  <a:pt x="134874" y="311023"/>
                </a:lnTo>
                <a:lnTo>
                  <a:pt x="146050" y="311023"/>
                </a:lnTo>
                <a:lnTo>
                  <a:pt x="221742" y="30810"/>
                </a:lnTo>
                <a:lnTo>
                  <a:pt x="240284" y="30810"/>
                </a:lnTo>
                <a:lnTo>
                  <a:pt x="240284" y="35204"/>
                </a:lnTo>
                <a:lnTo>
                  <a:pt x="1097534" y="35204"/>
                </a:lnTo>
                <a:lnTo>
                  <a:pt x="1097534" y="161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784848" y="4178302"/>
            <a:ext cx="640080" cy="391160"/>
          </a:xfrm>
          <a:custGeom>
            <a:avLst/>
            <a:gdLst/>
            <a:ahLst/>
            <a:cxnLst/>
            <a:rect l="l" t="t" r="r" b="b"/>
            <a:pathLst>
              <a:path w="640079" h="391160">
                <a:moveTo>
                  <a:pt x="73533" y="85686"/>
                </a:moveTo>
                <a:lnTo>
                  <a:pt x="70358" y="76746"/>
                </a:lnTo>
                <a:lnTo>
                  <a:pt x="54381" y="82524"/>
                </a:lnTo>
                <a:lnTo>
                  <a:pt x="40360" y="90881"/>
                </a:lnTo>
                <a:lnTo>
                  <a:pt x="10287" y="131025"/>
                </a:lnTo>
                <a:lnTo>
                  <a:pt x="0" y="187083"/>
                </a:lnTo>
                <a:lnTo>
                  <a:pt x="1130" y="207352"/>
                </a:lnTo>
                <a:lnTo>
                  <a:pt x="18161" y="258762"/>
                </a:lnTo>
                <a:lnTo>
                  <a:pt x="54305" y="291541"/>
                </a:lnTo>
                <a:lnTo>
                  <a:pt x="70358" y="297307"/>
                </a:lnTo>
                <a:lnTo>
                  <a:pt x="73152" y="288353"/>
                </a:lnTo>
                <a:lnTo>
                  <a:pt x="60579" y="282790"/>
                </a:lnTo>
                <a:lnTo>
                  <a:pt x="49733" y="275043"/>
                </a:lnTo>
                <a:lnTo>
                  <a:pt x="27520" y="238925"/>
                </a:lnTo>
                <a:lnTo>
                  <a:pt x="20193" y="185915"/>
                </a:lnTo>
                <a:lnTo>
                  <a:pt x="20993" y="167106"/>
                </a:lnTo>
                <a:lnTo>
                  <a:pt x="33274" y="120637"/>
                </a:lnTo>
                <a:lnTo>
                  <a:pt x="60794" y="91236"/>
                </a:lnTo>
                <a:lnTo>
                  <a:pt x="73533" y="85686"/>
                </a:lnTo>
                <a:close/>
              </a:path>
              <a:path w="640079" h="391160">
                <a:moveTo>
                  <a:pt x="561848" y="187083"/>
                </a:moveTo>
                <a:lnTo>
                  <a:pt x="557288" y="148183"/>
                </a:lnTo>
                <a:lnTo>
                  <a:pt x="533565" y="101854"/>
                </a:lnTo>
                <a:lnTo>
                  <a:pt x="491490" y="76746"/>
                </a:lnTo>
                <a:lnTo>
                  <a:pt x="488315" y="85686"/>
                </a:lnTo>
                <a:lnTo>
                  <a:pt x="501116" y="91236"/>
                </a:lnTo>
                <a:lnTo>
                  <a:pt x="512127" y="98907"/>
                </a:lnTo>
                <a:lnTo>
                  <a:pt x="534365" y="134467"/>
                </a:lnTo>
                <a:lnTo>
                  <a:pt x="541655" y="185915"/>
                </a:lnTo>
                <a:lnTo>
                  <a:pt x="540842" y="205384"/>
                </a:lnTo>
                <a:lnTo>
                  <a:pt x="528574" y="253009"/>
                </a:lnTo>
                <a:lnTo>
                  <a:pt x="501256" y="282790"/>
                </a:lnTo>
                <a:lnTo>
                  <a:pt x="488696" y="288353"/>
                </a:lnTo>
                <a:lnTo>
                  <a:pt x="491490" y="297307"/>
                </a:lnTo>
                <a:lnTo>
                  <a:pt x="533628" y="272275"/>
                </a:lnTo>
                <a:lnTo>
                  <a:pt x="557288" y="226047"/>
                </a:lnTo>
                <a:lnTo>
                  <a:pt x="560705" y="207352"/>
                </a:lnTo>
                <a:lnTo>
                  <a:pt x="561848" y="187083"/>
                </a:lnTo>
                <a:close/>
              </a:path>
              <a:path w="640079" h="391160">
                <a:moveTo>
                  <a:pt x="639699" y="0"/>
                </a:moveTo>
                <a:lnTo>
                  <a:pt x="584454" y="0"/>
                </a:lnTo>
                <a:lnTo>
                  <a:pt x="584454" y="10160"/>
                </a:lnTo>
                <a:lnTo>
                  <a:pt x="618236" y="10160"/>
                </a:lnTo>
                <a:lnTo>
                  <a:pt x="618236" y="381000"/>
                </a:lnTo>
                <a:lnTo>
                  <a:pt x="584454" y="381000"/>
                </a:lnTo>
                <a:lnTo>
                  <a:pt x="584454" y="391160"/>
                </a:lnTo>
                <a:lnTo>
                  <a:pt x="639699" y="391160"/>
                </a:lnTo>
                <a:lnTo>
                  <a:pt x="639699" y="381000"/>
                </a:lnTo>
                <a:lnTo>
                  <a:pt x="639699" y="10160"/>
                </a:lnTo>
                <a:lnTo>
                  <a:pt x="6396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4120515" y="4189098"/>
            <a:ext cx="728980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1900" spc="15" dirty="0">
                <a:latin typeface="Cambria Math"/>
                <a:cs typeface="Cambria Math"/>
              </a:rPr>
              <a:t>1 </a:t>
            </a:r>
            <a:r>
              <a:rPr sz="1900" spc="20" dirty="0">
                <a:latin typeface="Cambria Math"/>
                <a:cs typeface="Cambria Math"/>
              </a:rPr>
              <a:t>−</a:t>
            </a:r>
            <a:r>
              <a:rPr sz="1900" spc="35" dirty="0">
                <a:latin typeface="Cambria Math"/>
                <a:cs typeface="Cambria Math"/>
              </a:rPr>
              <a:t> </a:t>
            </a:r>
            <a:r>
              <a:rPr sz="1900" spc="60" dirty="0">
                <a:latin typeface="Cambria Math"/>
                <a:cs typeface="Cambria Math"/>
              </a:rPr>
              <a:t>𝜁</a:t>
            </a:r>
            <a:r>
              <a:rPr sz="2000" spc="89" baseline="24691" dirty="0">
                <a:latin typeface="Cambria Math"/>
                <a:cs typeface="Cambria Math"/>
              </a:rPr>
              <a:t>2</a:t>
            </a:r>
            <a:endParaRPr sz="2000" baseline="24691" dirty="0">
              <a:latin typeface="Cambria Math"/>
              <a:cs typeface="Cambria Math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5317997" y="4255050"/>
            <a:ext cx="561975" cy="220979"/>
          </a:xfrm>
          <a:custGeom>
            <a:avLst/>
            <a:gdLst/>
            <a:ahLst/>
            <a:cxnLst/>
            <a:rect l="l" t="t" r="r" b="b"/>
            <a:pathLst>
              <a:path w="561975" h="220979">
                <a:moveTo>
                  <a:pt x="491489" y="0"/>
                </a:moveTo>
                <a:lnTo>
                  <a:pt x="488314" y="8940"/>
                </a:lnTo>
                <a:lnTo>
                  <a:pt x="501126" y="14482"/>
                </a:lnTo>
                <a:lnTo>
                  <a:pt x="512127" y="22153"/>
                </a:lnTo>
                <a:lnTo>
                  <a:pt x="534368" y="57714"/>
                </a:lnTo>
                <a:lnTo>
                  <a:pt x="541654" y="109169"/>
                </a:lnTo>
                <a:lnTo>
                  <a:pt x="540843" y="128626"/>
                </a:lnTo>
                <a:lnTo>
                  <a:pt x="528574" y="176263"/>
                </a:lnTo>
                <a:lnTo>
                  <a:pt x="501267" y="206040"/>
                </a:lnTo>
                <a:lnTo>
                  <a:pt x="488696" y="211607"/>
                </a:lnTo>
                <a:lnTo>
                  <a:pt x="491489" y="220560"/>
                </a:lnTo>
                <a:lnTo>
                  <a:pt x="533638" y="195520"/>
                </a:lnTo>
                <a:lnTo>
                  <a:pt x="557291" y="149301"/>
                </a:lnTo>
                <a:lnTo>
                  <a:pt x="561848" y="110337"/>
                </a:lnTo>
                <a:lnTo>
                  <a:pt x="560706" y="90113"/>
                </a:lnTo>
                <a:lnTo>
                  <a:pt x="543687" y="38658"/>
                </a:lnTo>
                <a:lnTo>
                  <a:pt x="507468" y="5767"/>
                </a:lnTo>
                <a:lnTo>
                  <a:pt x="491489" y="0"/>
                </a:lnTo>
                <a:close/>
              </a:path>
              <a:path w="561975" h="220979">
                <a:moveTo>
                  <a:pt x="70357" y="0"/>
                </a:moveTo>
                <a:lnTo>
                  <a:pt x="28334" y="25097"/>
                </a:lnTo>
                <a:lnTo>
                  <a:pt x="4571" y="71426"/>
                </a:lnTo>
                <a:lnTo>
                  <a:pt x="0" y="110337"/>
                </a:lnTo>
                <a:lnTo>
                  <a:pt x="1141" y="130599"/>
                </a:lnTo>
                <a:lnTo>
                  <a:pt x="18161" y="182016"/>
                </a:lnTo>
                <a:lnTo>
                  <a:pt x="54308" y="214793"/>
                </a:lnTo>
                <a:lnTo>
                  <a:pt x="70357" y="220560"/>
                </a:lnTo>
                <a:lnTo>
                  <a:pt x="73151" y="211607"/>
                </a:lnTo>
                <a:lnTo>
                  <a:pt x="60580" y="206040"/>
                </a:lnTo>
                <a:lnTo>
                  <a:pt x="49736" y="198293"/>
                </a:lnTo>
                <a:lnTo>
                  <a:pt x="27533" y="162170"/>
                </a:lnTo>
                <a:lnTo>
                  <a:pt x="20192" y="109169"/>
                </a:lnTo>
                <a:lnTo>
                  <a:pt x="21004" y="90352"/>
                </a:lnTo>
                <a:lnTo>
                  <a:pt x="33274" y="43891"/>
                </a:lnTo>
                <a:lnTo>
                  <a:pt x="60795" y="14482"/>
                </a:lnTo>
                <a:lnTo>
                  <a:pt x="73532" y="8940"/>
                </a:lnTo>
                <a:lnTo>
                  <a:pt x="70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4921250" y="4189098"/>
            <a:ext cx="914400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1900" spc="5" dirty="0">
                <a:latin typeface="Cambria Math"/>
                <a:cs typeface="Cambria Math"/>
              </a:rPr>
              <a:t>cos </a:t>
            </a:r>
            <a:r>
              <a:rPr sz="1900" spc="40" dirty="0">
                <a:latin typeface="Cambria Math"/>
                <a:cs typeface="Cambria Math"/>
              </a:rPr>
              <a:t>𝜔</a:t>
            </a:r>
            <a:r>
              <a:rPr sz="2000" spc="60" baseline="-16460" dirty="0">
                <a:latin typeface="Cambria Math"/>
                <a:cs typeface="Cambria Math"/>
              </a:rPr>
              <a:t>𝑑</a:t>
            </a:r>
            <a:r>
              <a:rPr sz="2000" spc="-247" baseline="-16460" dirty="0">
                <a:latin typeface="Cambria Math"/>
                <a:cs typeface="Cambria Math"/>
              </a:rPr>
              <a:t> </a:t>
            </a:r>
            <a:r>
              <a:rPr sz="1900" spc="10" dirty="0">
                <a:latin typeface="Cambria Math"/>
                <a:cs typeface="Cambria Math"/>
              </a:rPr>
              <a:t>𝑡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415655" y="4837510"/>
            <a:ext cx="228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>
              <a:lnSpc>
                <a:spcPts val="1240"/>
              </a:lnSpc>
            </a:pPr>
            <a:fld id="{81D60167-4931-47E6-BA6A-407CBD079E47}" type="slidenum">
              <a:rPr sz="1200" dirty="0">
                <a:latin typeface="Calibri"/>
                <a:cs typeface="Calibri"/>
              </a:rPr>
              <a:pPr marL="38096">
                <a:lnSpc>
                  <a:spcPts val="1240"/>
                </a:lnSpc>
              </a:pPr>
              <a:t>42</a:t>
            </a:fld>
            <a:endParaRPr sz="1200" dirty="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970274" y="4189098"/>
            <a:ext cx="1334135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1900" spc="20" dirty="0">
                <a:latin typeface="Cambria Math"/>
                <a:cs typeface="Cambria Math"/>
              </a:rPr>
              <a:t>+ </a:t>
            </a:r>
            <a:r>
              <a:rPr sz="1900" spc="10" dirty="0">
                <a:latin typeface="Cambria Math"/>
                <a:cs typeface="Cambria Math"/>
              </a:rPr>
              <a:t>𝜁 </a:t>
            </a:r>
            <a:r>
              <a:rPr sz="1900" spc="15" dirty="0">
                <a:latin typeface="Cambria Math"/>
                <a:cs typeface="Cambria Math"/>
              </a:rPr>
              <a:t>sin </a:t>
            </a:r>
            <a:r>
              <a:rPr sz="1900" spc="40" dirty="0">
                <a:latin typeface="Cambria Math"/>
                <a:cs typeface="Cambria Math"/>
              </a:rPr>
              <a:t>𝜔</a:t>
            </a:r>
            <a:r>
              <a:rPr sz="2000" spc="60" baseline="-16460" dirty="0">
                <a:latin typeface="Cambria Math"/>
                <a:cs typeface="Cambria Math"/>
              </a:rPr>
              <a:t>𝑑</a:t>
            </a:r>
            <a:r>
              <a:rPr sz="2000" spc="-359" baseline="-16460" dirty="0">
                <a:latin typeface="Cambria Math"/>
                <a:cs typeface="Cambria Math"/>
              </a:rPr>
              <a:t> </a:t>
            </a:r>
            <a:r>
              <a:rPr sz="1900" spc="10" dirty="0">
                <a:latin typeface="Cambria Math"/>
                <a:cs typeface="Cambria Math"/>
              </a:rPr>
              <a:t>𝑡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667243" y="1684268"/>
            <a:ext cx="367665" cy="625806"/>
          </a:xfrm>
          <a:prstGeom prst="rect">
            <a:avLst/>
          </a:prstGeom>
        </p:spPr>
        <p:txBody>
          <a:bodyPr vert="horz" wrap="square" lIns="0" tIns="55874" rIns="0" bIns="0" rtlCol="0">
            <a:spAutoFit/>
          </a:bodyPr>
          <a:lstStyle/>
          <a:p>
            <a:pPr marL="38096">
              <a:spcBef>
                <a:spcPts val="440"/>
              </a:spcBef>
            </a:pPr>
            <a:r>
              <a:rPr sz="1400" spc="10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  <a:p>
            <a:pPr marL="57145">
              <a:spcBef>
                <a:spcPts val="459"/>
              </a:spcBef>
            </a:pPr>
            <a:r>
              <a:rPr spc="25" dirty="0">
                <a:latin typeface="Cambria Math"/>
                <a:cs typeface="Cambria Math"/>
              </a:rPr>
              <a:t>𝜔</a:t>
            </a:r>
            <a:r>
              <a:rPr sz="2000" spc="37" baseline="-16460" dirty="0">
                <a:latin typeface="Cambria Math"/>
                <a:cs typeface="Cambria Math"/>
              </a:rPr>
              <a:t>𝑑</a:t>
            </a:r>
            <a:endParaRPr sz="2000" baseline="-16460" dirty="0">
              <a:latin typeface="Cambria Math"/>
              <a:cs typeface="Cambria Math"/>
            </a:endParaRPr>
          </a:p>
        </p:txBody>
      </p:sp>
      <p:sp>
        <p:nvSpPr>
          <p:cNvPr id="77" name="Slide Number Placeholder 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42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096" y="153987"/>
            <a:ext cx="681926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796">
              <a:spcBef>
                <a:spcPts val="105"/>
              </a:spcBef>
              <a:tabLst>
                <a:tab pos="4102327" algn="l"/>
              </a:tabLst>
            </a:pPr>
            <a:r>
              <a:rPr sz="2800" spc="-20" dirty="0">
                <a:solidFill>
                  <a:srgbClr val="FF0000"/>
                </a:solidFill>
              </a:rPr>
              <a:t>Step </a:t>
            </a:r>
            <a:r>
              <a:rPr sz="2800" spc="-15" dirty="0">
                <a:solidFill>
                  <a:srgbClr val="FF0000"/>
                </a:solidFill>
              </a:rPr>
              <a:t>Response</a:t>
            </a:r>
            <a:r>
              <a:rPr sz="2800" spc="50" dirty="0">
                <a:solidFill>
                  <a:srgbClr val="FF0000"/>
                </a:solidFill>
              </a:rPr>
              <a:t> </a:t>
            </a:r>
            <a:r>
              <a:rPr sz="2800" spc="-15" dirty="0">
                <a:solidFill>
                  <a:srgbClr val="FF0000"/>
                </a:solidFill>
              </a:rPr>
              <a:t>of</a:t>
            </a:r>
            <a:r>
              <a:rPr sz="2800" spc="35" dirty="0">
                <a:solidFill>
                  <a:srgbClr val="FF0000"/>
                </a:solidFill>
              </a:rPr>
              <a:t> </a:t>
            </a:r>
            <a:r>
              <a:rPr sz="2800" spc="-5" dirty="0" smtClean="0">
                <a:solidFill>
                  <a:srgbClr val="FF0000"/>
                </a:solidFill>
              </a:rPr>
              <a:t>2</a:t>
            </a:r>
            <a:r>
              <a:rPr sz="2800" spc="-7" baseline="24305" dirty="0" smtClean="0">
                <a:solidFill>
                  <a:srgbClr val="FF0000"/>
                </a:solidFill>
              </a:rPr>
              <a:t>nd</a:t>
            </a:r>
            <a:r>
              <a:rPr lang="en-US" sz="2800" spc="-7" dirty="0" smtClean="0">
                <a:solidFill>
                  <a:srgbClr val="FF0000"/>
                </a:solidFill>
              </a:rPr>
              <a:t> </a:t>
            </a:r>
            <a:r>
              <a:rPr sz="2800" spc="-15" dirty="0" smtClean="0">
                <a:solidFill>
                  <a:srgbClr val="FF0000"/>
                </a:solidFill>
              </a:rPr>
              <a:t>Order</a:t>
            </a:r>
            <a:r>
              <a:rPr sz="2800" spc="-95" dirty="0" smtClean="0">
                <a:solidFill>
                  <a:srgbClr val="FF0000"/>
                </a:solidFill>
              </a:rPr>
              <a:t> </a:t>
            </a:r>
            <a:r>
              <a:rPr sz="2800" spc="-30" dirty="0">
                <a:solidFill>
                  <a:srgbClr val="FF0000"/>
                </a:solidFill>
              </a:rPr>
              <a:t>Systems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1576" y="1222123"/>
            <a:ext cx="280670" cy="238760"/>
          </a:xfrm>
          <a:custGeom>
            <a:avLst/>
            <a:gdLst/>
            <a:ahLst/>
            <a:cxnLst/>
            <a:rect l="l" t="t" r="r" b="b"/>
            <a:pathLst>
              <a:path w="280670" h="238759">
                <a:moveTo>
                  <a:pt x="204635" y="0"/>
                </a:moveTo>
                <a:lnTo>
                  <a:pt x="201244" y="9778"/>
                </a:lnTo>
                <a:lnTo>
                  <a:pt x="215032" y="15708"/>
                </a:lnTo>
                <a:lnTo>
                  <a:pt x="226888" y="23971"/>
                </a:lnTo>
                <a:lnTo>
                  <a:pt x="250968" y="62404"/>
                </a:lnTo>
                <a:lnTo>
                  <a:pt x="258876" y="117982"/>
                </a:lnTo>
                <a:lnTo>
                  <a:pt x="257993" y="139009"/>
                </a:lnTo>
                <a:lnTo>
                  <a:pt x="244754" y="190373"/>
                </a:lnTo>
                <a:lnTo>
                  <a:pt x="215188" y="222573"/>
                </a:lnTo>
                <a:lnTo>
                  <a:pt x="201612" y="228600"/>
                </a:lnTo>
                <a:lnTo>
                  <a:pt x="204635" y="238251"/>
                </a:lnTo>
                <a:lnTo>
                  <a:pt x="250142" y="211195"/>
                </a:lnTo>
                <a:lnTo>
                  <a:pt x="275704" y="161305"/>
                </a:lnTo>
                <a:lnTo>
                  <a:pt x="280606" y="119252"/>
                </a:lnTo>
                <a:lnTo>
                  <a:pt x="279377" y="97414"/>
                </a:lnTo>
                <a:lnTo>
                  <a:pt x="269547" y="58691"/>
                </a:lnTo>
                <a:lnTo>
                  <a:pt x="237043" y="15319"/>
                </a:lnTo>
                <a:lnTo>
                  <a:pt x="221900" y="6260"/>
                </a:lnTo>
                <a:lnTo>
                  <a:pt x="204635" y="0"/>
                </a:lnTo>
                <a:close/>
              </a:path>
              <a:path w="280670" h="238759">
                <a:moveTo>
                  <a:pt x="75971" y="0"/>
                </a:moveTo>
                <a:lnTo>
                  <a:pt x="30538" y="27164"/>
                </a:lnTo>
                <a:lnTo>
                  <a:pt x="4908" y="77231"/>
                </a:lnTo>
                <a:lnTo>
                  <a:pt x="0" y="119252"/>
                </a:lnTo>
                <a:lnTo>
                  <a:pt x="1223" y="141106"/>
                </a:lnTo>
                <a:lnTo>
                  <a:pt x="11015" y="179814"/>
                </a:lnTo>
                <a:lnTo>
                  <a:pt x="43472" y="222996"/>
                </a:lnTo>
                <a:lnTo>
                  <a:pt x="75971" y="238251"/>
                </a:lnTo>
                <a:lnTo>
                  <a:pt x="78981" y="228600"/>
                </a:lnTo>
                <a:lnTo>
                  <a:pt x="65405" y="222573"/>
                </a:lnTo>
                <a:lnTo>
                  <a:pt x="53692" y="214201"/>
                </a:lnTo>
                <a:lnTo>
                  <a:pt x="29667" y="175204"/>
                </a:lnTo>
                <a:lnTo>
                  <a:pt x="21717" y="117982"/>
                </a:lnTo>
                <a:lnTo>
                  <a:pt x="22600" y="97647"/>
                </a:lnTo>
                <a:lnTo>
                  <a:pt x="35852" y="47498"/>
                </a:lnTo>
                <a:lnTo>
                  <a:pt x="65620" y="15708"/>
                </a:lnTo>
                <a:lnTo>
                  <a:pt x="79362" y="9778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3524" y="1145607"/>
            <a:ext cx="120967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546045" algn="l"/>
              </a:tabLst>
            </a:pPr>
            <a:r>
              <a:rPr sz="2000" spc="15" dirty="0">
                <a:latin typeface="Cambria Math"/>
                <a:cs typeface="Cambria Math"/>
              </a:rPr>
              <a:t>𝑦</a:t>
            </a:r>
            <a:r>
              <a:rPr sz="2000" spc="37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	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15" dirty="0">
                <a:latin typeface="Cambria Math"/>
                <a:cs typeface="Cambria Math"/>
              </a:rPr>
              <a:t>1</a:t>
            </a:r>
            <a:r>
              <a:rPr sz="2000" spc="-30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−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38936" y="859095"/>
            <a:ext cx="80899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3000" spc="135" baseline="-20833" dirty="0">
                <a:latin typeface="Cambria Math"/>
                <a:cs typeface="Cambria Math"/>
              </a:rPr>
              <a:t>𝑒</a:t>
            </a:r>
            <a:r>
              <a:rPr sz="1500" spc="90" dirty="0">
                <a:latin typeface="Cambria Math"/>
                <a:cs typeface="Cambria Math"/>
              </a:rPr>
              <a:t>−𝜁𝜔</a:t>
            </a:r>
            <a:r>
              <a:rPr spc="135" baseline="-13888" dirty="0">
                <a:latin typeface="Cambria Math"/>
                <a:cs typeface="Cambria Math"/>
              </a:rPr>
              <a:t>𝑛</a:t>
            </a:r>
            <a:r>
              <a:rPr sz="1500" spc="90" dirty="0">
                <a:latin typeface="Cambria Math"/>
                <a:cs typeface="Cambria Math"/>
              </a:rPr>
              <a:t>𝑡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94284" y="1327407"/>
            <a:ext cx="1095375" cy="376555"/>
          </a:xfrm>
          <a:custGeom>
            <a:avLst/>
            <a:gdLst/>
            <a:ahLst/>
            <a:cxnLst/>
            <a:rect l="l" t="t" r="r" b="b"/>
            <a:pathLst>
              <a:path w="1095375" h="376555">
                <a:moveTo>
                  <a:pt x="292481" y="123571"/>
                </a:moveTo>
                <a:lnTo>
                  <a:pt x="289179" y="113792"/>
                </a:lnTo>
                <a:lnTo>
                  <a:pt x="271856" y="120053"/>
                </a:lnTo>
                <a:lnTo>
                  <a:pt x="256692" y="129120"/>
                </a:lnTo>
                <a:lnTo>
                  <a:pt x="224193" y="172491"/>
                </a:lnTo>
                <a:lnTo>
                  <a:pt x="214337" y="211213"/>
                </a:lnTo>
                <a:lnTo>
                  <a:pt x="213106" y="233045"/>
                </a:lnTo>
                <a:lnTo>
                  <a:pt x="214337" y="254901"/>
                </a:lnTo>
                <a:lnTo>
                  <a:pt x="224193" y="293611"/>
                </a:lnTo>
                <a:lnTo>
                  <a:pt x="256692" y="336791"/>
                </a:lnTo>
                <a:lnTo>
                  <a:pt x="289179" y="352044"/>
                </a:lnTo>
                <a:lnTo>
                  <a:pt x="292100" y="342392"/>
                </a:lnTo>
                <a:lnTo>
                  <a:pt x="278549" y="336372"/>
                </a:lnTo>
                <a:lnTo>
                  <a:pt x="266852" y="328002"/>
                </a:lnTo>
                <a:lnTo>
                  <a:pt x="242874" y="289001"/>
                </a:lnTo>
                <a:lnTo>
                  <a:pt x="234950" y="231775"/>
                </a:lnTo>
                <a:lnTo>
                  <a:pt x="235826" y="211442"/>
                </a:lnTo>
                <a:lnTo>
                  <a:pt x="249047" y="161290"/>
                </a:lnTo>
                <a:lnTo>
                  <a:pt x="278765" y="129501"/>
                </a:lnTo>
                <a:lnTo>
                  <a:pt x="292481" y="123571"/>
                </a:lnTo>
                <a:close/>
              </a:path>
              <a:path w="1095375" h="376555">
                <a:moveTo>
                  <a:pt x="1084326" y="233045"/>
                </a:moveTo>
                <a:lnTo>
                  <a:pt x="1079385" y="191033"/>
                </a:lnTo>
                <a:lnTo>
                  <a:pt x="1064641" y="155575"/>
                </a:lnTo>
                <a:lnTo>
                  <a:pt x="1025613" y="120053"/>
                </a:lnTo>
                <a:lnTo>
                  <a:pt x="1008380" y="113792"/>
                </a:lnTo>
                <a:lnTo>
                  <a:pt x="1004951" y="123571"/>
                </a:lnTo>
                <a:lnTo>
                  <a:pt x="1018730" y="129501"/>
                </a:lnTo>
                <a:lnTo>
                  <a:pt x="1030579" y="137769"/>
                </a:lnTo>
                <a:lnTo>
                  <a:pt x="1054671" y="176199"/>
                </a:lnTo>
                <a:lnTo>
                  <a:pt x="1062609" y="231775"/>
                </a:lnTo>
                <a:lnTo>
                  <a:pt x="1061720" y="252806"/>
                </a:lnTo>
                <a:lnTo>
                  <a:pt x="1048512" y="304165"/>
                </a:lnTo>
                <a:lnTo>
                  <a:pt x="1018895" y="336372"/>
                </a:lnTo>
                <a:lnTo>
                  <a:pt x="1005332" y="342392"/>
                </a:lnTo>
                <a:lnTo>
                  <a:pt x="1008380" y="352044"/>
                </a:lnTo>
                <a:lnTo>
                  <a:pt x="1053884" y="324993"/>
                </a:lnTo>
                <a:lnTo>
                  <a:pt x="1079449" y="275107"/>
                </a:lnTo>
                <a:lnTo>
                  <a:pt x="1083106" y="254901"/>
                </a:lnTo>
                <a:lnTo>
                  <a:pt x="1084326" y="233045"/>
                </a:lnTo>
                <a:close/>
              </a:path>
              <a:path w="1095375" h="376555">
                <a:moveTo>
                  <a:pt x="1095375" y="57150"/>
                </a:moveTo>
                <a:lnTo>
                  <a:pt x="165354" y="57023"/>
                </a:lnTo>
                <a:lnTo>
                  <a:pt x="89154" y="342773"/>
                </a:lnTo>
                <a:lnTo>
                  <a:pt x="45593" y="245745"/>
                </a:lnTo>
                <a:lnTo>
                  <a:pt x="4445" y="264668"/>
                </a:lnTo>
                <a:lnTo>
                  <a:pt x="8382" y="274066"/>
                </a:lnTo>
                <a:lnTo>
                  <a:pt x="29591" y="264668"/>
                </a:lnTo>
                <a:lnTo>
                  <a:pt x="81534" y="376428"/>
                </a:lnTo>
                <a:lnTo>
                  <a:pt x="93726" y="376428"/>
                </a:lnTo>
                <a:lnTo>
                  <a:pt x="175387" y="73787"/>
                </a:lnTo>
                <a:lnTo>
                  <a:pt x="190500" y="73787"/>
                </a:lnTo>
                <a:lnTo>
                  <a:pt x="190500" y="76200"/>
                </a:lnTo>
                <a:lnTo>
                  <a:pt x="1095375" y="76200"/>
                </a:lnTo>
                <a:lnTo>
                  <a:pt x="1095375" y="57150"/>
                </a:lnTo>
                <a:close/>
              </a:path>
              <a:path w="1095375" h="376555">
                <a:moveTo>
                  <a:pt x="1095375" y="0"/>
                </a:moveTo>
                <a:lnTo>
                  <a:pt x="0" y="0"/>
                </a:lnTo>
                <a:lnTo>
                  <a:pt x="0" y="19050"/>
                </a:lnTo>
                <a:lnTo>
                  <a:pt x="1095375" y="19050"/>
                </a:lnTo>
                <a:lnTo>
                  <a:pt x="1095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60017" y="1222123"/>
            <a:ext cx="594995" cy="238760"/>
          </a:xfrm>
          <a:custGeom>
            <a:avLst/>
            <a:gdLst/>
            <a:ahLst/>
            <a:cxnLst/>
            <a:rect l="l" t="t" r="r" b="b"/>
            <a:pathLst>
              <a:path w="594995" h="238759">
                <a:moveTo>
                  <a:pt x="519049" y="0"/>
                </a:moveTo>
                <a:lnTo>
                  <a:pt x="515620" y="9778"/>
                </a:lnTo>
                <a:lnTo>
                  <a:pt x="529409" y="15708"/>
                </a:lnTo>
                <a:lnTo>
                  <a:pt x="541258" y="23971"/>
                </a:lnTo>
                <a:lnTo>
                  <a:pt x="565348" y="62404"/>
                </a:lnTo>
                <a:lnTo>
                  <a:pt x="573277" y="117982"/>
                </a:lnTo>
                <a:lnTo>
                  <a:pt x="572396" y="139009"/>
                </a:lnTo>
                <a:lnTo>
                  <a:pt x="559181" y="190373"/>
                </a:lnTo>
                <a:lnTo>
                  <a:pt x="529570" y="222573"/>
                </a:lnTo>
                <a:lnTo>
                  <a:pt x="516000" y="228600"/>
                </a:lnTo>
                <a:lnTo>
                  <a:pt x="519049" y="238251"/>
                </a:lnTo>
                <a:lnTo>
                  <a:pt x="564554" y="211195"/>
                </a:lnTo>
                <a:lnTo>
                  <a:pt x="590121" y="161305"/>
                </a:lnTo>
                <a:lnTo>
                  <a:pt x="594995" y="119252"/>
                </a:lnTo>
                <a:lnTo>
                  <a:pt x="593758" y="97414"/>
                </a:lnTo>
                <a:lnTo>
                  <a:pt x="583904" y="58691"/>
                </a:lnTo>
                <a:lnTo>
                  <a:pt x="551418" y="15319"/>
                </a:lnTo>
                <a:lnTo>
                  <a:pt x="536287" y="6260"/>
                </a:lnTo>
                <a:lnTo>
                  <a:pt x="519049" y="0"/>
                </a:lnTo>
                <a:close/>
              </a:path>
              <a:path w="594995" h="238759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2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92" y="222996"/>
                </a:lnTo>
                <a:lnTo>
                  <a:pt x="76073" y="238251"/>
                </a:lnTo>
                <a:lnTo>
                  <a:pt x="78994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73" y="175204"/>
                </a:lnTo>
                <a:lnTo>
                  <a:pt x="21844" y="117982"/>
                </a:lnTo>
                <a:lnTo>
                  <a:pt x="22725" y="97647"/>
                </a:lnTo>
                <a:lnTo>
                  <a:pt x="35940" y="47498"/>
                </a:lnTo>
                <a:lnTo>
                  <a:pt x="65659" y="15708"/>
                </a:lnTo>
                <a:lnTo>
                  <a:pt x="79375" y="9778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22163" y="1222123"/>
            <a:ext cx="604520" cy="238760"/>
          </a:xfrm>
          <a:custGeom>
            <a:avLst/>
            <a:gdLst/>
            <a:ahLst/>
            <a:cxnLst/>
            <a:rect l="l" t="t" r="r" b="b"/>
            <a:pathLst>
              <a:path w="604520" h="238759">
                <a:moveTo>
                  <a:pt x="528574" y="0"/>
                </a:moveTo>
                <a:lnTo>
                  <a:pt x="525145" y="9778"/>
                </a:lnTo>
                <a:lnTo>
                  <a:pt x="538934" y="15708"/>
                </a:lnTo>
                <a:lnTo>
                  <a:pt x="550783" y="23971"/>
                </a:lnTo>
                <a:lnTo>
                  <a:pt x="574873" y="62404"/>
                </a:lnTo>
                <a:lnTo>
                  <a:pt x="582802" y="117982"/>
                </a:lnTo>
                <a:lnTo>
                  <a:pt x="581921" y="139009"/>
                </a:lnTo>
                <a:lnTo>
                  <a:pt x="568706" y="190373"/>
                </a:lnTo>
                <a:lnTo>
                  <a:pt x="539095" y="222573"/>
                </a:lnTo>
                <a:lnTo>
                  <a:pt x="525526" y="228600"/>
                </a:lnTo>
                <a:lnTo>
                  <a:pt x="528574" y="238251"/>
                </a:lnTo>
                <a:lnTo>
                  <a:pt x="574079" y="211195"/>
                </a:lnTo>
                <a:lnTo>
                  <a:pt x="599646" y="161305"/>
                </a:lnTo>
                <a:lnTo>
                  <a:pt x="604520" y="119252"/>
                </a:lnTo>
                <a:lnTo>
                  <a:pt x="603283" y="97414"/>
                </a:lnTo>
                <a:lnTo>
                  <a:pt x="593429" y="58691"/>
                </a:lnTo>
                <a:lnTo>
                  <a:pt x="560943" y="15319"/>
                </a:lnTo>
                <a:lnTo>
                  <a:pt x="545812" y="6260"/>
                </a:lnTo>
                <a:lnTo>
                  <a:pt x="528574" y="0"/>
                </a:lnTo>
                <a:close/>
              </a:path>
              <a:path w="604520" h="238759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2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92" y="222996"/>
                </a:lnTo>
                <a:lnTo>
                  <a:pt x="76073" y="238251"/>
                </a:lnTo>
                <a:lnTo>
                  <a:pt x="78994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73" y="175204"/>
                </a:lnTo>
                <a:lnTo>
                  <a:pt x="21844" y="117982"/>
                </a:lnTo>
                <a:lnTo>
                  <a:pt x="22725" y="97647"/>
                </a:lnTo>
                <a:lnTo>
                  <a:pt x="35940" y="47498"/>
                </a:lnTo>
                <a:lnTo>
                  <a:pt x="65659" y="15708"/>
                </a:lnTo>
                <a:lnTo>
                  <a:pt x="79375" y="9778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79755" y="1145607"/>
            <a:ext cx="360743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796">
              <a:spcBef>
                <a:spcPts val="125"/>
              </a:spcBef>
              <a:tabLst>
                <a:tab pos="1804490" algn="l"/>
              </a:tabLst>
            </a:pPr>
            <a:r>
              <a:rPr sz="2000" spc="75" dirty="0">
                <a:latin typeface="Cambria Math"/>
                <a:cs typeface="Cambria Math"/>
              </a:rPr>
              <a:t>[sin𝜃</a:t>
            </a:r>
            <a:r>
              <a:rPr sz="2000" spc="-80" dirty="0">
                <a:latin typeface="Cambria Math"/>
                <a:cs typeface="Cambria Math"/>
              </a:rPr>
              <a:t> </a:t>
            </a:r>
            <a:r>
              <a:rPr sz="2000" spc="5" dirty="0">
                <a:latin typeface="Cambria Math"/>
                <a:cs typeface="Cambria Math"/>
              </a:rPr>
              <a:t>cos</a:t>
            </a:r>
            <a:r>
              <a:rPr sz="2000" spc="420" dirty="0">
                <a:latin typeface="Cambria Math"/>
                <a:cs typeface="Cambria Math"/>
              </a:rPr>
              <a:t> </a:t>
            </a:r>
            <a:r>
              <a:rPr sz="2000" spc="75" dirty="0">
                <a:latin typeface="Cambria Math"/>
                <a:cs typeface="Cambria Math"/>
              </a:rPr>
              <a:t>𝜔</a:t>
            </a:r>
            <a:r>
              <a:rPr sz="2300" spc="112" baseline="-16666" dirty="0">
                <a:latin typeface="Cambria Math"/>
                <a:cs typeface="Cambria Math"/>
              </a:rPr>
              <a:t>𝑑</a:t>
            </a:r>
            <a:r>
              <a:rPr sz="2000" spc="75" dirty="0">
                <a:latin typeface="Cambria Math"/>
                <a:cs typeface="Cambria Math"/>
              </a:rPr>
              <a:t>𝑡	</a:t>
            </a:r>
            <a:r>
              <a:rPr sz="2000" spc="20" dirty="0">
                <a:latin typeface="Cambria Math"/>
                <a:cs typeface="Cambria Math"/>
              </a:rPr>
              <a:t>+ </a:t>
            </a:r>
            <a:r>
              <a:rPr sz="2000" spc="5" dirty="0">
                <a:latin typeface="Cambria Math"/>
                <a:cs typeface="Cambria Math"/>
              </a:rPr>
              <a:t>cos </a:t>
            </a:r>
            <a:r>
              <a:rPr sz="2000" spc="15" dirty="0">
                <a:latin typeface="Cambria Math"/>
                <a:cs typeface="Cambria Math"/>
              </a:rPr>
              <a:t>𝜃 </a:t>
            </a:r>
            <a:r>
              <a:rPr sz="2000" spc="30" dirty="0">
                <a:latin typeface="Cambria Math"/>
                <a:cs typeface="Cambria Math"/>
              </a:rPr>
              <a:t>sin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spc="75" dirty="0">
                <a:latin typeface="Cambria Math"/>
                <a:cs typeface="Cambria Math"/>
              </a:rPr>
              <a:t>𝜔</a:t>
            </a:r>
            <a:r>
              <a:rPr sz="2300" spc="112" baseline="-16666" dirty="0">
                <a:latin typeface="Cambria Math"/>
                <a:cs typeface="Cambria Math"/>
              </a:rPr>
              <a:t>𝑑</a:t>
            </a:r>
            <a:r>
              <a:rPr sz="2000" spc="75" dirty="0">
                <a:latin typeface="Cambria Math"/>
                <a:cs typeface="Cambria Math"/>
              </a:rPr>
              <a:t>𝑡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88313" y="2050795"/>
            <a:ext cx="280670" cy="238760"/>
          </a:xfrm>
          <a:custGeom>
            <a:avLst/>
            <a:gdLst/>
            <a:ahLst/>
            <a:cxnLst/>
            <a:rect l="l" t="t" r="r" b="b"/>
            <a:pathLst>
              <a:path w="280669" h="238760">
                <a:moveTo>
                  <a:pt x="204724" y="0"/>
                </a:moveTo>
                <a:lnTo>
                  <a:pt x="201294" y="9779"/>
                </a:lnTo>
                <a:lnTo>
                  <a:pt x="215084" y="15708"/>
                </a:lnTo>
                <a:lnTo>
                  <a:pt x="226933" y="23971"/>
                </a:lnTo>
                <a:lnTo>
                  <a:pt x="251023" y="62404"/>
                </a:lnTo>
                <a:lnTo>
                  <a:pt x="258953" y="117983"/>
                </a:lnTo>
                <a:lnTo>
                  <a:pt x="258071" y="139009"/>
                </a:lnTo>
                <a:lnTo>
                  <a:pt x="244856" y="190373"/>
                </a:lnTo>
                <a:lnTo>
                  <a:pt x="215245" y="222573"/>
                </a:lnTo>
                <a:lnTo>
                  <a:pt x="201675" y="228600"/>
                </a:lnTo>
                <a:lnTo>
                  <a:pt x="204724" y="238252"/>
                </a:lnTo>
                <a:lnTo>
                  <a:pt x="250229" y="211195"/>
                </a:lnTo>
                <a:lnTo>
                  <a:pt x="275796" y="161305"/>
                </a:lnTo>
                <a:lnTo>
                  <a:pt x="280669" y="119253"/>
                </a:lnTo>
                <a:lnTo>
                  <a:pt x="279433" y="97414"/>
                </a:lnTo>
                <a:lnTo>
                  <a:pt x="269579" y="58691"/>
                </a:lnTo>
                <a:lnTo>
                  <a:pt x="237093" y="15319"/>
                </a:lnTo>
                <a:lnTo>
                  <a:pt x="221962" y="6260"/>
                </a:lnTo>
                <a:lnTo>
                  <a:pt x="204724" y="0"/>
                </a:lnTo>
                <a:close/>
              </a:path>
              <a:path w="280669" h="238760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3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92" y="222996"/>
                </a:lnTo>
                <a:lnTo>
                  <a:pt x="76073" y="238252"/>
                </a:lnTo>
                <a:lnTo>
                  <a:pt x="78993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73" y="175204"/>
                </a:lnTo>
                <a:lnTo>
                  <a:pt x="21843" y="117983"/>
                </a:lnTo>
                <a:lnTo>
                  <a:pt x="22725" y="97647"/>
                </a:lnTo>
                <a:lnTo>
                  <a:pt x="35940" y="47498"/>
                </a:lnTo>
                <a:lnTo>
                  <a:pt x="65659" y="15708"/>
                </a:lnTo>
                <a:lnTo>
                  <a:pt x="79375" y="9779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11530" y="1975806"/>
            <a:ext cx="120967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546681" algn="l"/>
              </a:tabLst>
            </a:pPr>
            <a:r>
              <a:rPr sz="2000" spc="15" dirty="0">
                <a:latin typeface="Cambria Math"/>
                <a:cs typeface="Cambria Math"/>
              </a:rPr>
              <a:t>𝑦</a:t>
            </a:r>
            <a:r>
              <a:rPr sz="2000" spc="37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	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15" dirty="0">
                <a:latin typeface="Cambria Math"/>
                <a:cs typeface="Cambria Math"/>
              </a:rPr>
              <a:t>1</a:t>
            </a:r>
            <a:r>
              <a:rPr sz="2000" spc="-30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−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40916" y="1349440"/>
            <a:ext cx="1778000" cy="673259"/>
          </a:xfrm>
          <a:prstGeom prst="rect">
            <a:avLst/>
          </a:prstGeom>
        </p:spPr>
        <p:txBody>
          <a:bodyPr vert="horz" wrap="square" lIns="0" tIns="31748" rIns="0" bIns="0" rtlCol="0">
            <a:spAutoFit/>
          </a:bodyPr>
          <a:lstStyle/>
          <a:p>
            <a:pPr marL="50796">
              <a:spcBef>
                <a:spcPts val="250"/>
              </a:spcBef>
            </a:pPr>
            <a:r>
              <a:rPr sz="2000" spc="15" dirty="0">
                <a:latin typeface="Cambria Math"/>
                <a:cs typeface="Cambria Math"/>
              </a:rPr>
              <a:t>1 </a:t>
            </a:r>
            <a:r>
              <a:rPr sz="2000" spc="20" dirty="0">
                <a:latin typeface="Cambria Math"/>
                <a:cs typeface="Cambria Math"/>
              </a:rPr>
              <a:t>−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spc="65" dirty="0">
                <a:latin typeface="Cambria Math"/>
                <a:cs typeface="Cambria Math"/>
              </a:rPr>
              <a:t>𝜁</a:t>
            </a:r>
            <a:r>
              <a:rPr sz="2300" spc="97" baseline="22222" dirty="0">
                <a:latin typeface="Cambria Math"/>
                <a:cs typeface="Cambria Math"/>
              </a:rPr>
              <a:t>2</a:t>
            </a:r>
            <a:endParaRPr sz="2300" baseline="22222" dirty="0">
              <a:latin typeface="Cambria Math"/>
              <a:cs typeface="Cambria Math"/>
            </a:endParaRPr>
          </a:p>
          <a:p>
            <a:pPr marL="994313">
              <a:spcBef>
                <a:spcPts val="155"/>
              </a:spcBef>
            </a:pPr>
            <a:r>
              <a:rPr sz="3000" spc="135" baseline="-20833" dirty="0">
                <a:latin typeface="Cambria Math"/>
                <a:cs typeface="Cambria Math"/>
              </a:rPr>
              <a:t>𝑒</a:t>
            </a:r>
            <a:r>
              <a:rPr sz="1500" spc="90" dirty="0">
                <a:latin typeface="Cambria Math"/>
                <a:cs typeface="Cambria Math"/>
              </a:rPr>
              <a:t>−𝜁𝜔</a:t>
            </a:r>
            <a:r>
              <a:rPr spc="135" baseline="-13888" dirty="0">
                <a:latin typeface="Cambria Math"/>
                <a:cs typeface="Cambria Math"/>
              </a:rPr>
              <a:t>𝑛</a:t>
            </a:r>
            <a:r>
              <a:rPr sz="1500" spc="90" dirty="0">
                <a:latin typeface="Cambria Math"/>
                <a:cs typeface="Cambria Math"/>
              </a:rPr>
              <a:t>𝑡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65528" y="2213105"/>
            <a:ext cx="1090930" cy="319405"/>
          </a:xfrm>
          <a:custGeom>
            <a:avLst/>
            <a:gdLst/>
            <a:ahLst/>
            <a:cxnLst/>
            <a:rect l="l" t="t" r="r" b="b"/>
            <a:pathLst>
              <a:path w="1090929" h="319405">
                <a:moveTo>
                  <a:pt x="288036" y="66548"/>
                </a:moveTo>
                <a:lnTo>
                  <a:pt x="284734" y="56769"/>
                </a:lnTo>
                <a:lnTo>
                  <a:pt x="267411" y="63030"/>
                </a:lnTo>
                <a:lnTo>
                  <a:pt x="252247" y="72097"/>
                </a:lnTo>
                <a:lnTo>
                  <a:pt x="219748" y="115468"/>
                </a:lnTo>
                <a:lnTo>
                  <a:pt x="209892" y="154190"/>
                </a:lnTo>
                <a:lnTo>
                  <a:pt x="208661" y="176022"/>
                </a:lnTo>
                <a:lnTo>
                  <a:pt x="209892" y="197878"/>
                </a:lnTo>
                <a:lnTo>
                  <a:pt x="219748" y="236588"/>
                </a:lnTo>
                <a:lnTo>
                  <a:pt x="252247" y="279768"/>
                </a:lnTo>
                <a:lnTo>
                  <a:pt x="284734" y="295021"/>
                </a:lnTo>
                <a:lnTo>
                  <a:pt x="287655" y="285369"/>
                </a:lnTo>
                <a:lnTo>
                  <a:pt x="274104" y="279349"/>
                </a:lnTo>
                <a:lnTo>
                  <a:pt x="262407" y="270979"/>
                </a:lnTo>
                <a:lnTo>
                  <a:pt x="238429" y="231978"/>
                </a:lnTo>
                <a:lnTo>
                  <a:pt x="230505" y="174752"/>
                </a:lnTo>
                <a:lnTo>
                  <a:pt x="231381" y="154419"/>
                </a:lnTo>
                <a:lnTo>
                  <a:pt x="244602" y="104267"/>
                </a:lnTo>
                <a:lnTo>
                  <a:pt x="274320" y="72478"/>
                </a:lnTo>
                <a:lnTo>
                  <a:pt x="288036" y="66548"/>
                </a:lnTo>
                <a:close/>
              </a:path>
              <a:path w="1090929" h="319405">
                <a:moveTo>
                  <a:pt x="1070356" y="176022"/>
                </a:moveTo>
                <a:lnTo>
                  <a:pt x="1065415" y="134010"/>
                </a:lnTo>
                <a:lnTo>
                  <a:pt x="1050671" y="98552"/>
                </a:lnTo>
                <a:lnTo>
                  <a:pt x="1011643" y="63030"/>
                </a:lnTo>
                <a:lnTo>
                  <a:pt x="994410" y="56769"/>
                </a:lnTo>
                <a:lnTo>
                  <a:pt x="990981" y="66548"/>
                </a:lnTo>
                <a:lnTo>
                  <a:pt x="1004760" y="72478"/>
                </a:lnTo>
                <a:lnTo>
                  <a:pt x="1016609" y="80746"/>
                </a:lnTo>
                <a:lnTo>
                  <a:pt x="1040701" y="119176"/>
                </a:lnTo>
                <a:lnTo>
                  <a:pt x="1048639" y="174752"/>
                </a:lnTo>
                <a:lnTo>
                  <a:pt x="1047750" y="195783"/>
                </a:lnTo>
                <a:lnTo>
                  <a:pt x="1034542" y="247142"/>
                </a:lnTo>
                <a:lnTo>
                  <a:pt x="1004925" y="279349"/>
                </a:lnTo>
                <a:lnTo>
                  <a:pt x="991362" y="285369"/>
                </a:lnTo>
                <a:lnTo>
                  <a:pt x="994410" y="295021"/>
                </a:lnTo>
                <a:lnTo>
                  <a:pt x="1039914" y="267970"/>
                </a:lnTo>
                <a:lnTo>
                  <a:pt x="1065479" y="218084"/>
                </a:lnTo>
                <a:lnTo>
                  <a:pt x="1069136" y="197878"/>
                </a:lnTo>
                <a:lnTo>
                  <a:pt x="1070356" y="176022"/>
                </a:lnTo>
                <a:close/>
              </a:path>
              <a:path w="1090929" h="319405">
                <a:moveTo>
                  <a:pt x="1090930" y="127"/>
                </a:moveTo>
                <a:lnTo>
                  <a:pt x="160909" y="0"/>
                </a:lnTo>
                <a:lnTo>
                  <a:pt x="84709" y="285750"/>
                </a:lnTo>
                <a:lnTo>
                  <a:pt x="41148" y="188722"/>
                </a:lnTo>
                <a:lnTo>
                  <a:pt x="0" y="207645"/>
                </a:lnTo>
                <a:lnTo>
                  <a:pt x="3937" y="217043"/>
                </a:lnTo>
                <a:lnTo>
                  <a:pt x="25146" y="207645"/>
                </a:lnTo>
                <a:lnTo>
                  <a:pt x="77089" y="319405"/>
                </a:lnTo>
                <a:lnTo>
                  <a:pt x="89281" y="319405"/>
                </a:lnTo>
                <a:lnTo>
                  <a:pt x="170942" y="16764"/>
                </a:lnTo>
                <a:lnTo>
                  <a:pt x="186055" y="16764"/>
                </a:lnTo>
                <a:lnTo>
                  <a:pt x="186055" y="19177"/>
                </a:lnTo>
                <a:lnTo>
                  <a:pt x="1090930" y="19177"/>
                </a:lnTo>
                <a:lnTo>
                  <a:pt x="1090930" y="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821308" y="2195135"/>
            <a:ext cx="75882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000" spc="15" dirty="0">
                <a:latin typeface="Cambria Math"/>
                <a:cs typeface="Cambria Math"/>
              </a:rPr>
              <a:t>1 </a:t>
            </a:r>
            <a:r>
              <a:rPr sz="2000" spc="20" dirty="0">
                <a:latin typeface="Cambria Math"/>
                <a:cs typeface="Cambria Math"/>
              </a:rPr>
              <a:t>−</a:t>
            </a:r>
            <a:r>
              <a:rPr sz="2000" spc="-155" dirty="0">
                <a:latin typeface="Cambria Math"/>
                <a:cs typeface="Cambria Math"/>
              </a:rPr>
              <a:t> </a:t>
            </a:r>
            <a:r>
              <a:rPr sz="2000" spc="65" dirty="0">
                <a:latin typeface="Cambria Math"/>
                <a:cs typeface="Cambria Math"/>
              </a:rPr>
              <a:t>𝜁</a:t>
            </a:r>
            <a:r>
              <a:rPr sz="2300" spc="97" baseline="22222" dirty="0">
                <a:latin typeface="Cambria Math"/>
                <a:cs typeface="Cambria Math"/>
              </a:rPr>
              <a:t>2</a:t>
            </a:r>
            <a:endParaRPr sz="2300" baseline="22222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61084" y="2156079"/>
            <a:ext cx="1095375" cy="19050"/>
          </a:xfrm>
          <a:custGeom>
            <a:avLst/>
            <a:gdLst/>
            <a:ahLst/>
            <a:cxnLst/>
            <a:rect l="l" t="t" r="r" b="b"/>
            <a:pathLst>
              <a:path w="1095375" h="19050">
                <a:moveTo>
                  <a:pt x="1095374" y="0"/>
                </a:moveTo>
                <a:lnTo>
                  <a:pt x="0" y="0"/>
                </a:lnTo>
                <a:lnTo>
                  <a:pt x="0" y="19050"/>
                </a:lnTo>
                <a:lnTo>
                  <a:pt x="1095374" y="19050"/>
                </a:lnTo>
                <a:lnTo>
                  <a:pt x="10953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660521" y="1975806"/>
            <a:ext cx="148971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000" spc="30" dirty="0">
                <a:latin typeface="Cambria Math"/>
                <a:cs typeface="Cambria Math"/>
              </a:rPr>
              <a:t>sin(𝜔</a:t>
            </a:r>
            <a:r>
              <a:rPr sz="2300" spc="44" baseline="-16666" dirty="0">
                <a:latin typeface="Cambria Math"/>
                <a:cs typeface="Cambria Math"/>
              </a:rPr>
              <a:t>𝑑</a:t>
            </a:r>
            <a:r>
              <a:rPr sz="2000" spc="30" dirty="0">
                <a:latin typeface="Cambria Math"/>
                <a:cs typeface="Cambria Math"/>
              </a:rPr>
              <a:t>𝑡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-125" dirty="0">
                <a:latin typeface="Cambria Math"/>
                <a:cs typeface="Cambria Math"/>
              </a:rPr>
              <a:t> </a:t>
            </a:r>
            <a:r>
              <a:rPr sz="2000" spc="40" dirty="0">
                <a:latin typeface="Cambria Math"/>
                <a:cs typeface="Cambria Math"/>
              </a:rPr>
              <a:t>𝜃)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8122" y="2653029"/>
            <a:ext cx="297180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2000" spc="-10" dirty="0">
                <a:latin typeface="Calibri"/>
                <a:cs typeface="Calibri"/>
              </a:rPr>
              <a:t>where </a:t>
            </a:r>
            <a:r>
              <a:rPr sz="2000" spc="15" dirty="0">
                <a:latin typeface="Cambria Math"/>
                <a:cs typeface="Cambria Math"/>
              </a:rPr>
              <a:t>𝜃 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30" dirty="0">
                <a:latin typeface="Cambria Math"/>
                <a:cs typeface="Cambria Math"/>
              </a:rPr>
              <a:t>cos</a:t>
            </a:r>
            <a:r>
              <a:rPr sz="2300" spc="44" baseline="27777" dirty="0">
                <a:latin typeface="Cambria Math"/>
                <a:cs typeface="Cambria Math"/>
              </a:rPr>
              <a:t>−1 </a:t>
            </a:r>
            <a:r>
              <a:rPr sz="2000" spc="10" dirty="0">
                <a:latin typeface="Cambria Math"/>
                <a:cs typeface="Cambria Math"/>
              </a:rPr>
              <a:t>𝜁 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37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sin</a:t>
            </a:r>
            <a:r>
              <a:rPr sz="2300" spc="15" baseline="27777" dirty="0">
                <a:latin typeface="Cambria Math"/>
                <a:cs typeface="Cambria Math"/>
              </a:rPr>
              <a:t>−1</a:t>
            </a:r>
            <a:endParaRPr sz="2300" baseline="27777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94178" y="2670305"/>
            <a:ext cx="1090930" cy="319405"/>
          </a:xfrm>
          <a:custGeom>
            <a:avLst/>
            <a:gdLst/>
            <a:ahLst/>
            <a:cxnLst/>
            <a:rect l="l" t="t" r="r" b="b"/>
            <a:pathLst>
              <a:path w="1090929" h="319405">
                <a:moveTo>
                  <a:pt x="288036" y="66548"/>
                </a:moveTo>
                <a:lnTo>
                  <a:pt x="284734" y="56769"/>
                </a:lnTo>
                <a:lnTo>
                  <a:pt x="267411" y="63030"/>
                </a:lnTo>
                <a:lnTo>
                  <a:pt x="252247" y="72097"/>
                </a:lnTo>
                <a:lnTo>
                  <a:pt x="219748" y="115468"/>
                </a:lnTo>
                <a:lnTo>
                  <a:pt x="209892" y="154190"/>
                </a:lnTo>
                <a:lnTo>
                  <a:pt x="208661" y="176022"/>
                </a:lnTo>
                <a:lnTo>
                  <a:pt x="209892" y="197878"/>
                </a:lnTo>
                <a:lnTo>
                  <a:pt x="219748" y="236588"/>
                </a:lnTo>
                <a:lnTo>
                  <a:pt x="252247" y="279768"/>
                </a:lnTo>
                <a:lnTo>
                  <a:pt x="284734" y="295021"/>
                </a:lnTo>
                <a:lnTo>
                  <a:pt x="287655" y="285369"/>
                </a:lnTo>
                <a:lnTo>
                  <a:pt x="274104" y="279349"/>
                </a:lnTo>
                <a:lnTo>
                  <a:pt x="262407" y="270979"/>
                </a:lnTo>
                <a:lnTo>
                  <a:pt x="238429" y="231978"/>
                </a:lnTo>
                <a:lnTo>
                  <a:pt x="230505" y="174752"/>
                </a:lnTo>
                <a:lnTo>
                  <a:pt x="231381" y="154419"/>
                </a:lnTo>
                <a:lnTo>
                  <a:pt x="244602" y="104267"/>
                </a:lnTo>
                <a:lnTo>
                  <a:pt x="274320" y="72478"/>
                </a:lnTo>
                <a:lnTo>
                  <a:pt x="288036" y="66548"/>
                </a:lnTo>
                <a:close/>
              </a:path>
              <a:path w="1090929" h="319405">
                <a:moveTo>
                  <a:pt x="1070356" y="176022"/>
                </a:moveTo>
                <a:lnTo>
                  <a:pt x="1065415" y="134010"/>
                </a:lnTo>
                <a:lnTo>
                  <a:pt x="1050671" y="98552"/>
                </a:lnTo>
                <a:lnTo>
                  <a:pt x="1011643" y="63030"/>
                </a:lnTo>
                <a:lnTo>
                  <a:pt x="994410" y="56769"/>
                </a:lnTo>
                <a:lnTo>
                  <a:pt x="990981" y="66548"/>
                </a:lnTo>
                <a:lnTo>
                  <a:pt x="1004760" y="72478"/>
                </a:lnTo>
                <a:lnTo>
                  <a:pt x="1016609" y="80746"/>
                </a:lnTo>
                <a:lnTo>
                  <a:pt x="1040701" y="119176"/>
                </a:lnTo>
                <a:lnTo>
                  <a:pt x="1048639" y="174752"/>
                </a:lnTo>
                <a:lnTo>
                  <a:pt x="1047750" y="195783"/>
                </a:lnTo>
                <a:lnTo>
                  <a:pt x="1034542" y="247142"/>
                </a:lnTo>
                <a:lnTo>
                  <a:pt x="1004925" y="279349"/>
                </a:lnTo>
                <a:lnTo>
                  <a:pt x="991362" y="285369"/>
                </a:lnTo>
                <a:lnTo>
                  <a:pt x="994410" y="295021"/>
                </a:lnTo>
                <a:lnTo>
                  <a:pt x="1039914" y="267970"/>
                </a:lnTo>
                <a:lnTo>
                  <a:pt x="1065479" y="218084"/>
                </a:lnTo>
                <a:lnTo>
                  <a:pt x="1069136" y="197878"/>
                </a:lnTo>
                <a:lnTo>
                  <a:pt x="1070356" y="176022"/>
                </a:lnTo>
                <a:close/>
              </a:path>
              <a:path w="1090929" h="319405">
                <a:moveTo>
                  <a:pt x="1090930" y="127"/>
                </a:moveTo>
                <a:lnTo>
                  <a:pt x="160909" y="0"/>
                </a:lnTo>
                <a:lnTo>
                  <a:pt x="84709" y="285750"/>
                </a:lnTo>
                <a:lnTo>
                  <a:pt x="41148" y="188722"/>
                </a:lnTo>
                <a:lnTo>
                  <a:pt x="0" y="207645"/>
                </a:lnTo>
                <a:lnTo>
                  <a:pt x="3937" y="217043"/>
                </a:lnTo>
                <a:lnTo>
                  <a:pt x="25146" y="207645"/>
                </a:lnTo>
                <a:lnTo>
                  <a:pt x="77076" y="319405"/>
                </a:lnTo>
                <a:lnTo>
                  <a:pt x="89281" y="319405"/>
                </a:lnTo>
                <a:lnTo>
                  <a:pt x="170942" y="16764"/>
                </a:lnTo>
                <a:lnTo>
                  <a:pt x="186055" y="16764"/>
                </a:lnTo>
                <a:lnTo>
                  <a:pt x="186055" y="19177"/>
                </a:lnTo>
                <a:lnTo>
                  <a:pt x="1090930" y="19177"/>
                </a:lnTo>
                <a:lnTo>
                  <a:pt x="1090930" y="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450591" y="2653029"/>
            <a:ext cx="75946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2000" spc="15" dirty="0">
                <a:latin typeface="Cambria Math"/>
                <a:cs typeface="Cambria Math"/>
              </a:rPr>
              <a:t>1 </a:t>
            </a:r>
            <a:r>
              <a:rPr sz="2000" spc="20" dirty="0">
                <a:latin typeface="Cambria Math"/>
                <a:cs typeface="Cambria Math"/>
              </a:rPr>
              <a:t>−</a:t>
            </a:r>
            <a:r>
              <a:rPr sz="2000" spc="-150" dirty="0">
                <a:latin typeface="Cambria Math"/>
                <a:cs typeface="Cambria Math"/>
              </a:rPr>
              <a:t> </a:t>
            </a:r>
            <a:r>
              <a:rPr sz="2000" spc="65" dirty="0">
                <a:latin typeface="Cambria Math"/>
                <a:cs typeface="Cambria Math"/>
              </a:rPr>
              <a:t>𝜁</a:t>
            </a:r>
            <a:r>
              <a:rPr sz="2300" spc="97" baseline="22222" dirty="0">
                <a:latin typeface="Cambria Math"/>
                <a:cs typeface="Cambria Math"/>
              </a:rPr>
              <a:t>2</a:t>
            </a:r>
            <a:endParaRPr sz="2300" baseline="22222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164834" y="4213241"/>
            <a:ext cx="648335" cy="111125"/>
          </a:xfrm>
          <a:custGeom>
            <a:avLst/>
            <a:gdLst/>
            <a:ahLst/>
            <a:cxnLst/>
            <a:rect l="l" t="t" r="r" b="b"/>
            <a:pathLst>
              <a:path w="648334" h="111125">
                <a:moveTo>
                  <a:pt x="610234" y="55327"/>
                </a:moveTo>
                <a:lnTo>
                  <a:pt x="543560" y="94195"/>
                </a:lnTo>
                <a:lnTo>
                  <a:pt x="542036" y="100037"/>
                </a:lnTo>
                <a:lnTo>
                  <a:pt x="547370" y="109118"/>
                </a:lnTo>
                <a:lnTo>
                  <a:pt x="553212" y="110655"/>
                </a:lnTo>
                <a:lnTo>
                  <a:pt x="631750" y="64846"/>
                </a:lnTo>
                <a:lnTo>
                  <a:pt x="629158" y="64846"/>
                </a:lnTo>
                <a:lnTo>
                  <a:pt x="629158" y="63550"/>
                </a:lnTo>
                <a:lnTo>
                  <a:pt x="624331" y="63550"/>
                </a:lnTo>
                <a:lnTo>
                  <a:pt x="610234" y="55327"/>
                </a:lnTo>
                <a:close/>
              </a:path>
              <a:path w="648334" h="111125">
                <a:moveTo>
                  <a:pt x="593895" y="45796"/>
                </a:moveTo>
                <a:lnTo>
                  <a:pt x="0" y="45796"/>
                </a:lnTo>
                <a:lnTo>
                  <a:pt x="0" y="64846"/>
                </a:lnTo>
                <a:lnTo>
                  <a:pt x="593917" y="64846"/>
                </a:lnTo>
                <a:lnTo>
                  <a:pt x="610234" y="55327"/>
                </a:lnTo>
                <a:lnTo>
                  <a:pt x="593895" y="45796"/>
                </a:lnTo>
                <a:close/>
              </a:path>
              <a:path w="648334" h="111125">
                <a:moveTo>
                  <a:pt x="631750" y="45796"/>
                </a:moveTo>
                <a:lnTo>
                  <a:pt x="629158" y="45796"/>
                </a:lnTo>
                <a:lnTo>
                  <a:pt x="629158" y="64846"/>
                </a:lnTo>
                <a:lnTo>
                  <a:pt x="631750" y="64846"/>
                </a:lnTo>
                <a:lnTo>
                  <a:pt x="648080" y="55321"/>
                </a:lnTo>
                <a:lnTo>
                  <a:pt x="631750" y="45796"/>
                </a:lnTo>
                <a:close/>
              </a:path>
              <a:path w="648334" h="111125">
                <a:moveTo>
                  <a:pt x="624331" y="47104"/>
                </a:moveTo>
                <a:lnTo>
                  <a:pt x="610234" y="55327"/>
                </a:lnTo>
                <a:lnTo>
                  <a:pt x="624331" y="63550"/>
                </a:lnTo>
                <a:lnTo>
                  <a:pt x="624331" y="47104"/>
                </a:lnTo>
                <a:close/>
              </a:path>
              <a:path w="648334" h="111125">
                <a:moveTo>
                  <a:pt x="629158" y="47104"/>
                </a:moveTo>
                <a:lnTo>
                  <a:pt x="624331" y="47104"/>
                </a:lnTo>
                <a:lnTo>
                  <a:pt x="624331" y="63550"/>
                </a:lnTo>
                <a:lnTo>
                  <a:pt x="629158" y="63550"/>
                </a:lnTo>
                <a:lnTo>
                  <a:pt x="629158" y="47104"/>
                </a:lnTo>
                <a:close/>
              </a:path>
              <a:path w="648334" h="111125">
                <a:moveTo>
                  <a:pt x="553212" y="0"/>
                </a:moveTo>
                <a:lnTo>
                  <a:pt x="547370" y="1536"/>
                </a:lnTo>
                <a:lnTo>
                  <a:pt x="542036" y="10617"/>
                </a:lnTo>
                <a:lnTo>
                  <a:pt x="543560" y="16459"/>
                </a:lnTo>
                <a:lnTo>
                  <a:pt x="610245" y="55321"/>
                </a:lnTo>
                <a:lnTo>
                  <a:pt x="624331" y="47104"/>
                </a:lnTo>
                <a:lnTo>
                  <a:pt x="629158" y="47104"/>
                </a:lnTo>
                <a:lnTo>
                  <a:pt x="629158" y="45796"/>
                </a:lnTo>
                <a:lnTo>
                  <a:pt x="631750" y="45796"/>
                </a:lnTo>
                <a:lnTo>
                  <a:pt x="5532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88714" y="4517254"/>
            <a:ext cx="245237" cy="2117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521960" y="4049751"/>
            <a:ext cx="3549650" cy="696978"/>
          </a:xfrm>
          <a:prstGeom prst="rect">
            <a:avLst/>
          </a:prstGeom>
        </p:spPr>
        <p:txBody>
          <a:bodyPr vert="horz" wrap="square" lIns="0" tIns="78097" rIns="0" bIns="0" rtlCol="0">
            <a:spAutoFit/>
          </a:bodyPr>
          <a:lstStyle/>
          <a:p>
            <a:pPr marL="3419768">
              <a:spcBef>
                <a:spcPts val="615"/>
              </a:spcBef>
            </a:pPr>
            <a:r>
              <a:rPr dirty="0">
                <a:latin typeface="Cambria Math"/>
                <a:cs typeface="Cambria Math"/>
              </a:rPr>
              <a:t>𝑡</a:t>
            </a:r>
          </a:p>
          <a:p>
            <a:pPr marL="38096">
              <a:spcBef>
                <a:spcPts val="515"/>
              </a:spcBef>
              <a:tabLst>
                <a:tab pos="485727" algn="l"/>
              </a:tabLst>
            </a:pPr>
            <a:r>
              <a:rPr dirty="0">
                <a:solidFill>
                  <a:srgbClr val="FF0000"/>
                </a:solidFill>
                <a:latin typeface="Cambria Math"/>
                <a:cs typeface="Cambria Math"/>
              </a:rPr>
              <a:t>𝑟  𝑡	</a:t>
            </a:r>
            <a:r>
              <a:rPr spc="20" dirty="0">
                <a:latin typeface="Calibri"/>
                <a:cs typeface="Calibri"/>
              </a:rPr>
              <a:t>and </a:t>
            </a:r>
            <a:r>
              <a:rPr spc="15" dirty="0">
                <a:solidFill>
                  <a:srgbClr val="006FC0"/>
                </a:solidFill>
                <a:latin typeface="Cambria Math"/>
                <a:cs typeface="Cambria Math"/>
              </a:rPr>
              <a:t>𝑦(𝑡) </a:t>
            </a:r>
            <a:r>
              <a:rPr dirty="0">
                <a:latin typeface="Calibri"/>
                <a:cs typeface="Calibri"/>
              </a:rPr>
              <a:t>when </a:t>
            </a:r>
            <a:r>
              <a:rPr dirty="0">
                <a:latin typeface="Cambria Math"/>
                <a:cs typeface="Cambria Math"/>
              </a:rPr>
              <a:t>𝜁  = </a:t>
            </a:r>
            <a:r>
              <a:rPr spc="-15" dirty="0">
                <a:latin typeface="Cambria Math"/>
                <a:cs typeface="Cambria Math"/>
              </a:rPr>
              <a:t>0.5, </a:t>
            </a:r>
            <a:r>
              <a:rPr spc="-5" dirty="0">
                <a:latin typeface="Cambria Math"/>
                <a:cs typeface="Cambria Math"/>
              </a:rPr>
              <a:t>𝜔</a:t>
            </a:r>
            <a:r>
              <a:rPr sz="2000" spc="-7" baseline="-16460" dirty="0">
                <a:latin typeface="Cambria Math"/>
                <a:cs typeface="Cambria Math"/>
              </a:rPr>
              <a:t>𝑛  </a:t>
            </a:r>
            <a:r>
              <a:rPr dirty="0">
                <a:latin typeface="Cambria Math"/>
                <a:cs typeface="Cambria Math"/>
              </a:rPr>
              <a:t>=</a:t>
            </a:r>
            <a:r>
              <a:rPr spc="-95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5</a:t>
            </a:r>
          </a:p>
        </p:txBody>
      </p:sp>
      <p:sp>
        <p:nvSpPr>
          <p:cNvPr id="23" name="object 23"/>
          <p:cNvSpPr/>
          <p:nvPr/>
        </p:nvSpPr>
        <p:spPr>
          <a:xfrm>
            <a:off x="5517264" y="1731746"/>
            <a:ext cx="3599941" cy="2215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52850" y="3098673"/>
            <a:ext cx="111125" cy="873760"/>
          </a:xfrm>
          <a:custGeom>
            <a:avLst/>
            <a:gdLst/>
            <a:ahLst/>
            <a:cxnLst/>
            <a:rect l="l" t="t" r="r" b="b"/>
            <a:pathLst>
              <a:path w="111125" h="873760">
                <a:moveTo>
                  <a:pt x="55371" y="37773"/>
                </a:moveTo>
                <a:lnTo>
                  <a:pt x="45847" y="54102"/>
                </a:lnTo>
                <a:lnTo>
                  <a:pt x="45847" y="873569"/>
                </a:lnTo>
                <a:lnTo>
                  <a:pt x="64897" y="873569"/>
                </a:lnTo>
                <a:lnTo>
                  <a:pt x="64897" y="54102"/>
                </a:lnTo>
                <a:lnTo>
                  <a:pt x="55371" y="37773"/>
                </a:lnTo>
                <a:close/>
              </a:path>
              <a:path w="111125" h="873760">
                <a:moveTo>
                  <a:pt x="55372" y="0"/>
                </a:moveTo>
                <a:lnTo>
                  <a:pt x="0" y="94868"/>
                </a:lnTo>
                <a:lnTo>
                  <a:pt x="1524" y="100710"/>
                </a:lnTo>
                <a:lnTo>
                  <a:pt x="6095" y="103250"/>
                </a:lnTo>
                <a:lnTo>
                  <a:pt x="10667" y="105918"/>
                </a:lnTo>
                <a:lnTo>
                  <a:pt x="16510" y="104393"/>
                </a:lnTo>
                <a:lnTo>
                  <a:pt x="45846" y="54102"/>
                </a:lnTo>
                <a:lnTo>
                  <a:pt x="45847" y="18922"/>
                </a:lnTo>
                <a:lnTo>
                  <a:pt x="66417" y="18922"/>
                </a:lnTo>
                <a:lnTo>
                  <a:pt x="55372" y="0"/>
                </a:lnTo>
                <a:close/>
              </a:path>
              <a:path w="111125" h="873760">
                <a:moveTo>
                  <a:pt x="66417" y="18922"/>
                </a:moveTo>
                <a:lnTo>
                  <a:pt x="64897" y="18922"/>
                </a:lnTo>
                <a:lnTo>
                  <a:pt x="64897" y="54102"/>
                </a:lnTo>
                <a:lnTo>
                  <a:pt x="94233" y="104393"/>
                </a:lnTo>
                <a:lnTo>
                  <a:pt x="100075" y="105918"/>
                </a:lnTo>
                <a:lnTo>
                  <a:pt x="104648" y="103250"/>
                </a:lnTo>
                <a:lnTo>
                  <a:pt x="109092" y="100710"/>
                </a:lnTo>
                <a:lnTo>
                  <a:pt x="110616" y="94868"/>
                </a:lnTo>
                <a:lnTo>
                  <a:pt x="108076" y="90296"/>
                </a:lnTo>
                <a:lnTo>
                  <a:pt x="66417" y="18922"/>
                </a:lnTo>
                <a:close/>
              </a:path>
              <a:path w="111125" h="873760">
                <a:moveTo>
                  <a:pt x="64897" y="18922"/>
                </a:moveTo>
                <a:lnTo>
                  <a:pt x="45847" y="18922"/>
                </a:lnTo>
                <a:lnTo>
                  <a:pt x="45847" y="54102"/>
                </a:lnTo>
                <a:lnTo>
                  <a:pt x="55372" y="37773"/>
                </a:lnTo>
                <a:lnTo>
                  <a:pt x="47116" y="23621"/>
                </a:lnTo>
                <a:lnTo>
                  <a:pt x="64897" y="23621"/>
                </a:lnTo>
                <a:lnTo>
                  <a:pt x="64897" y="18922"/>
                </a:lnTo>
                <a:close/>
              </a:path>
              <a:path w="111125" h="873760">
                <a:moveTo>
                  <a:pt x="64897" y="23621"/>
                </a:moveTo>
                <a:lnTo>
                  <a:pt x="63626" y="23621"/>
                </a:lnTo>
                <a:lnTo>
                  <a:pt x="55371" y="37773"/>
                </a:lnTo>
                <a:lnTo>
                  <a:pt x="64897" y="54102"/>
                </a:lnTo>
                <a:lnTo>
                  <a:pt x="64897" y="23621"/>
                </a:lnTo>
                <a:close/>
              </a:path>
              <a:path w="111125" h="873760">
                <a:moveTo>
                  <a:pt x="63626" y="23621"/>
                </a:moveTo>
                <a:lnTo>
                  <a:pt x="47116" y="23621"/>
                </a:lnTo>
                <a:lnTo>
                  <a:pt x="55371" y="37773"/>
                </a:lnTo>
                <a:lnTo>
                  <a:pt x="63626" y="23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17544" y="2632203"/>
            <a:ext cx="211709" cy="2451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203089" y="2098282"/>
            <a:ext cx="243656" cy="9321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>
                <a:latin typeface="Cambria Math"/>
                <a:cs typeface="Cambria Math"/>
              </a:rPr>
              <a:t>𝑟 𝑡 ,</a:t>
            </a:r>
            <a:r>
              <a:rPr spc="-185" dirty="0">
                <a:latin typeface="Cambria Math"/>
                <a:cs typeface="Cambria Math"/>
              </a:rPr>
              <a:t> </a:t>
            </a:r>
            <a:r>
              <a:rPr spc="20" dirty="0">
                <a:latin typeface="Cambria Math"/>
                <a:cs typeface="Cambria Math"/>
              </a:rPr>
              <a:t>𝑦(𝑡)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415655" y="4837510"/>
            <a:ext cx="228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>
              <a:lnSpc>
                <a:spcPts val="1240"/>
              </a:lnSpc>
            </a:pPr>
            <a:fld id="{81D60167-4931-47E6-BA6A-407CBD079E47}" type="slidenum">
              <a:rPr sz="1200" dirty="0">
                <a:latin typeface="Calibri"/>
                <a:cs typeface="Calibri"/>
              </a:rPr>
              <a:pPr marL="38096">
                <a:lnSpc>
                  <a:spcPts val="1240"/>
                </a:lnSpc>
              </a:pPr>
              <a:t>43</a:t>
            </a:fld>
            <a:endParaRPr sz="1200" dirty="0">
              <a:latin typeface="Calibri"/>
              <a:cs typeface="Calibri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43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232171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Second order systems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44</a:t>
            </a:fld>
            <a:endParaRPr lang="en-IN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90550"/>
            <a:ext cx="8839199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6492" y="153987"/>
            <a:ext cx="389382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spcBef>
                <a:spcPts val="105"/>
              </a:spcBef>
            </a:pPr>
            <a:r>
              <a:rPr sz="2800" spc="-20" dirty="0">
                <a:solidFill>
                  <a:srgbClr val="FF0000"/>
                </a:solidFill>
              </a:rPr>
              <a:t>Step </a:t>
            </a:r>
            <a:r>
              <a:rPr sz="2800" spc="-15" dirty="0">
                <a:solidFill>
                  <a:srgbClr val="FF0000"/>
                </a:solidFill>
              </a:rPr>
              <a:t>Response of</a:t>
            </a:r>
            <a:r>
              <a:rPr sz="2800" spc="30" dirty="0">
                <a:solidFill>
                  <a:srgbClr val="FF0000"/>
                </a:solidFill>
              </a:rPr>
              <a:t> </a:t>
            </a:r>
            <a:r>
              <a:rPr sz="2800" spc="-5" dirty="0">
                <a:solidFill>
                  <a:srgbClr val="FF0000"/>
                </a:solidFill>
              </a:rPr>
              <a:t>2</a:t>
            </a:r>
            <a:r>
              <a:rPr sz="2800" spc="-7" baseline="24305" dirty="0">
                <a:solidFill>
                  <a:srgbClr val="FF0000"/>
                </a:solidFill>
              </a:rPr>
              <a:t>nd</a:t>
            </a:r>
            <a:endParaRPr sz="2800" baseline="24305" dirty="0">
              <a:solidFill>
                <a:srgbClr val="FF00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24403" y="153987"/>
            <a:ext cx="31902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Order</a:t>
            </a:r>
            <a:r>
              <a:rPr sz="2800" spc="-1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Systems</a:t>
            </a:r>
            <a:endParaRPr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74017" y="1536448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4" h="238760">
                <a:moveTo>
                  <a:pt x="214249" y="0"/>
                </a:moveTo>
                <a:lnTo>
                  <a:pt x="210820" y="9778"/>
                </a:lnTo>
                <a:lnTo>
                  <a:pt x="224609" y="15708"/>
                </a:lnTo>
                <a:lnTo>
                  <a:pt x="236458" y="23971"/>
                </a:lnTo>
                <a:lnTo>
                  <a:pt x="260548" y="62404"/>
                </a:lnTo>
                <a:lnTo>
                  <a:pt x="268478" y="117982"/>
                </a:lnTo>
                <a:lnTo>
                  <a:pt x="267596" y="139009"/>
                </a:lnTo>
                <a:lnTo>
                  <a:pt x="254381" y="190373"/>
                </a:lnTo>
                <a:lnTo>
                  <a:pt x="224770" y="222573"/>
                </a:lnTo>
                <a:lnTo>
                  <a:pt x="211200" y="228600"/>
                </a:lnTo>
                <a:lnTo>
                  <a:pt x="214249" y="238251"/>
                </a:lnTo>
                <a:lnTo>
                  <a:pt x="259754" y="211195"/>
                </a:lnTo>
                <a:lnTo>
                  <a:pt x="285321" y="161305"/>
                </a:lnTo>
                <a:lnTo>
                  <a:pt x="290194" y="119252"/>
                </a:lnTo>
                <a:lnTo>
                  <a:pt x="288958" y="97414"/>
                </a:lnTo>
                <a:lnTo>
                  <a:pt x="279104" y="58691"/>
                </a:lnTo>
                <a:lnTo>
                  <a:pt x="246618" y="15319"/>
                </a:lnTo>
                <a:lnTo>
                  <a:pt x="231487" y="6260"/>
                </a:lnTo>
                <a:lnTo>
                  <a:pt x="214249" y="0"/>
                </a:lnTo>
                <a:close/>
              </a:path>
              <a:path w="290194" h="238760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2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92" y="222996"/>
                </a:lnTo>
                <a:lnTo>
                  <a:pt x="76073" y="238251"/>
                </a:lnTo>
                <a:lnTo>
                  <a:pt x="78993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73" y="175204"/>
                </a:lnTo>
                <a:lnTo>
                  <a:pt x="21843" y="117982"/>
                </a:lnTo>
                <a:lnTo>
                  <a:pt x="22725" y="97647"/>
                </a:lnTo>
                <a:lnTo>
                  <a:pt x="35940" y="47498"/>
                </a:lnTo>
                <a:lnTo>
                  <a:pt x="65659" y="15708"/>
                </a:lnTo>
                <a:lnTo>
                  <a:pt x="79375" y="9778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8242" y="1460440"/>
            <a:ext cx="41148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2000" spc="15" dirty="0">
                <a:latin typeface="Cambria Math"/>
                <a:cs typeface="Cambria Math"/>
              </a:rPr>
              <a:t>𝑌</a:t>
            </a:r>
            <a:r>
              <a:rPr sz="2000" spc="35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𝑠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15135" y="1326836"/>
            <a:ext cx="239903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  <a:tabLst>
                <a:tab pos="1363209" algn="l"/>
                <a:tab pos="2360059" algn="l"/>
              </a:tabLst>
            </a:pPr>
            <a:r>
              <a:rPr sz="3000" spc="30" baseline="-29166" dirty="0">
                <a:latin typeface="Cambria Math"/>
                <a:cs typeface="Cambria Math"/>
              </a:rPr>
              <a:t>=</a:t>
            </a:r>
            <a:r>
              <a:rPr sz="2000" u="heavy" spc="2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	</a:t>
            </a:r>
            <a:r>
              <a:rPr sz="1500" u="heavy" spc="114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𝑛	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2401" y="819152"/>
            <a:ext cx="4357370" cy="63158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spcBef>
                <a:spcPts val="125"/>
              </a:spcBef>
            </a:pP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Case </a:t>
            </a:r>
            <a:r>
              <a:rPr sz="2000" b="1" spc="20" dirty="0">
                <a:solidFill>
                  <a:srgbClr val="006FC0"/>
                </a:solidFill>
                <a:latin typeface="Calibri"/>
                <a:cs typeface="Calibri"/>
              </a:rPr>
              <a:t>3: </a:t>
            </a:r>
            <a:r>
              <a:rPr sz="2000" spc="10" dirty="0">
                <a:latin typeface="Cambria Math"/>
                <a:cs typeface="Cambria Math"/>
              </a:rPr>
              <a:t>𝜁 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15" dirty="0">
                <a:latin typeface="Cambria Math"/>
                <a:cs typeface="Cambria Math"/>
              </a:rPr>
              <a:t>1 </a:t>
            </a:r>
            <a:r>
              <a:rPr sz="2000" spc="20" dirty="0">
                <a:latin typeface="Cambria Math"/>
                <a:cs typeface="Cambria Math"/>
              </a:rPr>
              <a:t>− </a:t>
            </a:r>
            <a:r>
              <a:rPr sz="2000" spc="-10" dirty="0">
                <a:latin typeface="Calibri"/>
                <a:cs typeface="Calibri"/>
              </a:rPr>
              <a:t>Critically </a:t>
            </a:r>
            <a:r>
              <a:rPr sz="2000" spc="5" dirty="0">
                <a:latin typeface="Calibri"/>
                <a:cs typeface="Calibri"/>
              </a:rPr>
              <a:t>damped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spc="10" dirty="0">
                <a:latin typeface="Calibri"/>
                <a:cs typeface="Calibri"/>
              </a:rPr>
              <a:t>system</a:t>
            </a:r>
            <a:endParaRPr sz="2000" dirty="0">
              <a:latin typeface="Calibri"/>
              <a:cs typeface="Calibri"/>
            </a:endParaRPr>
          </a:p>
          <a:p>
            <a:pPr marL="2666099">
              <a:spcBef>
                <a:spcPts val="5"/>
              </a:spcBef>
            </a:pPr>
            <a:r>
              <a:rPr sz="3000" spc="120" baseline="-20833" dirty="0">
                <a:latin typeface="Cambria Math"/>
                <a:cs typeface="Cambria Math"/>
              </a:rPr>
              <a:t>𝜔</a:t>
            </a:r>
            <a:r>
              <a:rPr sz="1500" spc="80" dirty="0">
                <a:latin typeface="Cambria Math"/>
                <a:cs typeface="Cambria Math"/>
              </a:rPr>
              <a:t>2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8323" y="1765618"/>
            <a:ext cx="14986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200" dirty="0">
                <a:latin typeface="Cambria Math"/>
                <a:cs typeface="Cambria Math"/>
              </a:rPr>
              <a:t>𝑛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72695" y="1632271"/>
            <a:ext cx="215709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000" spc="50" dirty="0">
                <a:latin typeface="Cambria Math"/>
                <a:cs typeface="Cambria Math"/>
              </a:rPr>
              <a:t>𝑠(𝑠</a:t>
            </a:r>
            <a:r>
              <a:rPr sz="2300" spc="75" baseline="22222" dirty="0">
                <a:latin typeface="Cambria Math"/>
                <a:cs typeface="Cambria Math"/>
              </a:rPr>
              <a:t>2 </a:t>
            </a:r>
            <a:r>
              <a:rPr sz="2000" spc="20" dirty="0">
                <a:latin typeface="Cambria Math"/>
                <a:cs typeface="Cambria Math"/>
              </a:rPr>
              <a:t>+ </a:t>
            </a:r>
            <a:r>
              <a:rPr sz="2000" spc="45" dirty="0">
                <a:latin typeface="Cambria Math"/>
                <a:cs typeface="Cambria Math"/>
              </a:rPr>
              <a:t>2𝜔</a:t>
            </a:r>
            <a:r>
              <a:rPr sz="2300" spc="67" baseline="-16666" dirty="0">
                <a:latin typeface="Cambria Math"/>
                <a:cs typeface="Cambria Math"/>
              </a:rPr>
              <a:t>𝑛</a:t>
            </a:r>
            <a:r>
              <a:rPr sz="2000" spc="45" dirty="0">
                <a:latin typeface="Cambria Math"/>
                <a:cs typeface="Cambria Math"/>
              </a:rPr>
              <a:t>𝑠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-70" dirty="0">
                <a:latin typeface="Cambria Math"/>
                <a:cs typeface="Cambria Math"/>
              </a:rPr>
              <a:t> </a:t>
            </a:r>
            <a:r>
              <a:rPr sz="2000" spc="65" dirty="0">
                <a:latin typeface="Cambria Math"/>
                <a:cs typeface="Cambria Math"/>
              </a:rPr>
              <a:t>𝜔</a:t>
            </a:r>
            <a:r>
              <a:rPr sz="2300" spc="97" baseline="27777" dirty="0">
                <a:latin typeface="Cambria Math"/>
                <a:cs typeface="Cambria Math"/>
              </a:rPr>
              <a:t>2</a:t>
            </a:r>
            <a:r>
              <a:rPr sz="2000" spc="65" dirty="0">
                <a:latin typeface="Cambria Math"/>
                <a:cs typeface="Cambria Math"/>
              </a:rPr>
              <a:t>)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59738" y="2288920"/>
            <a:ext cx="280670" cy="238760"/>
          </a:xfrm>
          <a:custGeom>
            <a:avLst/>
            <a:gdLst/>
            <a:ahLst/>
            <a:cxnLst/>
            <a:rect l="l" t="t" r="r" b="b"/>
            <a:pathLst>
              <a:path w="280669" h="238760">
                <a:moveTo>
                  <a:pt x="204724" y="0"/>
                </a:moveTo>
                <a:lnTo>
                  <a:pt x="201294" y="9779"/>
                </a:lnTo>
                <a:lnTo>
                  <a:pt x="215084" y="15708"/>
                </a:lnTo>
                <a:lnTo>
                  <a:pt x="226933" y="23971"/>
                </a:lnTo>
                <a:lnTo>
                  <a:pt x="251023" y="62404"/>
                </a:lnTo>
                <a:lnTo>
                  <a:pt x="258953" y="117983"/>
                </a:lnTo>
                <a:lnTo>
                  <a:pt x="258071" y="139009"/>
                </a:lnTo>
                <a:lnTo>
                  <a:pt x="244856" y="190373"/>
                </a:lnTo>
                <a:lnTo>
                  <a:pt x="215245" y="222573"/>
                </a:lnTo>
                <a:lnTo>
                  <a:pt x="201675" y="228600"/>
                </a:lnTo>
                <a:lnTo>
                  <a:pt x="204724" y="238252"/>
                </a:lnTo>
                <a:lnTo>
                  <a:pt x="250229" y="211195"/>
                </a:lnTo>
                <a:lnTo>
                  <a:pt x="275796" y="161305"/>
                </a:lnTo>
                <a:lnTo>
                  <a:pt x="280669" y="119253"/>
                </a:lnTo>
                <a:lnTo>
                  <a:pt x="279433" y="97414"/>
                </a:lnTo>
                <a:lnTo>
                  <a:pt x="269579" y="58691"/>
                </a:lnTo>
                <a:lnTo>
                  <a:pt x="237093" y="15319"/>
                </a:lnTo>
                <a:lnTo>
                  <a:pt x="221962" y="6260"/>
                </a:lnTo>
                <a:lnTo>
                  <a:pt x="204724" y="0"/>
                </a:lnTo>
                <a:close/>
              </a:path>
              <a:path w="280669" h="238760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3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92" y="222996"/>
                </a:lnTo>
                <a:lnTo>
                  <a:pt x="76073" y="238252"/>
                </a:lnTo>
                <a:lnTo>
                  <a:pt x="78993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73" y="175204"/>
                </a:lnTo>
                <a:lnTo>
                  <a:pt x="21843" y="117983"/>
                </a:lnTo>
                <a:lnTo>
                  <a:pt x="22725" y="97647"/>
                </a:lnTo>
                <a:lnTo>
                  <a:pt x="35940" y="47498"/>
                </a:lnTo>
                <a:lnTo>
                  <a:pt x="65659" y="15708"/>
                </a:lnTo>
                <a:lnTo>
                  <a:pt x="79375" y="9779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73428" y="2213863"/>
            <a:ext cx="38481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000" spc="15" dirty="0">
                <a:latin typeface="Cambria Math"/>
                <a:cs typeface="Cambria Math"/>
              </a:rPr>
              <a:t>𝑦</a:t>
            </a:r>
            <a:r>
              <a:rPr sz="2000" spc="36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82195" y="2118615"/>
            <a:ext cx="75882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3000" spc="30" baseline="-20833" dirty="0">
                <a:latin typeface="Cambria Math"/>
                <a:cs typeface="Cambria Math"/>
              </a:rPr>
              <a:t>=</a:t>
            </a:r>
            <a:r>
              <a:rPr sz="3000" spc="135" baseline="-20833" dirty="0">
                <a:latin typeface="Cambria Math"/>
                <a:cs typeface="Cambria Math"/>
              </a:rPr>
              <a:t> </a:t>
            </a:r>
            <a:r>
              <a:rPr sz="3000" spc="60" baseline="-20833" dirty="0">
                <a:latin typeface="Cambria Math"/>
                <a:cs typeface="Cambria Math"/>
              </a:rPr>
              <a:t>ℒ</a:t>
            </a:r>
            <a:r>
              <a:rPr sz="1500" spc="40" dirty="0">
                <a:latin typeface="Cambria Math"/>
                <a:cs typeface="Cambria Math"/>
              </a:rPr>
              <a:t>−1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54733" y="2081152"/>
            <a:ext cx="1426845" cy="650875"/>
          </a:xfrm>
          <a:custGeom>
            <a:avLst/>
            <a:gdLst/>
            <a:ahLst/>
            <a:cxnLst/>
            <a:rect l="l" t="t" r="r" b="b"/>
            <a:pathLst>
              <a:path w="1426845" h="650875">
                <a:moveTo>
                  <a:pt x="1319530" y="0"/>
                </a:moveTo>
                <a:lnTo>
                  <a:pt x="1319530" y="11175"/>
                </a:lnTo>
                <a:lnTo>
                  <a:pt x="1325842" y="12606"/>
                </a:lnTo>
                <a:lnTo>
                  <a:pt x="1331833" y="14811"/>
                </a:lnTo>
                <a:lnTo>
                  <a:pt x="1360932" y="44323"/>
                </a:lnTo>
                <a:lnTo>
                  <a:pt x="1374048" y="90763"/>
                </a:lnTo>
                <a:lnTo>
                  <a:pt x="1376298" y="128143"/>
                </a:lnTo>
                <a:lnTo>
                  <a:pt x="1375961" y="139826"/>
                </a:lnTo>
                <a:lnTo>
                  <a:pt x="1374981" y="153955"/>
                </a:lnTo>
                <a:lnTo>
                  <a:pt x="1373352" y="170791"/>
                </a:lnTo>
                <a:lnTo>
                  <a:pt x="1371092" y="190245"/>
                </a:lnTo>
                <a:lnTo>
                  <a:pt x="1368851" y="209222"/>
                </a:lnTo>
                <a:lnTo>
                  <a:pt x="1367266" y="224615"/>
                </a:lnTo>
                <a:lnTo>
                  <a:pt x="1366323" y="236412"/>
                </a:lnTo>
                <a:lnTo>
                  <a:pt x="1366012" y="244601"/>
                </a:lnTo>
                <a:lnTo>
                  <a:pt x="1366752" y="260465"/>
                </a:lnTo>
                <a:lnTo>
                  <a:pt x="1377950" y="298576"/>
                </a:lnTo>
                <a:lnTo>
                  <a:pt x="1401571" y="323850"/>
                </a:lnTo>
                <a:lnTo>
                  <a:pt x="1401571" y="326770"/>
                </a:lnTo>
                <a:lnTo>
                  <a:pt x="1372709" y="362866"/>
                </a:lnTo>
                <a:lnTo>
                  <a:pt x="1366012" y="405764"/>
                </a:lnTo>
                <a:lnTo>
                  <a:pt x="1366323" y="412124"/>
                </a:lnTo>
                <a:lnTo>
                  <a:pt x="1367266" y="423592"/>
                </a:lnTo>
                <a:lnTo>
                  <a:pt x="1368851" y="440180"/>
                </a:lnTo>
                <a:lnTo>
                  <a:pt x="1373352" y="483782"/>
                </a:lnTo>
                <a:lnTo>
                  <a:pt x="1374981" y="501046"/>
                </a:lnTo>
                <a:lnTo>
                  <a:pt x="1375967" y="513691"/>
                </a:lnTo>
                <a:lnTo>
                  <a:pt x="1376298" y="521715"/>
                </a:lnTo>
                <a:lnTo>
                  <a:pt x="1376062" y="535191"/>
                </a:lnTo>
                <a:lnTo>
                  <a:pt x="1370546" y="580451"/>
                </a:lnTo>
                <a:lnTo>
                  <a:pt x="1352851" y="619267"/>
                </a:lnTo>
                <a:lnTo>
                  <a:pt x="1319530" y="639571"/>
                </a:lnTo>
                <a:lnTo>
                  <a:pt x="1319530" y="650748"/>
                </a:lnTo>
                <a:lnTo>
                  <a:pt x="1366821" y="628066"/>
                </a:lnTo>
                <a:lnTo>
                  <a:pt x="1388086" y="593153"/>
                </a:lnTo>
                <a:lnTo>
                  <a:pt x="1398944" y="545528"/>
                </a:lnTo>
                <a:lnTo>
                  <a:pt x="1400302" y="517144"/>
                </a:lnTo>
                <a:lnTo>
                  <a:pt x="1399946" y="504501"/>
                </a:lnTo>
                <a:lnTo>
                  <a:pt x="1398889" y="489061"/>
                </a:lnTo>
                <a:lnTo>
                  <a:pt x="1397140" y="470834"/>
                </a:lnTo>
                <a:lnTo>
                  <a:pt x="1394714" y="449833"/>
                </a:lnTo>
                <a:lnTo>
                  <a:pt x="1392233" y="429470"/>
                </a:lnTo>
                <a:lnTo>
                  <a:pt x="1390491" y="413321"/>
                </a:lnTo>
                <a:lnTo>
                  <a:pt x="1389463" y="401363"/>
                </a:lnTo>
                <a:lnTo>
                  <a:pt x="1389126" y="393573"/>
                </a:lnTo>
                <a:lnTo>
                  <a:pt x="1389725" y="379497"/>
                </a:lnTo>
                <a:lnTo>
                  <a:pt x="1404358" y="340699"/>
                </a:lnTo>
                <a:lnTo>
                  <a:pt x="1426718" y="331215"/>
                </a:lnTo>
                <a:lnTo>
                  <a:pt x="1426718" y="319277"/>
                </a:lnTo>
                <a:lnTo>
                  <a:pt x="1394698" y="294407"/>
                </a:lnTo>
                <a:lnTo>
                  <a:pt x="1389126" y="256920"/>
                </a:lnTo>
                <a:lnTo>
                  <a:pt x="1389463" y="248398"/>
                </a:lnTo>
                <a:lnTo>
                  <a:pt x="1390530" y="236412"/>
                </a:lnTo>
                <a:lnTo>
                  <a:pt x="1392233" y="221970"/>
                </a:lnTo>
                <a:lnTo>
                  <a:pt x="1394714" y="204088"/>
                </a:lnTo>
                <a:lnTo>
                  <a:pt x="1397140" y="185511"/>
                </a:lnTo>
                <a:lnTo>
                  <a:pt x="1398889" y="168624"/>
                </a:lnTo>
                <a:lnTo>
                  <a:pt x="1399946" y="153404"/>
                </a:lnTo>
                <a:lnTo>
                  <a:pt x="1400298" y="139739"/>
                </a:lnTo>
                <a:lnTo>
                  <a:pt x="1398972" y="109680"/>
                </a:lnTo>
                <a:lnTo>
                  <a:pt x="1388407" y="59959"/>
                </a:lnTo>
                <a:lnTo>
                  <a:pt x="1367625" y="24574"/>
                </a:lnTo>
                <a:lnTo>
                  <a:pt x="1337768" y="4381"/>
                </a:lnTo>
                <a:lnTo>
                  <a:pt x="1319530" y="0"/>
                </a:lnTo>
                <a:close/>
              </a:path>
              <a:path w="1426845" h="650875">
                <a:moveTo>
                  <a:pt x="107442" y="0"/>
                </a:moveTo>
                <a:lnTo>
                  <a:pt x="59221" y="24574"/>
                </a:lnTo>
                <a:lnTo>
                  <a:pt x="38383" y="59959"/>
                </a:lnTo>
                <a:lnTo>
                  <a:pt x="27854" y="109680"/>
                </a:lnTo>
                <a:lnTo>
                  <a:pt x="26543" y="139826"/>
                </a:lnTo>
                <a:lnTo>
                  <a:pt x="26898" y="153350"/>
                </a:lnTo>
                <a:lnTo>
                  <a:pt x="27955" y="168576"/>
                </a:lnTo>
                <a:lnTo>
                  <a:pt x="29704" y="185493"/>
                </a:lnTo>
                <a:lnTo>
                  <a:pt x="32131" y="204088"/>
                </a:lnTo>
                <a:lnTo>
                  <a:pt x="34557" y="221970"/>
                </a:lnTo>
                <a:lnTo>
                  <a:pt x="36306" y="236743"/>
                </a:lnTo>
                <a:lnTo>
                  <a:pt x="37363" y="248398"/>
                </a:lnTo>
                <a:lnTo>
                  <a:pt x="37718" y="256920"/>
                </a:lnTo>
                <a:lnTo>
                  <a:pt x="37099" y="271305"/>
                </a:lnTo>
                <a:lnTo>
                  <a:pt x="22359" y="310026"/>
                </a:lnTo>
                <a:lnTo>
                  <a:pt x="0" y="319277"/>
                </a:lnTo>
                <a:lnTo>
                  <a:pt x="0" y="331215"/>
                </a:lnTo>
                <a:lnTo>
                  <a:pt x="32146" y="356586"/>
                </a:lnTo>
                <a:lnTo>
                  <a:pt x="37718" y="393573"/>
                </a:lnTo>
                <a:lnTo>
                  <a:pt x="37363" y="401363"/>
                </a:lnTo>
                <a:lnTo>
                  <a:pt x="36306" y="413321"/>
                </a:lnTo>
                <a:lnTo>
                  <a:pt x="34557" y="429470"/>
                </a:lnTo>
                <a:lnTo>
                  <a:pt x="32131" y="449833"/>
                </a:lnTo>
                <a:lnTo>
                  <a:pt x="29704" y="470834"/>
                </a:lnTo>
                <a:lnTo>
                  <a:pt x="27955" y="489061"/>
                </a:lnTo>
                <a:lnTo>
                  <a:pt x="26898" y="504501"/>
                </a:lnTo>
                <a:lnTo>
                  <a:pt x="26543" y="517144"/>
                </a:lnTo>
                <a:lnTo>
                  <a:pt x="27898" y="545528"/>
                </a:lnTo>
                <a:lnTo>
                  <a:pt x="38705" y="593153"/>
                </a:lnTo>
                <a:lnTo>
                  <a:pt x="59918" y="628066"/>
                </a:lnTo>
                <a:lnTo>
                  <a:pt x="107442" y="650748"/>
                </a:lnTo>
                <a:lnTo>
                  <a:pt x="107442" y="639571"/>
                </a:lnTo>
                <a:lnTo>
                  <a:pt x="100963" y="638069"/>
                </a:lnTo>
                <a:lnTo>
                  <a:pt x="94853" y="635841"/>
                </a:lnTo>
                <a:lnTo>
                  <a:pt x="65531" y="606044"/>
                </a:lnTo>
                <a:lnTo>
                  <a:pt x="52635" y="559524"/>
                </a:lnTo>
                <a:lnTo>
                  <a:pt x="50545" y="521715"/>
                </a:lnTo>
                <a:lnTo>
                  <a:pt x="50857" y="513691"/>
                </a:lnTo>
                <a:lnTo>
                  <a:pt x="51800" y="501046"/>
                </a:lnTo>
                <a:lnTo>
                  <a:pt x="53385" y="483782"/>
                </a:lnTo>
                <a:lnTo>
                  <a:pt x="55625" y="461899"/>
                </a:lnTo>
                <a:lnTo>
                  <a:pt x="57886" y="440180"/>
                </a:lnTo>
                <a:lnTo>
                  <a:pt x="59515" y="423592"/>
                </a:lnTo>
                <a:lnTo>
                  <a:pt x="60501" y="412124"/>
                </a:lnTo>
                <a:lnTo>
                  <a:pt x="60832" y="405764"/>
                </a:lnTo>
                <a:lnTo>
                  <a:pt x="60092" y="389830"/>
                </a:lnTo>
                <a:lnTo>
                  <a:pt x="48894" y="351789"/>
                </a:lnTo>
                <a:lnTo>
                  <a:pt x="25145" y="326770"/>
                </a:lnTo>
                <a:lnTo>
                  <a:pt x="25145" y="323850"/>
                </a:lnTo>
                <a:lnTo>
                  <a:pt x="54135" y="287428"/>
                </a:lnTo>
                <a:lnTo>
                  <a:pt x="60832" y="244601"/>
                </a:lnTo>
                <a:lnTo>
                  <a:pt x="60501" y="236412"/>
                </a:lnTo>
                <a:lnTo>
                  <a:pt x="59515" y="224615"/>
                </a:lnTo>
                <a:lnTo>
                  <a:pt x="57886" y="209222"/>
                </a:lnTo>
                <a:lnTo>
                  <a:pt x="55625" y="190245"/>
                </a:lnTo>
                <a:lnTo>
                  <a:pt x="53385" y="170791"/>
                </a:lnTo>
                <a:lnTo>
                  <a:pt x="51800" y="153955"/>
                </a:lnTo>
                <a:lnTo>
                  <a:pt x="50857" y="139739"/>
                </a:lnTo>
                <a:lnTo>
                  <a:pt x="50545" y="128143"/>
                </a:lnTo>
                <a:lnTo>
                  <a:pt x="50786" y="114905"/>
                </a:lnTo>
                <a:lnTo>
                  <a:pt x="56768" y="69808"/>
                </a:lnTo>
                <a:lnTo>
                  <a:pt x="74104" y="31384"/>
                </a:lnTo>
                <a:lnTo>
                  <a:pt x="107442" y="11175"/>
                </a:lnTo>
                <a:lnTo>
                  <a:pt x="1074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275967" y="2147254"/>
            <a:ext cx="14986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200" dirty="0">
                <a:latin typeface="Cambria Math"/>
                <a:cs typeface="Cambria Math"/>
              </a:rPr>
              <a:t>𝑛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69337" y="1927479"/>
            <a:ext cx="38735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3000" spc="120" baseline="-20833" dirty="0">
                <a:latin typeface="Cambria Math"/>
                <a:cs typeface="Cambria Math"/>
              </a:rPr>
              <a:t>𝜔</a:t>
            </a:r>
            <a:r>
              <a:rPr sz="1500" spc="80" dirty="0">
                <a:latin typeface="Cambria Math"/>
                <a:cs typeface="Cambria Math"/>
              </a:rPr>
              <a:t>2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12292" y="2460370"/>
            <a:ext cx="909319" cy="238760"/>
          </a:xfrm>
          <a:custGeom>
            <a:avLst/>
            <a:gdLst/>
            <a:ahLst/>
            <a:cxnLst/>
            <a:rect l="l" t="t" r="r" b="b"/>
            <a:pathLst>
              <a:path w="909320" h="238760">
                <a:moveTo>
                  <a:pt x="833374" y="0"/>
                </a:moveTo>
                <a:lnTo>
                  <a:pt x="829945" y="9779"/>
                </a:lnTo>
                <a:lnTo>
                  <a:pt x="843734" y="15708"/>
                </a:lnTo>
                <a:lnTo>
                  <a:pt x="855583" y="23971"/>
                </a:lnTo>
                <a:lnTo>
                  <a:pt x="879673" y="62404"/>
                </a:lnTo>
                <a:lnTo>
                  <a:pt x="887602" y="117983"/>
                </a:lnTo>
                <a:lnTo>
                  <a:pt x="886721" y="139009"/>
                </a:lnTo>
                <a:lnTo>
                  <a:pt x="873506" y="190373"/>
                </a:lnTo>
                <a:lnTo>
                  <a:pt x="843895" y="222573"/>
                </a:lnTo>
                <a:lnTo>
                  <a:pt x="830326" y="228600"/>
                </a:lnTo>
                <a:lnTo>
                  <a:pt x="833374" y="238252"/>
                </a:lnTo>
                <a:lnTo>
                  <a:pt x="878879" y="211195"/>
                </a:lnTo>
                <a:lnTo>
                  <a:pt x="904446" y="161305"/>
                </a:lnTo>
                <a:lnTo>
                  <a:pt x="909320" y="119253"/>
                </a:lnTo>
                <a:lnTo>
                  <a:pt x="908083" y="97414"/>
                </a:lnTo>
                <a:lnTo>
                  <a:pt x="898229" y="58691"/>
                </a:lnTo>
                <a:lnTo>
                  <a:pt x="865743" y="15319"/>
                </a:lnTo>
                <a:lnTo>
                  <a:pt x="850612" y="6260"/>
                </a:lnTo>
                <a:lnTo>
                  <a:pt x="833374" y="0"/>
                </a:lnTo>
                <a:close/>
              </a:path>
              <a:path w="909320" h="238760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3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92" y="222996"/>
                </a:lnTo>
                <a:lnTo>
                  <a:pt x="76073" y="238252"/>
                </a:lnTo>
                <a:lnTo>
                  <a:pt x="78993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73" y="175204"/>
                </a:lnTo>
                <a:lnTo>
                  <a:pt x="21843" y="117983"/>
                </a:lnTo>
                <a:lnTo>
                  <a:pt x="22725" y="97647"/>
                </a:lnTo>
                <a:lnTo>
                  <a:pt x="35941" y="47498"/>
                </a:lnTo>
                <a:lnTo>
                  <a:pt x="65659" y="15708"/>
                </a:lnTo>
                <a:lnTo>
                  <a:pt x="79375" y="9779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733546" y="2376490"/>
            <a:ext cx="13589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35" dirty="0">
                <a:latin typeface="Cambria Math"/>
                <a:cs typeface="Cambria Math"/>
              </a:rPr>
              <a:t>2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665859" y="2394204"/>
            <a:ext cx="1190625" cy="19050"/>
          </a:xfrm>
          <a:custGeom>
            <a:avLst/>
            <a:gdLst/>
            <a:ahLst/>
            <a:cxnLst/>
            <a:rect l="l" t="t" r="r" b="b"/>
            <a:pathLst>
              <a:path w="1190625" h="19050">
                <a:moveTo>
                  <a:pt x="1190624" y="0"/>
                </a:moveTo>
                <a:lnTo>
                  <a:pt x="0" y="0"/>
                </a:lnTo>
                <a:lnTo>
                  <a:pt x="0" y="19050"/>
                </a:lnTo>
                <a:lnTo>
                  <a:pt x="1190624" y="19050"/>
                </a:lnTo>
                <a:lnTo>
                  <a:pt x="11906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4001" y="3031870"/>
            <a:ext cx="280670" cy="238760"/>
          </a:xfrm>
          <a:custGeom>
            <a:avLst/>
            <a:gdLst/>
            <a:ahLst/>
            <a:cxnLst/>
            <a:rect l="l" t="t" r="r" b="b"/>
            <a:pathLst>
              <a:path w="280669" h="238760">
                <a:moveTo>
                  <a:pt x="204635" y="0"/>
                </a:moveTo>
                <a:lnTo>
                  <a:pt x="201244" y="9779"/>
                </a:lnTo>
                <a:lnTo>
                  <a:pt x="215032" y="15708"/>
                </a:lnTo>
                <a:lnTo>
                  <a:pt x="226888" y="23971"/>
                </a:lnTo>
                <a:lnTo>
                  <a:pt x="250968" y="62404"/>
                </a:lnTo>
                <a:lnTo>
                  <a:pt x="258876" y="117983"/>
                </a:lnTo>
                <a:lnTo>
                  <a:pt x="257993" y="139009"/>
                </a:lnTo>
                <a:lnTo>
                  <a:pt x="244754" y="190373"/>
                </a:lnTo>
                <a:lnTo>
                  <a:pt x="215188" y="222573"/>
                </a:lnTo>
                <a:lnTo>
                  <a:pt x="201612" y="228600"/>
                </a:lnTo>
                <a:lnTo>
                  <a:pt x="204635" y="238252"/>
                </a:lnTo>
                <a:lnTo>
                  <a:pt x="250142" y="211195"/>
                </a:lnTo>
                <a:lnTo>
                  <a:pt x="275704" y="161305"/>
                </a:lnTo>
                <a:lnTo>
                  <a:pt x="280606" y="119253"/>
                </a:lnTo>
                <a:lnTo>
                  <a:pt x="279377" y="97414"/>
                </a:lnTo>
                <a:lnTo>
                  <a:pt x="269547" y="58691"/>
                </a:lnTo>
                <a:lnTo>
                  <a:pt x="237043" y="15319"/>
                </a:lnTo>
                <a:lnTo>
                  <a:pt x="221900" y="6260"/>
                </a:lnTo>
                <a:lnTo>
                  <a:pt x="204635" y="0"/>
                </a:lnTo>
                <a:close/>
              </a:path>
              <a:path w="280669" h="238760">
                <a:moveTo>
                  <a:pt x="75971" y="0"/>
                </a:moveTo>
                <a:lnTo>
                  <a:pt x="30538" y="27164"/>
                </a:lnTo>
                <a:lnTo>
                  <a:pt x="4908" y="77231"/>
                </a:lnTo>
                <a:lnTo>
                  <a:pt x="0" y="119253"/>
                </a:lnTo>
                <a:lnTo>
                  <a:pt x="1223" y="141106"/>
                </a:lnTo>
                <a:lnTo>
                  <a:pt x="11015" y="179814"/>
                </a:lnTo>
                <a:lnTo>
                  <a:pt x="43472" y="222996"/>
                </a:lnTo>
                <a:lnTo>
                  <a:pt x="75971" y="238252"/>
                </a:lnTo>
                <a:lnTo>
                  <a:pt x="78981" y="228600"/>
                </a:lnTo>
                <a:lnTo>
                  <a:pt x="65405" y="222573"/>
                </a:lnTo>
                <a:lnTo>
                  <a:pt x="53692" y="214201"/>
                </a:lnTo>
                <a:lnTo>
                  <a:pt x="29667" y="175204"/>
                </a:lnTo>
                <a:lnTo>
                  <a:pt x="21717" y="117983"/>
                </a:lnTo>
                <a:lnTo>
                  <a:pt x="22600" y="97647"/>
                </a:lnTo>
                <a:lnTo>
                  <a:pt x="35852" y="47498"/>
                </a:lnTo>
                <a:lnTo>
                  <a:pt x="65620" y="15708"/>
                </a:lnTo>
                <a:lnTo>
                  <a:pt x="79362" y="9779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583" y="2958532"/>
            <a:ext cx="37465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2000" spc="15" dirty="0">
                <a:latin typeface="Cambria Math"/>
                <a:cs typeface="Cambria Math"/>
              </a:rPr>
              <a:t>𝑦</a:t>
            </a:r>
            <a:r>
              <a:rPr sz="2000" spc="28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04904" y="2863282"/>
            <a:ext cx="75882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3000" spc="30" baseline="-20833" dirty="0">
                <a:latin typeface="Cambria Math"/>
                <a:cs typeface="Cambria Math"/>
              </a:rPr>
              <a:t>=</a:t>
            </a:r>
            <a:r>
              <a:rPr sz="3000" spc="7" baseline="-20833" dirty="0">
                <a:latin typeface="Cambria Math"/>
                <a:cs typeface="Cambria Math"/>
              </a:rPr>
              <a:t> </a:t>
            </a:r>
            <a:r>
              <a:rPr sz="3000" spc="104" baseline="-20833" dirty="0">
                <a:latin typeface="Cambria Math"/>
                <a:cs typeface="Cambria Math"/>
              </a:rPr>
              <a:t>ℒ</a:t>
            </a:r>
            <a:r>
              <a:rPr sz="1500" spc="70" dirty="0">
                <a:latin typeface="Cambria Math"/>
                <a:cs typeface="Cambria Math"/>
              </a:rPr>
              <a:t>−1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878458" y="2824102"/>
            <a:ext cx="2779395" cy="650875"/>
          </a:xfrm>
          <a:custGeom>
            <a:avLst/>
            <a:gdLst/>
            <a:ahLst/>
            <a:cxnLst/>
            <a:rect l="l" t="t" r="r" b="b"/>
            <a:pathLst>
              <a:path w="2779395" h="650875">
                <a:moveTo>
                  <a:pt x="2672080" y="0"/>
                </a:moveTo>
                <a:lnTo>
                  <a:pt x="2672080" y="11175"/>
                </a:lnTo>
                <a:lnTo>
                  <a:pt x="2678392" y="12606"/>
                </a:lnTo>
                <a:lnTo>
                  <a:pt x="2684383" y="14811"/>
                </a:lnTo>
                <a:lnTo>
                  <a:pt x="2713482" y="44323"/>
                </a:lnTo>
                <a:lnTo>
                  <a:pt x="2726598" y="90763"/>
                </a:lnTo>
                <a:lnTo>
                  <a:pt x="2728848" y="128143"/>
                </a:lnTo>
                <a:lnTo>
                  <a:pt x="2728511" y="139826"/>
                </a:lnTo>
                <a:lnTo>
                  <a:pt x="2727531" y="153955"/>
                </a:lnTo>
                <a:lnTo>
                  <a:pt x="2725902" y="170791"/>
                </a:lnTo>
                <a:lnTo>
                  <a:pt x="2723642" y="190245"/>
                </a:lnTo>
                <a:lnTo>
                  <a:pt x="2721401" y="209222"/>
                </a:lnTo>
                <a:lnTo>
                  <a:pt x="2719816" y="224615"/>
                </a:lnTo>
                <a:lnTo>
                  <a:pt x="2718873" y="236412"/>
                </a:lnTo>
                <a:lnTo>
                  <a:pt x="2718562" y="244601"/>
                </a:lnTo>
                <a:lnTo>
                  <a:pt x="2719302" y="260465"/>
                </a:lnTo>
                <a:lnTo>
                  <a:pt x="2730500" y="298576"/>
                </a:lnTo>
                <a:lnTo>
                  <a:pt x="2754122" y="323850"/>
                </a:lnTo>
                <a:lnTo>
                  <a:pt x="2754122" y="326770"/>
                </a:lnTo>
                <a:lnTo>
                  <a:pt x="2725259" y="362866"/>
                </a:lnTo>
                <a:lnTo>
                  <a:pt x="2718562" y="405764"/>
                </a:lnTo>
                <a:lnTo>
                  <a:pt x="2718873" y="412124"/>
                </a:lnTo>
                <a:lnTo>
                  <a:pt x="2719816" y="423592"/>
                </a:lnTo>
                <a:lnTo>
                  <a:pt x="2721401" y="440180"/>
                </a:lnTo>
                <a:lnTo>
                  <a:pt x="2725902" y="483782"/>
                </a:lnTo>
                <a:lnTo>
                  <a:pt x="2727531" y="501046"/>
                </a:lnTo>
                <a:lnTo>
                  <a:pt x="2728517" y="513691"/>
                </a:lnTo>
                <a:lnTo>
                  <a:pt x="2728848" y="521715"/>
                </a:lnTo>
                <a:lnTo>
                  <a:pt x="2728612" y="535191"/>
                </a:lnTo>
                <a:lnTo>
                  <a:pt x="2723096" y="580451"/>
                </a:lnTo>
                <a:lnTo>
                  <a:pt x="2705401" y="619267"/>
                </a:lnTo>
                <a:lnTo>
                  <a:pt x="2672080" y="639571"/>
                </a:lnTo>
                <a:lnTo>
                  <a:pt x="2672080" y="650748"/>
                </a:lnTo>
                <a:lnTo>
                  <a:pt x="2719371" y="628066"/>
                </a:lnTo>
                <a:lnTo>
                  <a:pt x="2740636" y="593153"/>
                </a:lnTo>
                <a:lnTo>
                  <a:pt x="2751494" y="545528"/>
                </a:lnTo>
                <a:lnTo>
                  <a:pt x="2752852" y="517144"/>
                </a:lnTo>
                <a:lnTo>
                  <a:pt x="2752496" y="504501"/>
                </a:lnTo>
                <a:lnTo>
                  <a:pt x="2751439" y="489061"/>
                </a:lnTo>
                <a:lnTo>
                  <a:pt x="2749690" y="470834"/>
                </a:lnTo>
                <a:lnTo>
                  <a:pt x="2747264" y="449833"/>
                </a:lnTo>
                <a:lnTo>
                  <a:pt x="2744783" y="429470"/>
                </a:lnTo>
                <a:lnTo>
                  <a:pt x="2743041" y="413321"/>
                </a:lnTo>
                <a:lnTo>
                  <a:pt x="2742013" y="401363"/>
                </a:lnTo>
                <a:lnTo>
                  <a:pt x="2741676" y="393573"/>
                </a:lnTo>
                <a:lnTo>
                  <a:pt x="2742275" y="379497"/>
                </a:lnTo>
                <a:lnTo>
                  <a:pt x="2756908" y="340699"/>
                </a:lnTo>
                <a:lnTo>
                  <a:pt x="2779268" y="331215"/>
                </a:lnTo>
                <a:lnTo>
                  <a:pt x="2779268" y="319277"/>
                </a:lnTo>
                <a:lnTo>
                  <a:pt x="2747248" y="294407"/>
                </a:lnTo>
                <a:lnTo>
                  <a:pt x="2741676" y="256920"/>
                </a:lnTo>
                <a:lnTo>
                  <a:pt x="2742013" y="248398"/>
                </a:lnTo>
                <a:lnTo>
                  <a:pt x="2743080" y="236412"/>
                </a:lnTo>
                <a:lnTo>
                  <a:pt x="2744783" y="221970"/>
                </a:lnTo>
                <a:lnTo>
                  <a:pt x="2747264" y="204088"/>
                </a:lnTo>
                <a:lnTo>
                  <a:pt x="2749690" y="185511"/>
                </a:lnTo>
                <a:lnTo>
                  <a:pt x="2751439" y="168624"/>
                </a:lnTo>
                <a:lnTo>
                  <a:pt x="2752496" y="153404"/>
                </a:lnTo>
                <a:lnTo>
                  <a:pt x="2752848" y="139739"/>
                </a:lnTo>
                <a:lnTo>
                  <a:pt x="2751522" y="109680"/>
                </a:lnTo>
                <a:lnTo>
                  <a:pt x="2740957" y="59959"/>
                </a:lnTo>
                <a:lnTo>
                  <a:pt x="2720175" y="24574"/>
                </a:lnTo>
                <a:lnTo>
                  <a:pt x="2690318" y="4381"/>
                </a:lnTo>
                <a:lnTo>
                  <a:pt x="2672080" y="0"/>
                </a:lnTo>
                <a:close/>
              </a:path>
              <a:path w="2779395" h="650875">
                <a:moveTo>
                  <a:pt x="107442" y="0"/>
                </a:moveTo>
                <a:lnTo>
                  <a:pt x="59221" y="24574"/>
                </a:lnTo>
                <a:lnTo>
                  <a:pt x="38383" y="59959"/>
                </a:lnTo>
                <a:lnTo>
                  <a:pt x="27854" y="109680"/>
                </a:lnTo>
                <a:lnTo>
                  <a:pt x="26543" y="139826"/>
                </a:lnTo>
                <a:lnTo>
                  <a:pt x="26898" y="153350"/>
                </a:lnTo>
                <a:lnTo>
                  <a:pt x="27955" y="168576"/>
                </a:lnTo>
                <a:lnTo>
                  <a:pt x="29704" y="185493"/>
                </a:lnTo>
                <a:lnTo>
                  <a:pt x="32131" y="204088"/>
                </a:lnTo>
                <a:lnTo>
                  <a:pt x="34557" y="221970"/>
                </a:lnTo>
                <a:lnTo>
                  <a:pt x="36306" y="236743"/>
                </a:lnTo>
                <a:lnTo>
                  <a:pt x="37363" y="248398"/>
                </a:lnTo>
                <a:lnTo>
                  <a:pt x="37718" y="256920"/>
                </a:lnTo>
                <a:lnTo>
                  <a:pt x="37099" y="271305"/>
                </a:lnTo>
                <a:lnTo>
                  <a:pt x="22359" y="310026"/>
                </a:lnTo>
                <a:lnTo>
                  <a:pt x="0" y="319277"/>
                </a:lnTo>
                <a:lnTo>
                  <a:pt x="0" y="331215"/>
                </a:lnTo>
                <a:lnTo>
                  <a:pt x="32146" y="356586"/>
                </a:lnTo>
                <a:lnTo>
                  <a:pt x="37718" y="393573"/>
                </a:lnTo>
                <a:lnTo>
                  <a:pt x="37363" y="401363"/>
                </a:lnTo>
                <a:lnTo>
                  <a:pt x="36306" y="413321"/>
                </a:lnTo>
                <a:lnTo>
                  <a:pt x="34557" y="429470"/>
                </a:lnTo>
                <a:lnTo>
                  <a:pt x="32131" y="449833"/>
                </a:lnTo>
                <a:lnTo>
                  <a:pt x="29704" y="470834"/>
                </a:lnTo>
                <a:lnTo>
                  <a:pt x="27955" y="489061"/>
                </a:lnTo>
                <a:lnTo>
                  <a:pt x="26898" y="504501"/>
                </a:lnTo>
                <a:lnTo>
                  <a:pt x="26543" y="517144"/>
                </a:lnTo>
                <a:lnTo>
                  <a:pt x="27898" y="545528"/>
                </a:lnTo>
                <a:lnTo>
                  <a:pt x="38705" y="593153"/>
                </a:lnTo>
                <a:lnTo>
                  <a:pt x="59918" y="628066"/>
                </a:lnTo>
                <a:lnTo>
                  <a:pt x="107442" y="650748"/>
                </a:lnTo>
                <a:lnTo>
                  <a:pt x="107442" y="639571"/>
                </a:lnTo>
                <a:lnTo>
                  <a:pt x="100963" y="638069"/>
                </a:lnTo>
                <a:lnTo>
                  <a:pt x="94853" y="635841"/>
                </a:lnTo>
                <a:lnTo>
                  <a:pt x="65531" y="606044"/>
                </a:lnTo>
                <a:lnTo>
                  <a:pt x="52635" y="559524"/>
                </a:lnTo>
                <a:lnTo>
                  <a:pt x="50545" y="521715"/>
                </a:lnTo>
                <a:lnTo>
                  <a:pt x="50857" y="513691"/>
                </a:lnTo>
                <a:lnTo>
                  <a:pt x="51800" y="501046"/>
                </a:lnTo>
                <a:lnTo>
                  <a:pt x="53385" y="483782"/>
                </a:lnTo>
                <a:lnTo>
                  <a:pt x="55625" y="461899"/>
                </a:lnTo>
                <a:lnTo>
                  <a:pt x="57886" y="440180"/>
                </a:lnTo>
                <a:lnTo>
                  <a:pt x="59515" y="423592"/>
                </a:lnTo>
                <a:lnTo>
                  <a:pt x="60501" y="412124"/>
                </a:lnTo>
                <a:lnTo>
                  <a:pt x="60832" y="405764"/>
                </a:lnTo>
                <a:lnTo>
                  <a:pt x="60092" y="389830"/>
                </a:lnTo>
                <a:lnTo>
                  <a:pt x="48894" y="351789"/>
                </a:lnTo>
                <a:lnTo>
                  <a:pt x="25145" y="326770"/>
                </a:lnTo>
                <a:lnTo>
                  <a:pt x="25145" y="323850"/>
                </a:lnTo>
                <a:lnTo>
                  <a:pt x="54135" y="287428"/>
                </a:lnTo>
                <a:lnTo>
                  <a:pt x="60832" y="244601"/>
                </a:lnTo>
                <a:lnTo>
                  <a:pt x="60501" y="236412"/>
                </a:lnTo>
                <a:lnTo>
                  <a:pt x="59515" y="224615"/>
                </a:lnTo>
                <a:lnTo>
                  <a:pt x="57886" y="209222"/>
                </a:lnTo>
                <a:lnTo>
                  <a:pt x="55625" y="190245"/>
                </a:lnTo>
                <a:lnTo>
                  <a:pt x="53385" y="170791"/>
                </a:lnTo>
                <a:lnTo>
                  <a:pt x="51800" y="153955"/>
                </a:lnTo>
                <a:lnTo>
                  <a:pt x="50857" y="139739"/>
                </a:lnTo>
                <a:lnTo>
                  <a:pt x="50545" y="128143"/>
                </a:lnTo>
                <a:lnTo>
                  <a:pt x="50786" y="114905"/>
                </a:lnTo>
                <a:lnTo>
                  <a:pt x="56768" y="69808"/>
                </a:lnTo>
                <a:lnTo>
                  <a:pt x="74104" y="31384"/>
                </a:lnTo>
                <a:lnTo>
                  <a:pt x="107442" y="11175"/>
                </a:lnTo>
                <a:lnTo>
                  <a:pt x="1074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991741" y="2767651"/>
            <a:ext cx="14287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spcBef>
                <a:spcPts val="125"/>
              </a:spcBef>
            </a:pPr>
            <a:r>
              <a:rPr sz="2000" spc="15" dirty="0">
                <a:latin typeface="Cambria Math"/>
                <a:cs typeface="Cambria Math"/>
              </a:rPr>
              <a:t>1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989582" y="3137153"/>
            <a:ext cx="1181100" cy="19050"/>
          </a:xfrm>
          <a:custGeom>
            <a:avLst/>
            <a:gdLst/>
            <a:ahLst/>
            <a:cxnLst/>
            <a:rect l="l" t="t" r="r" b="b"/>
            <a:pathLst>
              <a:path w="1181100" h="19050">
                <a:moveTo>
                  <a:pt x="142875" y="0"/>
                </a:moveTo>
                <a:lnTo>
                  <a:pt x="0" y="0"/>
                </a:lnTo>
                <a:lnTo>
                  <a:pt x="0" y="19050"/>
                </a:lnTo>
                <a:lnTo>
                  <a:pt x="142875" y="19050"/>
                </a:lnTo>
                <a:lnTo>
                  <a:pt x="142875" y="0"/>
                </a:lnTo>
                <a:close/>
              </a:path>
              <a:path w="1181100" h="19050">
                <a:moveTo>
                  <a:pt x="1181100" y="0"/>
                </a:moveTo>
                <a:lnTo>
                  <a:pt x="447675" y="0"/>
                </a:lnTo>
                <a:lnTo>
                  <a:pt x="447675" y="19050"/>
                </a:lnTo>
                <a:lnTo>
                  <a:pt x="1181100" y="19050"/>
                </a:lnTo>
                <a:lnTo>
                  <a:pt x="1181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192020" y="2958532"/>
            <a:ext cx="124460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spcBef>
                <a:spcPts val="125"/>
              </a:spcBef>
              <a:tabLst>
                <a:tab pos="1038756" algn="l"/>
              </a:tabLst>
            </a:pPr>
            <a:r>
              <a:rPr sz="2000" spc="20" dirty="0">
                <a:latin typeface="Cambria Math"/>
                <a:cs typeface="Cambria Math"/>
              </a:rPr>
              <a:t>−	−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17852" y="2313026"/>
            <a:ext cx="1598930" cy="782257"/>
          </a:xfrm>
          <a:prstGeom prst="rect">
            <a:avLst/>
          </a:prstGeom>
        </p:spPr>
        <p:txBody>
          <a:bodyPr vert="horz" wrap="square" lIns="0" tIns="88892" rIns="0" bIns="0" rtlCol="0">
            <a:spAutoFit/>
          </a:bodyPr>
          <a:lstStyle/>
          <a:p>
            <a:pPr marL="50796">
              <a:spcBef>
                <a:spcPts val="700"/>
              </a:spcBef>
            </a:pPr>
            <a:r>
              <a:rPr sz="2000" spc="10" dirty="0">
                <a:latin typeface="Cambria Math"/>
                <a:cs typeface="Cambria Math"/>
              </a:rPr>
              <a:t>𝑠 𝑠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-35" dirty="0">
                <a:latin typeface="Cambria Math"/>
                <a:cs typeface="Cambria Math"/>
              </a:rPr>
              <a:t> </a:t>
            </a:r>
            <a:r>
              <a:rPr sz="2000" spc="40" dirty="0">
                <a:latin typeface="Cambria Math"/>
                <a:cs typeface="Cambria Math"/>
              </a:rPr>
              <a:t>𝜔</a:t>
            </a:r>
            <a:r>
              <a:rPr sz="2300" spc="60" baseline="-16666" dirty="0">
                <a:latin typeface="Cambria Math"/>
                <a:cs typeface="Cambria Math"/>
              </a:rPr>
              <a:t>𝑛</a:t>
            </a:r>
            <a:endParaRPr sz="2300" baseline="-16666" dirty="0">
              <a:latin typeface="Cambria Math"/>
              <a:cs typeface="Cambria Math"/>
            </a:endParaRPr>
          </a:p>
          <a:p>
            <a:pPr marL="117463">
              <a:spcBef>
                <a:spcPts val="605"/>
              </a:spcBef>
              <a:tabLst>
                <a:tab pos="1241936" algn="l"/>
              </a:tabLst>
            </a:pPr>
            <a:r>
              <a:rPr sz="2000" spc="15" dirty="0">
                <a:latin typeface="Cambria Math"/>
                <a:cs typeface="Cambria Math"/>
              </a:rPr>
              <a:t>1	</a:t>
            </a:r>
            <a:r>
              <a:rPr sz="2000" spc="45" dirty="0">
                <a:latin typeface="Cambria Math"/>
                <a:cs typeface="Cambria Math"/>
              </a:rPr>
              <a:t>𝜔</a:t>
            </a:r>
            <a:r>
              <a:rPr sz="2300" spc="67" baseline="-16666" dirty="0">
                <a:latin typeface="Cambria Math"/>
                <a:cs typeface="Cambria Math"/>
              </a:rPr>
              <a:t>𝑛</a:t>
            </a:r>
            <a:endParaRPr sz="2300" baseline="-16666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498090" y="3203320"/>
            <a:ext cx="899794" cy="238760"/>
          </a:xfrm>
          <a:custGeom>
            <a:avLst/>
            <a:gdLst/>
            <a:ahLst/>
            <a:cxnLst/>
            <a:rect l="l" t="t" r="r" b="b"/>
            <a:pathLst>
              <a:path w="899795" h="238760">
                <a:moveTo>
                  <a:pt x="823849" y="0"/>
                </a:moveTo>
                <a:lnTo>
                  <a:pt x="820420" y="9779"/>
                </a:lnTo>
                <a:lnTo>
                  <a:pt x="834209" y="15708"/>
                </a:lnTo>
                <a:lnTo>
                  <a:pt x="846058" y="23971"/>
                </a:lnTo>
                <a:lnTo>
                  <a:pt x="870148" y="62404"/>
                </a:lnTo>
                <a:lnTo>
                  <a:pt x="878077" y="117983"/>
                </a:lnTo>
                <a:lnTo>
                  <a:pt x="877196" y="139009"/>
                </a:lnTo>
                <a:lnTo>
                  <a:pt x="863981" y="190373"/>
                </a:lnTo>
                <a:lnTo>
                  <a:pt x="834370" y="222573"/>
                </a:lnTo>
                <a:lnTo>
                  <a:pt x="820801" y="228600"/>
                </a:lnTo>
                <a:lnTo>
                  <a:pt x="823849" y="238252"/>
                </a:lnTo>
                <a:lnTo>
                  <a:pt x="869354" y="211195"/>
                </a:lnTo>
                <a:lnTo>
                  <a:pt x="894921" y="161305"/>
                </a:lnTo>
                <a:lnTo>
                  <a:pt x="899795" y="119253"/>
                </a:lnTo>
                <a:lnTo>
                  <a:pt x="898558" y="97414"/>
                </a:lnTo>
                <a:lnTo>
                  <a:pt x="888704" y="58691"/>
                </a:lnTo>
                <a:lnTo>
                  <a:pt x="856218" y="15319"/>
                </a:lnTo>
                <a:lnTo>
                  <a:pt x="841087" y="6260"/>
                </a:lnTo>
                <a:lnTo>
                  <a:pt x="823849" y="0"/>
                </a:lnTo>
                <a:close/>
              </a:path>
              <a:path w="899795" h="238760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3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92" y="222996"/>
                </a:lnTo>
                <a:lnTo>
                  <a:pt x="76073" y="238252"/>
                </a:lnTo>
                <a:lnTo>
                  <a:pt x="78994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73" y="175204"/>
                </a:lnTo>
                <a:lnTo>
                  <a:pt x="21844" y="117983"/>
                </a:lnTo>
                <a:lnTo>
                  <a:pt x="22725" y="97647"/>
                </a:lnTo>
                <a:lnTo>
                  <a:pt x="35940" y="47498"/>
                </a:lnTo>
                <a:lnTo>
                  <a:pt x="65659" y="15708"/>
                </a:lnTo>
                <a:lnTo>
                  <a:pt x="79375" y="9779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950468" y="3130236"/>
            <a:ext cx="240919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796">
              <a:spcBef>
                <a:spcPts val="125"/>
              </a:spcBef>
              <a:tabLst>
                <a:tab pos="488902" algn="l"/>
                <a:tab pos="1633058" algn="l"/>
              </a:tabLst>
            </a:pPr>
            <a:r>
              <a:rPr sz="2000" spc="10" dirty="0">
                <a:latin typeface="Cambria Math"/>
                <a:cs typeface="Cambria Math"/>
              </a:rPr>
              <a:t>𝑠	𝑠</a:t>
            </a:r>
            <a:r>
              <a:rPr sz="2000" spc="-30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spc="45" dirty="0">
                <a:latin typeface="Cambria Math"/>
                <a:cs typeface="Cambria Math"/>
              </a:rPr>
              <a:t>𝜔</a:t>
            </a:r>
            <a:r>
              <a:rPr sz="2300" spc="67" baseline="-16666" dirty="0">
                <a:latin typeface="Cambria Math"/>
                <a:cs typeface="Cambria Math"/>
              </a:rPr>
              <a:t>𝑛	</a:t>
            </a:r>
            <a:r>
              <a:rPr sz="2000" spc="10" dirty="0">
                <a:latin typeface="Cambria Math"/>
                <a:cs typeface="Cambria Math"/>
              </a:rPr>
              <a:t>𝑠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-110" dirty="0">
                <a:latin typeface="Cambria Math"/>
                <a:cs typeface="Cambria Math"/>
              </a:rPr>
              <a:t> </a:t>
            </a:r>
            <a:r>
              <a:rPr sz="2000" spc="45" dirty="0">
                <a:latin typeface="Cambria Math"/>
                <a:cs typeface="Cambria Math"/>
              </a:rPr>
              <a:t>𝜔</a:t>
            </a:r>
            <a:r>
              <a:rPr sz="2300" spc="67" baseline="-16666" dirty="0">
                <a:latin typeface="Cambria Math"/>
                <a:cs typeface="Cambria Math"/>
              </a:rPr>
              <a:t>𝑛</a:t>
            </a:r>
            <a:endParaRPr sz="2300" baseline="-16666" dirty="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10328" y="3120709"/>
            <a:ext cx="13589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35" dirty="0">
                <a:latin typeface="Cambria Math"/>
                <a:cs typeface="Cambria Math"/>
              </a:rPr>
              <a:t>2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475482" y="3137154"/>
            <a:ext cx="1066800" cy="19050"/>
          </a:xfrm>
          <a:custGeom>
            <a:avLst/>
            <a:gdLst/>
            <a:ahLst/>
            <a:cxnLst/>
            <a:rect l="l" t="t" r="r" b="b"/>
            <a:pathLst>
              <a:path w="1066800" h="19050">
                <a:moveTo>
                  <a:pt x="1066800" y="0"/>
                </a:moveTo>
                <a:lnTo>
                  <a:pt x="0" y="0"/>
                </a:lnTo>
                <a:lnTo>
                  <a:pt x="0" y="19050"/>
                </a:lnTo>
                <a:lnTo>
                  <a:pt x="1066800" y="19050"/>
                </a:lnTo>
                <a:lnTo>
                  <a:pt x="1066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93101" y="3927271"/>
            <a:ext cx="280670" cy="238760"/>
          </a:xfrm>
          <a:custGeom>
            <a:avLst/>
            <a:gdLst/>
            <a:ahLst/>
            <a:cxnLst/>
            <a:rect l="l" t="t" r="r" b="b"/>
            <a:pathLst>
              <a:path w="280669" h="238760">
                <a:moveTo>
                  <a:pt x="204660" y="0"/>
                </a:moveTo>
                <a:lnTo>
                  <a:pt x="201231" y="9677"/>
                </a:lnTo>
                <a:lnTo>
                  <a:pt x="215020" y="15656"/>
                </a:lnTo>
                <a:lnTo>
                  <a:pt x="226869" y="23937"/>
                </a:lnTo>
                <a:lnTo>
                  <a:pt x="250959" y="62339"/>
                </a:lnTo>
                <a:lnTo>
                  <a:pt x="258889" y="117919"/>
                </a:lnTo>
                <a:lnTo>
                  <a:pt x="258008" y="138929"/>
                </a:lnTo>
                <a:lnTo>
                  <a:pt x="244792" y="190373"/>
                </a:lnTo>
                <a:lnTo>
                  <a:pt x="215181" y="222534"/>
                </a:lnTo>
                <a:lnTo>
                  <a:pt x="201612" y="228549"/>
                </a:lnTo>
                <a:lnTo>
                  <a:pt x="204660" y="238213"/>
                </a:lnTo>
                <a:lnTo>
                  <a:pt x="250166" y="211173"/>
                </a:lnTo>
                <a:lnTo>
                  <a:pt x="275732" y="161256"/>
                </a:lnTo>
                <a:lnTo>
                  <a:pt x="280606" y="119176"/>
                </a:lnTo>
                <a:lnTo>
                  <a:pt x="279370" y="97335"/>
                </a:lnTo>
                <a:lnTo>
                  <a:pt x="269515" y="58626"/>
                </a:lnTo>
                <a:lnTo>
                  <a:pt x="237029" y="15278"/>
                </a:lnTo>
                <a:lnTo>
                  <a:pt x="221898" y="6238"/>
                </a:lnTo>
                <a:lnTo>
                  <a:pt x="204660" y="0"/>
                </a:lnTo>
                <a:close/>
              </a:path>
              <a:path w="280669" h="238760">
                <a:moveTo>
                  <a:pt x="75971" y="0"/>
                </a:moveTo>
                <a:lnTo>
                  <a:pt x="30538" y="27117"/>
                </a:lnTo>
                <a:lnTo>
                  <a:pt x="4908" y="77152"/>
                </a:lnTo>
                <a:lnTo>
                  <a:pt x="0" y="119176"/>
                </a:lnTo>
                <a:lnTo>
                  <a:pt x="1223" y="141060"/>
                </a:lnTo>
                <a:lnTo>
                  <a:pt x="11015" y="179764"/>
                </a:lnTo>
                <a:lnTo>
                  <a:pt x="43472" y="222975"/>
                </a:lnTo>
                <a:lnTo>
                  <a:pt x="75971" y="238213"/>
                </a:lnTo>
                <a:lnTo>
                  <a:pt x="78930" y="228549"/>
                </a:lnTo>
                <a:lnTo>
                  <a:pt x="65384" y="222534"/>
                </a:lnTo>
                <a:lnTo>
                  <a:pt x="53686" y="214166"/>
                </a:lnTo>
                <a:lnTo>
                  <a:pt x="29667" y="175157"/>
                </a:lnTo>
                <a:lnTo>
                  <a:pt x="21717" y="117919"/>
                </a:lnTo>
                <a:lnTo>
                  <a:pt x="22600" y="97595"/>
                </a:lnTo>
                <a:lnTo>
                  <a:pt x="35852" y="47409"/>
                </a:lnTo>
                <a:lnTo>
                  <a:pt x="65598" y="15656"/>
                </a:lnTo>
                <a:lnTo>
                  <a:pt x="79311" y="9677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81079" y="3855406"/>
            <a:ext cx="3307079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  <a:tabLst>
                <a:tab pos="571444" algn="l"/>
              </a:tabLst>
            </a:pPr>
            <a:r>
              <a:rPr sz="2000" spc="15" dirty="0">
                <a:latin typeface="Cambria Math"/>
                <a:cs typeface="Cambria Math"/>
              </a:rPr>
              <a:t>𝑦</a:t>
            </a:r>
            <a:r>
              <a:rPr sz="2000" spc="45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	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15" dirty="0">
                <a:latin typeface="Cambria Math"/>
                <a:cs typeface="Cambria Math"/>
              </a:rPr>
              <a:t>1 </a:t>
            </a:r>
            <a:r>
              <a:rPr sz="2000" spc="20" dirty="0">
                <a:latin typeface="Cambria Math"/>
                <a:cs typeface="Cambria Math"/>
              </a:rPr>
              <a:t>− </a:t>
            </a:r>
            <a:r>
              <a:rPr sz="2000" spc="105" dirty="0">
                <a:latin typeface="Cambria Math"/>
                <a:cs typeface="Cambria Math"/>
              </a:rPr>
              <a:t>𝑒</a:t>
            </a:r>
            <a:r>
              <a:rPr sz="2300" spc="157" baseline="27777" dirty="0">
                <a:latin typeface="Cambria Math"/>
                <a:cs typeface="Cambria Math"/>
              </a:rPr>
              <a:t>−𝜔</a:t>
            </a:r>
            <a:r>
              <a:rPr spc="157" baseline="20833" dirty="0">
                <a:latin typeface="Cambria Math"/>
                <a:cs typeface="Cambria Math"/>
              </a:rPr>
              <a:t>𝑛</a:t>
            </a:r>
            <a:r>
              <a:rPr sz="2300" spc="157" baseline="27777" dirty="0">
                <a:latin typeface="Cambria Math"/>
                <a:cs typeface="Cambria Math"/>
              </a:rPr>
              <a:t>𝑡 </a:t>
            </a:r>
            <a:r>
              <a:rPr sz="2000" spc="20" dirty="0">
                <a:latin typeface="Cambria Math"/>
                <a:cs typeface="Cambria Math"/>
              </a:rPr>
              <a:t>−</a:t>
            </a:r>
            <a:r>
              <a:rPr sz="2000" spc="-40" dirty="0">
                <a:latin typeface="Cambria Math"/>
                <a:cs typeface="Cambria Math"/>
              </a:rPr>
              <a:t> </a:t>
            </a:r>
            <a:r>
              <a:rPr sz="2000" spc="80" dirty="0">
                <a:latin typeface="Cambria Math"/>
                <a:cs typeface="Cambria Math"/>
              </a:rPr>
              <a:t>𝜔</a:t>
            </a:r>
            <a:r>
              <a:rPr sz="2300" spc="120" baseline="-16666" dirty="0">
                <a:latin typeface="Cambria Math"/>
                <a:cs typeface="Cambria Math"/>
              </a:rPr>
              <a:t>𝑛</a:t>
            </a:r>
            <a:r>
              <a:rPr sz="2000" spc="80" dirty="0">
                <a:latin typeface="Cambria Math"/>
                <a:cs typeface="Cambria Math"/>
              </a:rPr>
              <a:t>𝑡𝑒</a:t>
            </a:r>
            <a:r>
              <a:rPr sz="2300" spc="120" baseline="27777" dirty="0">
                <a:latin typeface="Cambria Math"/>
                <a:cs typeface="Cambria Math"/>
              </a:rPr>
              <a:t>−𝜔</a:t>
            </a:r>
            <a:r>
              <a:rPr spc="120" baseline="20833" dirty="0">
                <a:latin typeface="Cambria Math"/>
                <a:cs typeface="Cambria Math"/>
              </a:rPr>
              <a:t>𝑛</a:t>
            </a:r>
            <a:r>
              <a:rPr sz="2300" spc="120" baseline="27777" dirty="0">
                <a:latin typeface="Cambria Math"/>
                <a:cs typeface="Cambria Math"/>
              </a:rPr>
              <a:t>𝑡</a:t>
            </a:r>
            <a:endParaRPr sz="2300" baseline="27777" dirty="0">
              <a:latin typeface="Cambria Math"/>
              <a:cs typeface="Cambria Math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107937" y="3372996"/>
            <a:ext cx="648335" cy="111125"/>
          </a:xfrm>
          <a:custGeom>
            <a:avLst/>
            <a:gdLst/>
            <a:ahLst/>
            <a:cxnLst/>
            <a:rect l="l" t="t" r="r" b="b"/>
            <a:pathLst>
              <a:path w="648334" h="111125">
                <a:moveTo>
                  <a:pt x="610416" y="55308"/>
                </a:moveTo>
                <a:lnTo>
                  <a:pt x="548259" y="91566"/>
                </a:lnTo>
                <a:lnTo>
                  <a:pt x="543687" y="94106"/>
                </a:lnTo>
                <a:lnTo>
                  <a:pt x="542163" y="99948"/>
                </a:lnTo>
                <a:lnTo>
                  <a:pt x="547497" y="109092"/>
                </a:lnTo>
                <a:lnTo>
                  <a:pt x="553339" y="110616"/>
                </a:lnTo>
                <a:lnTo>
                  <a:pt x="631888" y="64769"/>
                </a:lnTo>
                <a:lnTo>
                  <a:pt x="629285" y="64769"/>
                </a:lnTo>
                <a:lnTo>
                  <a:pt x="629285" y="63499"/>
                </a:lnTo>
                <a:lnTo>
                  <a:pt x="624459" y="63499"/>
                </a:lnTo>
                <a:lnTo>
                  <a:pt x="610416" y="55308"/>
                </a:lnTo>
                <a:close/>
              </a:path>
              <a:path w="648334" h="111125">
                <a:moveTo>
                  <a:pt x="593979" y="45719"/>
                </a:moveTo>
                <a:lnTo>
                  <a:pt x="0" y="45719"/>
                </a:lnTo>
                <a:lnTo>
                  <a:pt x="0" y="64769"/>
                </a:lnTo>
                <a:lnTo>
                  <a:pt x="594196" y="64769"/>
                </a:lnTo>
                <a:lnTo>
                  <a:pt x="610416" y="55308"/>
                </a:lnTo>
                <a:lnTo>
                  <a:pt x="593979" y="45719"/>
                </a:lnTo>
                <a:close/>
              </a:path>
              <a:path w="648334" h="111125">
                <a:moveTo>
                  <a:pt x="631849" y="45719"/>
                </a:moveTo>
                <a:lnTo>
                  <a:pt x="629285" y="45719"/>
                </a:lnTo>
                <a:lnTo>
                  <a:pt x="629285" y="64769"/>
                </a:lnTo>
                <a:lnTo>
                  <a:pt x="631888" y="64769"/>
                </a:lnTo>
                <a:lnTo>
                  <a:pt x="648208" y="55244"/>
                </a:lnTo>
                <a:lnTo>
                  <a:pt x="631849" y="45719"/>
                </a:lnTo>
                <a:close/>
              </a:path>
              <a:path w="648334" h="111125">
                <a:moveTo>
                  <a:pt x="624459" y="47116"/>
                </a:moveTo>
                <a:lnTo>
                  <a:pt x="610416" y="55308"/>
                </a:lnTo>
                <a:lnTo>
                  <a:pt x="624459" y="63499"/>
                </a:lnTo>
                <a:lnTo>
                  <a:pt x="624459" y="47116"/>
                </a:lnTo>
                <a:close/>
              </a:path>
              <a:path w="648334" h="111125">
                <a:moveTo>
                  <a:pt x="629285" y="47116"/>
                </a:moveTo>
                <a:lnTo>
                  <a:pt x="624459" y="47116"/>
                </a:lnTo>
                <a:lnTo>
                  <a:pt x="624459" y="63499"/>
                </a:lnTo>
                <a:lnTo>
                  <a:pt x="629285" y="63499"/>
                </a:lnTo>
                <a:lnTo>
                  <a:pt x="629285" y="47116"/>
                </a:lnTo>
                <a:close/>
              </a:path>
              <a:path w="648334" h="111125">
                <a:moveTo>
                  <a:pt x="553339" y="0"/>
                </a:moveTo>
                <a:lnTo>
                  <a:pt x="547497" y="1523"/>
                </a:lnTo>
                <a:lnTo>
                  <a:pt x="544830" y="5968"/>
                </a:lnTo>
                <a:lnTo>
                  <a:pt x="542163" y="10540"/>
                </a:lnTo>
                <a:lnTo>
                  <a:pt x="543687" y="16382"/>
                </a:lnTo>
                <a:lnTo>
                  <a:pt x="610416" y="55308"/>
                </a:lnTo>
                <a:lnTo>
                  <a:pt x="624459" y="47116"/>
                </a:lnTo>
                <a:lnTo>
                  <a:pt x="629285" y="47116"/>
                </a:lnTo>
                <a:lnTo>
                  <a:pt x="629285" y="45719"/>
                </a:lnTo>
                <a:lnTo>
                  <a:pt x="631849" y="45719"/>
                </a:lnTo>
                <a:lnTo>
                  <a:pt x="5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872856" y="3273111"/>
            <a:ext cx="1162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ambria Math"/>
                <a:cs typeface="Cambria Math"/>
              </a:rPr>
              <a:t>𝑡</a:t>
            </a:r>
          </a:p>
        </p:txBody>
      </p:sp>
      <p:sp>
        <p:nvSpPr>
          <p:cNvPr id="35" name="object 35"/>
          <p:cNvSpPr/>
          <p:nvPr/>
        </p:nvSpPr>
        <p:spPr>
          <a:xfrm>
            <a:off x="5686301" y="3850896"/>
            <a:ext cx="245237" cy="2118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519803" y="3787461"/>
            <a:ext cx="3302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  <a:tabLst>
                <a:tab pos="485727" algn="l"/>
              </a:tabLst>
            </a:pPr>
            <a:r>
              <a:rPr dirty="0">
                <a:solidFill>
                  <a:srgbClr val="FF0000"/>
                </a:solidFill>
                <a:latin typeface="Cambria Math"/>
                <a:cs typeface="Cambria Math"/>
              </a:rPr>
              <a:t>𝑟  𝑡	</a:t>
            </a:r>
            <a:r>
              <a:rPr spc="20" dirty="0">
                <a:latin typeface="Calibri"/>
                <a:cs typeface="Calibri"/>
              </a:rPr>
              <a:t>and </a:t>
            </a:r>
            <a:r>
              <a:rPr spc="20" dirty="0">
                <a:latin typeface="Cambria Math"/>
                <a:cs typeface="Cambria Math"/>
              </a:rPr>
              <a:t>𝑦(𝑡) </a:t>
            </a:r>
            <a:r>
              <a:rPr dirty="0">
                <a:latin typeface="Calibri"/>
                <a:cs typeface="Calibri"/>
              </a:rPr>
              <a:t>when </a:t>
            </a:r>
            <a:r>
              <a:rPr dirty="0">
                <a:latin typeface="Cambria Math"/>
                <a:cs typeface="Cambria Math"/>
              </a:rPr>
              <a:t>𝜁 = </a:t>
            </a:r>
            <a:r>
              <a:rPr spc="-15" dirty="0">
                <a:latin typeface="Cambria Math"/>
                <a:cs typeface="Cambria Math"/>
              </a:rPr>
              <a:t>1, </a:t>
            </a:r>
            <a:r>
              <a:rPr spc="-5" dirty="0">
                <a:latin typeface="Cambria Math"/>
                <a:cs typeface="Cambria Math"/>
              </a:rPr>
              <a:t>𝜔</a:t>
            </a:r>
            <a:r>
              <a:rPr sz="2000" spc="-7" baseline="-16460" dirty="0">
                <a:latin typeface="Cambria Math"/>
                <a:cs typeface="Cambria Math"/>
              </a:rPr>
              <a:t>𝑛 </a:t>
            </a:r>
            <a:r>
              <a:rPr dirty="0">
                <a:latin typeface="Cambria Math"/>
                <a:cs typeface="Cambria Math"/>
              </a:rPr>
              <a:t>=</a:t>
            </a:r>
            <a:r>
              <a:rPr spc="-185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5</a:t>
            </a:r>
          </a:p>
        </p:txBody>
      </p:sp>
      <p:sp>
        <p:nvSpPr>
          <p:cNvPr id="37" name="object 37"/>
          <p:cNvSpPr/>
          <p:nvPr/>
        </p:nvSpPr>
        <p:spPr>
          <a:xfrm>
            <a:off x="5460495" y="987553"/>
            <a:ext cx="3599941" cy="2215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96082" y="2258316"/>
            <a:ext cx="111125" cy="873760"/>
          </a:xfrm>
          <a:custGeom>
            <a:avLst/>
            <a:gdLst/>
            <a:ahLst/>
            <a:cxnLst/>
            <a:rect l="l" t="t" r="r" b="b"/>
            <a:pathLst>
              <a:path w="111125" h="873760">
                <a:moveTo>
                  <a:pt x="55308" y="37791"/>
                </a:moveTo>
                <a:lnTo>
                  <a:pt x="45847" y="54011"/>
                </a:lnTo>
                <a:lnTo>
                  <a:pt x="45847" y="873633"/>
                </a:lnTo>
                <a:lnTo>
                  <a:pt x="64897" y="873633"/>
                </a:lnTo>
                <a:lnTo>
                  <a:pt x="64770" y="54011"/>
                </a:lnTo>
                <a:lnTo>
                  <a:pt x="55308" y="37791"/>
                </a:lnTo>
                <a:close/>
              </a:path>
              <a:path w="111125" h="873760">
                <a:moveTo>
                  <a:pt x="55372" y="0"/>
                </a:moveTo>
                <a:lnTo>
                  <a:pt x="0" y="94868"/>
                </a:lnTo>
                <a:lnTo>
                  <a:pt x="1524" y="100711"/>
                </a:lnTo>
                <a:lnTo>
                  <a:pt x="10668" y="106044"/>
                </a:lnTo>
                <a:lnTo>
                  <a:pt x="16510" y="104521"/>
                </a:lnTo>
                <a:lnTo>
                  <a:pt x="19050" y="99949"/>
                </a:lnTo>
                <a:lnTo>
                  <a:pt x="45720" y="54228"/>
                </a:lnTo>
                <a:lnTo>
                  <a:pt x="45847" y="18923"/>
                </a:lnTo>
                <a:lnTo>
                  <a:pt x="66391" y="18923"/>
                </a:lnTo>
                <a:lnTo>
                  <a:pt x="55372" y="0"/>
                </a:lnTo>
                <a:close/>
              </a:path>
              <a:path w="111125" h="873760">
                <a:moveTo>
                  <a:pt x="66391" y="18923"/>
                </a:moveTo>
                <a:lnTo>
                  <a:pt x="64897" y="18923"/>
                </a:lnTo>
                <a:lnTo>
                  <a:pt x="64897" y="54228"/>
                </a:lnTo>
                <a:lnTo>
                  <a:pt x="94234" y="104521"/>
                </a:lnTo>
                <a:lnTo>
                  <a:pt x="100075" y="106044"/>
                </a:lnTo>
                <a:lnTo>
                  <a:pt x="104521" y="103378"/>
                </a:lnTo>
                <a:lnTo>
                  <a:pt x="109093" y="100711"/>
                </a:lnTo>
                <a:lnTo>
                  <a:pt x="110617" y="94868"/>
                </a:lnTo>
                <a:lnTo>
                  <a:pt x="66391" y="18923"/>
                </a:lnTo>
                <a:close/>
              </a:path>
              <a:path w="111125" h="873760">
                <a:moveTo>
                  <a:pt x="64897" y="23749"/>
                </a:moveTo>
                <a:lnTo>
                  <a:pt x="63500" y="23749"/>
                </a:lnTo>
                <a:lnTo>
                  <a:pt x="55308" y="37791"/>
                </a:lnTo>
                <a:lnTo>
                  <a:pt x="64897" y="54228"/>
                </a:lnTo>
                <a:lnTo>
                  <a:pt x="64897" y="23749"/>
                </a:lnTo>
                <a:close/>
              </a:path>
              <a:path w="111125" h="873760">
                <a:moveTo>
                  <a:pt x="64897" y="18923"/>
                </a:moveTo>
                <a:lnTo>
                  <a:pt x="45847" y="18923"/>
                </a:lnTo>
                <a:lnTo>
                  <a:pt x="45847" y="54011"/>
                </a:lnTo>
                <a:lnTo>
                  <a:pt x="55308" y="37791"/>
                </a:lnTo>
                <a:lnTo>
                  <a:pt x="47117" y="23749"/>
                </a:lnTo>
                <a:lnTo>
                  <a:pt x="64897" y="23749"/>
                </a:lnTo>
                <a:lnTo>
                  <a:pt x="64897" y="18923"/>
                </a:lnTo>
                <a:close/>
              </a:path>
              <a:path w="111125" h="873760">
                <a:moveTo>
                  <a:pt x="63500" y="23749"/>
                </a:moveTo>
                <a:lnTo>
                  <a:pt x="47117" y="23749"/>
                </a:lnTo>
                <a:lnTo>
                  <a:pt x="55308" y="37791"/>
                </a:lnTo>
                <a:lnTo>
                  <a:pt x="63500" y="23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60771" y="1791846"/>
            <a:ext cx="211708" cy="245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146194" y="1256524"/>
            <a:ext cx="243656" cy="9321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>
                <a:latin typeface="Cambria Math"/>
                <a:cs typeface="Cambria Math"/>
              </a:rPr>
              <a:t>𝑟 𝑡 ,</a:t>
            </a:r>
            <a:r>
              <a:rPr spc="-185" dirty="0">
                <a:latin typeface="Cambria Math"/>
                <a:cs typeface="Cambria Math"/>
              </a:rPr>
              <a:t> </a:t>
            </a:r>
            <a:r>
              <a:rPr spc="20" dirty="0">
                <a:latin typeface="Cambria Math"/>
                <a:cs typeface="Cambria Math"/>
              </a:rPr>
              <a:t>𝑦(𝑡)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415655" y="4837510"/>
            <a:ext cx="228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>
              <a:lnSpc>
                <a:spcPts val="1240"/>
              </a:lnSpc>
            </a:pPr>
            <a:fld id="{81D60167-4931-47E6-BA6A-407CBD079E47}" type="slidenum">
              <a:rPr sz="1200" dirty="0">
                <a:latin typeface="Calibri"/>
                <a:cs typeface="Calibri"/>
              </a:rPr>
              <a:pPr marL="38096">
                <a:lnSpc>
                  <a:spcPts val="1240"/>
                </a:lnSpc>
              </a:pPr>
              <a:t>45</a:t>
            </a:fld>
            <a:endParaRPr sz="1200" dirty="0">
              <a:latin typeface="Calibri"/>
              <a:cs typeface="Calibri"/>
            </a:endParaRP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45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6492" y="153987"/>
            <a:ext cx="389382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spcBef>
                <a:spcPts val="105"/>
              </a:spcBef>
            </a:pPr>
            <a:r>
              <a:rPr sz="2800" spc="-20" dirty="0">
                <a:solidFill>
                  <a:srgbClr val="FF0000"/>
                </a:solidFill>
              </a:rPr>
              <a:t>Step </a:t>
            </a:r>
            <a:r>
              <a:rPr sz="2800" spc="-15" dirty="0">
                <a:solidFill>
                  <a:srgbClr val="FF0000"/>
                </a:solidFill>
              </a:rPr>
              <a:t>Response of</a:t>
            </a:r>
            <a:r>
              <a:rPr sz="2800" spc="30" dirty="0">
                <a:solidFill>
                  <a:srgbClr val="FF0000"/>
                </a:solidFill>
              </a:rPr>
              <a:t> </a:t>
            </a:r>
            <a:r>
              <a:rPr sz="2800" spc="-5" dirty="0">
                <a:solidFill>
                  <a:srgbClr val="FF0000"/>
                </a:solidFill>
              </a:rPr>
              <a:t>2</a:t>
            </a:r>
            <a:r>
              <a:rPr sz="2800" spc="-7" baseline="24305" dirty="0">
                <a:solidFill>
                  <a:srgbClr val="FF0000"/>
                </a:solidFill>
              </a:rPr>
              <a:t>nd</a:t>
            </a:r>
            <a:endParaRPr sz="2800" baseline="24305" dirty="0">
              <a:solidFill>
                <a:srgbClr val="FF00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24403" y="153987"/>
            <a:ext cx="31902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Order</a:t>
            </a:r>
            <a:r>
              <a:rPr sz="2800" spc="-1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Systems</a:t>
            </a:r>
            <a:endParaRPr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0057" y="878142"/>
            <a:ext cx="365887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b="1" dirty="0">
                <a:solidFill>
                  <a:srgbClr val="006FC0"/>
                </a:solidFill>
                <a:latin typeface="Calibri"/>
                <a:cs typeface="Calibri"/>
              </a:rPr>
              <a:t>Case </a:t>
            </a:r>
            <a:r>
              <a:rPr sz="1900" b="1" spc="20" dirty="0">
                <a:solidFill>
                  <a:srgbClr val="006FC0"/>
                </a:solidFill>
                <a:latin typeface="Calibri"/>
                <a:cs typeface="Calibri"/>
              </a:rPr>
              <a:t>4: </a:t>
            </a:r>
            <a:r>
              <a:rPr sz="1900" spc="10" dirty="0">
                <a:latin typeface="Cambria Math"/>
                <a:cs typeface="Cambria Math"/>
              </a:rPr>
              <a:t>𝜁 </a:t>
            </a:r>
            <a:r>
              <a:rPr sz="1900" spc="20" dirty="0">
                <a:latin typeface="Cambria Math"/>
                <a:cs typeface="Cambria Math"/>
              </a:rPr>
              <a:t>&gt; </a:t>
            </a:r>
            <a:r>
              <a:rPr sz="1900" spc="15" dirty="0">
                <a:latin typeface="Cambria Math"/>
                <a:cs typeface="Cambria Math"/>
              </a:rPr>
              <a:t>1 </a:t>
            </a:r>
            <a:r>
              <a:rPr sz="1900" spc="20" dirty="0">
                <a:latin typeface="Cambria Math"/>
                <a:cs typeface="Cambria Math"/>
              </a:rPr>
              <a:t>− </a:t>
            </a:r>
            <a:r>
              <a:rPr sz="1900" spc="5" dirty="0">
                <a:latin typeface="Calibri"/>
                <a:cs typeface="Calibri"/>
              </a:rPr>
              <a:t>Overdamped</a:t>
            </a:r>
            <a:r>
              <a:rPr sz="1900" spc="10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system</a:t>
            </a:r>
          </a:p>
        </p:txBody>
      </p:sp>
      <p:sp>
        <p:nvSpPr>
          <p:cNvPr id="5" name="object 5"/>
          <p:cNvSpPr/>
          <p:nvPr/>
        </p:nvSpPr>
        <p:spPr>
          <a:xfrm>
            <a:off x="1397888" y="1511812"/>
            <a:ext cx="276225" cy="220979"/>
          </a:xfrm>
          <a:custGeom>
            <a:avLst/>
            <a:gdLst/>
            <a:ahLst/>
            <a:cxnLst/>
            <a:rect l="l" t="t" r="r" b="b"/>
            <a:pathLst>
              <a:path w="276225" h="220980">
                <a:moveTo>
                  <a:pt x="205740" y="0"/>
                </a:moveTo>
                <a:lnTo>
                  <a:pt x="202565" y="9016"/>
                </a:lnTo>
                <a:lnTo>
                  <a:pt x="215376" y="14545"/>
                </a:lnTo>
                <a:lnTo>
                  <a:pt x="226377" y="22193"/>
                </a:lnTo>
                <a:lnTo>
                  <a:pt x="248618" y="57749"/>
                </a:lnTo>
                <a:lnTo>
                  <a:pt x="255905" y="109219"/>
                </a:lnTo>
                <a:lnTo>
                  <a:pt x="255093" y="128698"/>
                </a:lnTo>
                <a:lnTo>
                  <a:pt x="242824" y="176275"/>
                </a:lnTo>
                <a:lnTo>
                  <a:pt x="215517" y="206136"/>
                </a:lnTo>
                <a:lnTo>
                  <a:pt x="202946" y="211708"/>
                </a:lnTo>
                <a:lnTo>
                  <a:pt x="205740" y="220599"/>
                </a:lnTo>
                <a:lnTo>
                  <a:pt x="247888" y="195595"/>
                </a:lnTo>
                <a:lnTo>
                  <a:pt x="271541" y="149336"/>
                </a:lnTo>
                <a:lnTo>
                  <a:pt x="276098" y="110362"/>
                </a:lnTo>
                <a:lnTo>
                  <a:pt x="274956" y="90170"/>
                </a:lnTo>
                <a:lnTo>
                  <a:pt x="257937" y="38734"/>
                </a:lnTo>
                <a:lnTo>
                  <a:pt x="221718" y="5784"/>
                </a:lnTo>
                <a:lnTo>
                  <a:pt x="205740" y="0"/>
                </a:lnTo>
                <a:close/>
              </a:path>
              <a:path w="276225" h="220980">
                <a:moveTo>
                  <a:pt x="70358" y="0"/>
                </a:moveTo>
                <a:lnTo>
                  <a:pt x="28334" y="25163"/>
                </a:lnTo>
                <a:lnTo>
                  <a:pt x="4571" y="71500"/>
                </a:lnTo>
                <a:lnTo>
                  <a:pt x="0" y="110362"/>
                </a:lnTo>
                <a:lnTo>
                  <a:pt x="1141" y="130629"/>
                </a:lnTo>
                <a:lnTo>
                  <a:pt x="18161" y="182117"/>
                </a:lnTo>
                <a:lnTo>
                  <a:pt x="54308" y="214836"/>
                </a:lnTo>
                <a:lnTo>
                  <a:pt x="70358" y="220599"/>
                </a:lnTo>
                <a:lnTo>
                  <a:pt x="73152" y="211708"/>
                </a:lnTo>
                <a:lnTo>
                  <a:pt x="60580" y="206136"/>
                </a:lnTo>
                <a:lnTo>
                  <a:pt x="49736" y="198374"/>
                </a:lnTo>
                <a:lnTo>
                  <a:pt x="27533" y="162226"/>
                </a:lnTo>
                <a:lnTo>
                  <a:pt x="20193" y="109219"/>
                </a:lnTo>
                <a:lnTo>
                  <a:pt x="21004" y="90412"/>
                </a:lnTo>
                <a:lnTo>
                  <a:pt x="33274" y="43941"/>
                </a:lnTo>
                <a:lnTo>
                  <a:pt x="60795" y="14545"/>
                </a:lnTo>
                <a:lnTo>
                  <a:pt x="73533" y="9016"/>
                </a:lnTo>
                <a:lnTo>
                  <a:pt x="703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13168" y="1441387"/>
            <a:ext cx="38354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spc="15" dirty="0">
                <a:latin typeface="Cambria Math"/>
                <a:cs typeface="Cambria Math"/>
              </a:rPr>
              <a:t>𝑌</a:t>
            </a:r>
            <a:r>
              <a:rPr sz="1900" spc="325" dirty="0">
                <a:latin typeface="Cambria Math"/>
                <a:cs typeface="Cambria Math"/>
              </a:rPr>
              <a:t> </a:t>
            </a:r>
            <a:r>
              <a:rPr sz="1900" spc="10" dirty="0">
                <a:latin typeface="Cambria Math"/>
                <a:cs typeface="Cambria Math"/>
              </a:rPr>
              <a:t>𝑠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21866" y="1307783"/>
            <a:ext cx="240792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  <a:tabLst>
                <a:tab pos="1343528" algn="l"/>
                <a:tab pos="2368949" algn="l"/>
              </a:tabLst>
            </a:pPr>
            <a:r>
              <a:rPr sz="2800" spc="30" baseline="-31531" dirty="0">
                <a:latin typeface="Cambria Math"/>
                <a:cs typeface="Cambria Math"/>
              </a:rPr>
              <a:t>=</a:t>
            </a:r>
            <a:r>
              <a:rPr sz="1900" u="heavy" spc="2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	</a:t>
            </a:r>
            <a:r>
              <a:rPr sz="1400" u="heavy" spc="10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𝑛	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66135" y="1174179"/>
            <a:ext cx="356870" cy="30328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800" spc="82" baseline="-21021" dirty="0">
                <a:latin typeface="Cambria Math"/>
                <a:cs typeface="Cambria Math"/>
              </a:rPr>
              <a:t>𝜔</a:t>
            </a:r>
            <a:r>
              <a:rPr sz="1400" spc="55" dirty="0">
                <a:latin typeface="Cambria Math"/>
                <a:cs typeface="Cambria Math"/>
              </a:rPr>
              <a:t>2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54450" y="1727520"/>
            <a:ext cx="137160" cy="23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18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69772" y="1613218"/>
            <a:ext cx="2158365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1900" spc="35" dirty="0">
                <a:latin typeface="Cambria Math"/>
                <a:cs typeface="Cambria Math"/>
              </a:rPr>
              <a:t>𝑠(𝑠 </a:t>
            </a:r>
            <a:r>
              <a:rPr sz="2000" spc="52" baseline="24691" dirty="0">
                <a:latin typeface="Cambria Math"/>
                <a:cs typeface="Cambria Math"/>
              </a:rPr>
              <a:t>2 </a:t>
            </a:r>
            <a:r>
              <a:rPr sz="1900" spc="20" dirty="0">
                <a:latin typeface="Cambria Math"/>
                <a:cs typeface="Cambria Math"/>
              </a:rPr>
              <a:t>+ </a:t>
            </a:r>
            <a:r>
              <a:rPr sz="1900" spc="50" dirty="0">
                <a:latin typeface="Cambria Math"/>
                <a:cs typeface="Cambria Math"/>
              </a:rPr>
              <a:t>2𝜁𝜔</a:t>
            </a:r>
            <a:r>
              <a:rPr sz="2000" spc="75" baseline="-16460" dirty="0">
                <a:latin typeface="Cambria Math"/>
                <a:cs typeface="Cambria Math"/>
              </a:rPr>
              <a:t>𝑛</a:t>
            </a:r>
            <a:r>
              <a:rPr sz="1900" spc="50" dirty="0">
                <a:latin typeface="Cambria Math"/>
                <a:cs typeface="Cambria Math"/>
              </a:rPr>
              <a:t>𝑠 </a:t>
            </a:r>
            <a:r>
              <a:rPr sz="1900" spc="20" dirty="0">
                <a:latin typeface="Cambria Math"/>
                <a:cs typeface="Cambria Math"/>
              </a:rPr>
              <a:t>+</a:t>
            </a:r>
            <a:r>
              <a:rPr sz="1900" spc="-110" dirty="0">
                <a:latin typeface="Cambria Math"/>
                <a:cs typeface="Cambria Math"/>
              </a:rPr>
              <a:t> </a:t>
            </a:r>
            <a:r>
              <a:rPr sz="1900" spc="55" dirty="0">
                <a:latin typeface="Cambria Math"/>
                <a:cs typeface="Cambria Math"/>
              </a:rPr>
              <a:t>𝜔</a:t>
            </a:r>
            <a:r>
              <a:rPr sz="2000" spc="82" baseline="24691" dirty="0">
                <a:latin typeface="Cambria Math"/>
                <a:cs typeface="Cambria Math"/>
              </a:rPr>
              <a:t>2</a:t>
            </a:r>
            <a:r>
              <a:rPr sz="1900" spc="55" dirty="0">
                <a:latin typeface="Cambria Math"/>
                <a:cs typeface="Cambria Math"/>
              </a:rPr>
              <a:t>)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22116" y="1511812"/>
            <a:ext cx="257175" cy="220979"/>
          </a:xfrm>
          <a:custGeom>
            <a:avLst/>
            <a:gdLst/>
            <a:ahLst/>
            <a:cxnLst/>
            <a:rect l="l" t="t" r="r" b="b"/>
            <a:pathLst>
              <a:path w="257175" h="220980">
                <a:moveTo>
                  <a:pt x="186689" y="0"/>
                </a:moveTo>
                <a:lnTo>
                  <a:pt x="183514" y="9016"/>
                </a:lnTo>
                <a:lnTo>
                  <a:pt x="196326" y="14545"/>
                </a:lnTo>
                <a:lnTo>
                  <a:pt x="207327" y="22193"/>
                </a:lnTo>
                <a:lnTo>
                  <a:pt x="229568" y="57749"/>
                </a:lnTo>
                <a:lnTo>
                  <a:pt x="236855" y="109219"/>
                </a:lnTo>
                <a:lnTo>
                  <a:pt x="236043" y="128698"/>
                </a:lnTo>
                <a:lnTo>
                  <a:pt x="223774" y="176275"/>
                </a:lnTo>
                <a:lnTo>
                  <a:pt x="196467" y="206136"/>
                </a:lnTo>
                <a:lnTo>
                  <a:pt x="183896" y="211708"/>
                </a:lnTo>
                <a:lnTo>
                  <a:pt x="186689" y="220599"/>
                </a:lnTo>
                <a:lnTo>
                  <a:pt x="228838" y="195595"/>
                </a:lnTo>
                <a:lnTo>
                  <a:pt x="252491" y="149336"/>
                </a:lnTo>
                <a:lnTo>
                  <a:pt x="257048" y="110362"/>
                </a:lnTo>
                <a:lnTo>
                  <a:pt x="255906" y="90170"/>
                </a:lnTo>
                <a:lnTo>
                  <a:pt x="238887" y="38734"/>
                </a:lnTo>
                <a:lnTo>
                  <a:pt x="202668" y="5784"/>
                </a:lnTo>
                <a:lnTo>
                  <a:pt x="186689" y="0"/>
                </a:lnTo>
                <a:close/>
              </a:path>
              <a:path w="257175" h="220980">
                <a:moveTo>
                  <a:pt x="70358" y="0"/>
                </a:moveTo>
                <a:lnTo>
                  <a:pt x="28334" y="25163"/>
                </a:lnTo>
                <a:lnTo>
                  <a:pt x="4571" y="71500"/>
                </a:lnTo>
                <a:lnTo>
                  <a:pt x="0" y="110362"/>
                </a:lnTo>
                <a:lnTo>
                  <a:pt x="1141" y="130629"/>
                </a:lnTo>
                <a:lnTo>
                  <a:pt x="18161" y="182117"/>
                </a:lnTo>
                <a:lnTo>
                  <a:pt x="54308" y="214836"/>
                </a:lnTo>
                <a:lnTo>
                  <a:pt x="70358" y="220599"/>
                </a:lnTo>
                <a:lnTo>
                  <a:pt x="73151" y="211708"/>
                </a:lnTo>
                <a:lnTo>
                  <a:pt x="60580" y="206136"/>
                </a:lnTo>
                <a:lnTo>
                  <a:pt x="49736" y="198374"/>
                </a:lnTo>
                <a:lnTo>
                  <a:pt x="27533" y="162226"/>
                </a:lnTo>
                <a:lnTo>
                  <a:pt x="20193" y="109219"/>
                </a:lnTo>
                <a:lnTo>
                  <a:pt x="21004" y="90412"/>
                </a:lnTo>
                <a:lnTo>
                  <a:pt x="33274" y="43941"/>
                </a:lnTo>
                <a:lnTo>
                  <a:pt x="60795" y="14545"/>
                </a:lnTo>
                <a:lnTo>
                  <a:pt x="73533" y="9016"/>
                </a:lnTo>
                <a:lnTo>
                  <a:pt x="703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07132" y="1441387"/>
            <a:ext cx="701675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spc="30" dirty="0">
                <a:latin typeface="Cambria Math"/>
                <a:cs typeface="Cambria Math"/>
              </a:rPr>
              <a:t>⟹ </a:t>
            </a:r>
            <a:r>
              <a:rPr sz="1900" spc="15" dirty="0">
                <a:latin typeface="Cambria Math"/>
                <a:cs typeface="Cambria Math"/>
              </a:rPr>
              <a:t>𝑦</a:t>
            </a:r>
            <a:r>
              <a:rPr sz="1900" spc="375" dirty="0">
                <a:latin typeface="Cambria Math"/>
                <a:cs typeface="Cambria Math"/>
              </a:rPr>
              <a:t> </a:t>
            </a:r>
            <a:r>
              <a:rPr sz="1900" spc="10" dirty="0">
                <a:latin typeface="Cambria Math"/>
                <a:cs typeface="Cambria Math"/>
              </a:rPr>
              <a:t>𝑡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39997" y="1355408"/>
            <a:ext cx="709930" cy="30328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800" spc="30" baseline="-21021" dirty="0">
                <a:latin typeface="Cambria Math"/>
                <a:cs typeface="Cambria Math"/>
              </a:rPr>
              <a:t>=</a:t>
            </a:r>
            <a:r>
              <a:rPr sz="2800" spc="112" baseline="-21021" dirty="0">
                <a:latin typeface="Cambria Math"/>
                <a:cs typeface="Cambria Math"/>
              </a:rPr>
              <a:t> </a:t>
            </a:r>
            <a:r>
              <a:rPr sz="2800" spc="89" baseline="-21021" dirty="0">
                <a:latin typeface="Cambria Math"/>
                <a:cs typeface="Cambria Math"/>
              </a:rPr>
              <a:t>ℒ</a:t>
            </a:r>
            <a:r>
              <a:rPr sz="1400" spc="60" dirty="0">
                <a:latin typeface="Cambria Math"/>
                <a:cs typeface="Cambria Math"/>
              </a:rPr>
              <a:t>−1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70247" y="1329567"/>
            <a:ext cx="2295525" cy="602615"/>
          </a:xfrm>
          <a:custGeom>
            <a:avLst/>
            <a:gdLst/>
            <a:ahLst/>
            <a:cxnLst/>
            <a:rect l="l" t="t" r="r" b="b"/>
            <a:pathLst>
              <a:path w="2295525" h="602614">
                <a:moveTo>
                  <a:pt x="2196083" y="0"/>
                </a:moveTo>
                <a:lnTo>
                  <a:pt x="2196083" y="10413"/>
                </a:lnTo>
                <a:lnTo>
                  <a:pt x="2204084" y="11684"/>
                </a:lnTo>
                <a:lnTo>
                  <a:pt x="2211324" y="14986"/>
                </a:lnTo>
                <a:lnTo>
                  <a:pt x="2237674" y="48269"/>
                </a:lnTo>
                <a:lnTo>
                  <a:pt x="2247725" y="94916"/>
                </a:lnTo>
                <a:lnTo>
                  <a:pt x="2248661" y="118745"/>
                </a:lnTo>
                <a:lnTo>
                  <a:pt x="2248349" y="129539"/>
                </a:lnTo>
                <a:lnTo>
                  <a:pt x="2247439" y="142589"/>
                </a:lnTo>
                <a:lnTo>
                  <a:pt x="2245929" y="158142"/>
                </a:lnTo>
                <a:lnTo>
                  <a:pt x="2241762" y="193796"/>
                </a:lnTo>
                <a:lnTo>
                  <a:pt x="2240295" y="208073"/>
                </a:lnTo>
                <a:lnTo>
                  <a:pt x="2239424" y="218993"/>
                </a:lnTo>
                <a:lnTo>
                  <a:pt x="2239136" y="226567"/>
                </a:lnTo>
                <a:lnTo>
                  <a:pt x="2239827" y="241260"/>
                </a:lnTo>
                <a:lnTo>
                  <a:pt x="2255690" y="285150"/>
                </a:lnTo>
                <a:lnTo>
                  <a:pt x="2272156" y="299974"/>
                </a:lnTo>
                <a:lnTo>
                  <a:pt x="2272156" y="302640"/>
                </a:lnTo>
                <a:lnTo>
                  <a:pt x="2245352" y="336073"/>
                </a:lnTo>
                <a:lnTo>
                  <a:pt x="2239136" y="375792"/>
                </a:lnTo>
                <a:lnTo>
                  <a:pt x="2239424" y="381676"/>
                </a:lnTo>
                <a:lnTo>
                  <a:pt x="2240295" y="392287"/>
                </a:lnTo>
                <a:lnTo>
                  <a:pt x="2241762" y="407636"/>
                </a:lnTo>
                <a:lnTo>
                  <a:pt x="2245929" y="447996"/>
                </a:lnTo>
                <a:lnTo>
                  <a:pt x="2247439" y="463994"/>
                </a:lnTo>
                <a:lnTo>
                  <a:pt x="2248354" y="475706"/>
                </a:lnTo>
                <a:lnTo>
                  <a:pt x="2248661" y="483108"/>
                </a:lnTo>
                <a:lnTo>
                  <a:pt x="2248447" y="495581"/>
                </a:lnTo>
                <a:lnTo>
                  <a:pt x="2243355" y="537531"/>
                </a:lnTo>
                <a:lnTo>
                  <a:pt x="2226992" y="573468"/>
                </a:lnTo>
                <a:lnTo>
                  <a:pt x="2196083" y="592201"/>
                </a:lnTo>
                <a:lnTo>
                  <a:pt x="2196083" y="602614"/>
                </a:lnTo>
                <a:lnTo>
                  <a:pt x="2239893" y="581630"/>
                </a:lnTo>
                <a:lnTo>
                  <a:pt x="2265854" y="528653"/>
                </a:lnTo>
                <a:lnTo>
                  <a:pt x="2270886" y="478916"/>
                </a:lnTo>
                <a:lnTo>
                  <a:pt x="2270555" y="467173"/>
                </a:lnTo>
                <a:lnTo>
                  <a:pt x="2269569" y="452882"/>
                </a:lnTo>
                <a:lnTo>
                  <a:pt x="2267940" y="436018"/>
                </a:lnTo>
                <a:lnTo>
                  <a:pt x="2265679" y="416560"/>
                </a:lnTo>
                <a:lnTo>
                  <a:pt x="2263419" y="397726"/>
                </a:lnTo>
                <a:lnTo>
                  <a:pt x="2261790" y="382762"/>
                </a:lnTo>
                <a:lnTo>
                  <a:pt x="2260804" y="371679"/>
                </a:lnTo>
                <a:lnTo>
                  <a:pt x="2260473" y="364489"/>
                </a:lnTo>
                <a:lnTo>
                  <a:pt x="2261044" y="351486"/>
                </a:lnTo>
                <a:lnTo>
                  <a:pt x="2274663" y="315547"/>
                </a:lnTo>
                <a:lnTo>
                  <a:pt x="2295398" y="306832"/>
                </a:lnTo>
                <a:lnTo>
                  <a:pt x="2295398" y="295783"/>
                </a:lnTo>
                <a:lnTo>
                  <a:pt x="2262774" y="262874"/>
                </a:lnTo>
                <a:lnTo>
                  <a:pt x="2260473" y="237998"/>
                </a:lnTo>
                <a:lnTo>
                  <a:pt x="2260804" y="230090"/>
                </a:lnTo>
                <a:lnTo>
                  <a:pt x="2261828" y="218993"/>
                </a:lnTo>
                <a:lnTo>
                  <a:pt x="2263419" y="205654"/>
                </a:lnTo>
                <a:lnTo>
                  <a:pt x="2265679" y="189102"/>
                </a:lnTo>
                <a:lnTo>
                  <a:pt x="2267940" y="171884"/>
                </a:lnTo>
                <a:lnTo>
                  <a:pt x="2269569" y="156225"/>
                </a:lnTo>
                <a:lnTo>
                  <a:pt x="2270555" y="142114"/>
                </a:lnTo>
                <a:lnTo>
                  <a:pt x="2270883" y="129464"/>
                </a:lnTo>
                <a:lnTo>
                  <a:pt x="2269672" y="101633"/>
                </a:lnTo>
                <a:lnTo>
                  <a:pt x="2259957" y="55584"/>
                </a:lnTo>
                <a:lnTo>
                  <a:pt x="2227913" y="11684"/>
                </a:lnTo>
                <a:lnTo>
                  <a:pt x="2213040" y="4067"/>
                </a:lnTo>
                <a:lnTo>
                  <a:pt x="2196083" y="0"/>
                </a:lnTo>
                <a:close/>
              </a:path>
              <a:path w="2295525" h="602614">
                <a:moveTo>
                  <a:pt x="99440" y="0"/>
                </a:moveTo>
                <a:lnTo>
                  <a:pt x="54756" y="22824"/>
                </a:lnTo>
                <a:lnTo>
                  <a:pt x="29368" y="76977"/>
                </a:lnTo>
                <a:lnTo>
                  <a:pt x="24510" y="129539"/>
                </a:lnTo>
                <a:lnTo>
                  <a:pt x="24842" y="142114"/>
                </a:lnTo>
                <a:lnTo>
                  <a:pt x="25828" y="156225"/>
                </a:lnTo>
                <a:lnTo>
                  <a:pt x="27457" y="171884"/>
                </a:lnTo>
                <a:lnTo>
                  <a:pt x="29717" y="189102"/>
                </a:lnTo>
                <a:lnTo>
                  <a:pt x="31978" y="205654"/>
                </a:lnTo>
                <a:lnTo>
                  <a:pt x="33607" y="219313"/>
                </a:lnTo>
                <a:lnTo>
                  <a:pt x="34593" y="230090"/>
                </a:lnTo>
                <a:lnTo>
                  <a:pt x="34925" y="237998"/>
                </a:lnTo>
                <a:lnTo>
                  <a:pt x="34333" y="251311"/>
                </a:lnTo>
                <a:lnTo>
                  <a:pt x="20627" y="287156"/>
                </a:lnTo>
                <a:lnTo>
                  <a:pt x="0" y="295783"/>
                </a:lnTo>
                <a:lnTo>
                  <a:pt x="0" y="306832"/>
                </a:lnTo>
                <a:lnTo>
                  <a:pt x="32638" y="340090"/>
                </a:lnTo>
                <a:lnTo>
                  <a:pt x="34925" y="364489"/>
                </a:lnTo>
                <a:lnTo>
                  <a:pt x="34593" y="371679"/>
                </a:lnTo>
                <a:lnTo>
                  <a:pt x="33607" y="382762"/>
                </a:lnTo>
                <a:lnTo>
                  <a:pt x="31978" y="397726"/>
                </a:lnTo>
                <a:lnTo>
                  <a:pt x="29717" y="416560"/>
                </a:lnTo>
                <a:lnTo>
                  <a:pt x="27457" y="436018"/>
                </a:lnTo>
                <a:lnTo>
                  <a:pt x="25828" y="452881"/>
                </a:lnTo>
                <a:lnTo>
                  <a:pt x="24842" y="467173"/>
                </a:lnTo>
                <a:lnTo>
                  <a:pt x="24510" y="478916"/>
                </a:lnTo>
                <a:lnTo>
                  <a:pt x="25771" y="505207"/>
                </a:lnTo>
                <a:lnTo>
                  <a:pt x="35815" y="549265"/>
                </a:lnTo>
                <a:lnTo>
                  <a:pt x="68294" y="592407"/>
                </a:lnTo>
                <a:lnTo>
                  <a:pt x="99440" y="602614"/>
                </a:lnTo>
                <a:lnTo>
                  <a:pt x="99440" y="592201"/>
                </a:lnTo>
                <a:lnTo>
                  <a:pt x="91185" y="590931"/>
                </a:lnTo>
                <a:lnTo>
                  <a:pt x="83819" y="587756"/>
                </a:lnTo>
                <a:lnTo>
                  <a:pt x="57398" y="554017"/>
                </a:lnTo>
                <a:lnTo>
                  <a:pt x="47593" y="507269"/>
                </a:lnTo>
                <a:lnTo>
                  <a:pt x="46735" y="483108"/>
                </a:lnTo>
                <a:lnTo>
                  <a:pt x="47025" y="475706"/>
                </a:lnTo>
                <a:lnTo>
                  <a:pt x="47910" y="463994"/>
                </a:lnTo>
                <a:lnTo>
                  <a:pt x="49414" y="447996"/>
                </a:lnTo>
                <a:lnTo>
                  <a:pt x="51562" y="427736"/>
                </a:lnTo>
                <a:lnTo>
                  <a:pt x="53635" y="407636"/>
                </a:lnTo>
                <a:lnTo>
                  <a:pt x="55102" y="392287"/>
                </a:lnTo>
                <a:lnTo>
                  <a:pt x="55973" y="381676"/>
                </a:lnTo>
                <a:lnTo>
                  <a:pt x="56260" y="375792"/>
                </a:lnTo>
                <a:lnTo>
                  <a:pt x="55570" y="361029"/>
                </a:lnTo>
                <a:lnTo>
                  <a:pt x="39689" y="317285"/>
                </a:lnTo>
                <a:lnTo>
                  <a:pt x="23240" y="302640"/>
                </a:lnTo>
                <a:lnTo>
                  <a:pt x="23240" y="299974"/>
                </a:lnTo>
                <a:lnTo>
                  <a:pt x="50045" y="266215"/>
                </a:lnTo>
                <a:lnTo>
                  <a:pt x="56260" y="226567"/>
                </a:lnTo>
                <a:lnTo>
                  <a:pt x="55973" y="218993"/>
                </a:lnTo>
                <a:lnTo>
                  <a:pt x="55102" y="208073"/>
                </a:lnTo>
                <a:lnTo>
                  <a:pt x="53635" y="193796"/>
                </a:lnTo>
                <a:lnTo>
                  <a:pt x="51562" y="176149"/>
                </a:lnTo>
                <a:lnTo>
                  <a:pt x="49414" y="158142"/>
                </a:lnTo>
                <a:lnTo>
                  <a:pt x="47910" y="142589"/>
                </a:lnTo>
                <a:lnTo>
                  <a:pt x="47025" y="129464"/>
                </a:lnTo>
                <a:lnTo>
                  <a:pt x="46735" y="118745"/>
                </a:lnTo>
                <a:lnTo>
                  <a:pt x="46972" y="106455"/>
                </a:lnTo>
                <a:lnTo>
                  <a:pt x="52514" y="64704"/>
                </a:lnTo>
                <a:lnTo>
                  <a:pt x="68627" y="29178"/>
                </a:lnTo>
                <a:lnTo>
                  <a:pt x="99440" y="10413"/>
                </a:lnTo>
                <a:lnTo>
                  <a:pt x="99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924675" y="1374460"/>
            <a:ext cx="137160" cy="23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18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37350" y="1174179"/>
            <a:ext cx="356870" cy="30328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800" spc="82" baseline="-21021" dirty="0">
                <a:latin typeface="Cambria Math"/>
                <a:cs typeface="Cambria Math"/>
              </a:rPr>
              <a:t>𝜔</a:t>
            </a:r>
            <a:r>
              <a:rPr sz="1400" spc="55" dirty="0">
                <a:latin typeface="Cambria Math"/>
                <a:cs typeface="Cambria Math"/>
              </a:rPr>
              <a:t>2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07991" y="1683261"/>
            <a:ext cx="1933575" cy="220979"/>
          </a:xfrm>
          <a:custGeom>
            <a:avLst/>
            <a:gdLst/>
            <a:ahLst/>
            <a:cxnLst/>
            <a:rect l="l" t="t" r="r" b="b"/>
            <a:pathLst>
              <a:path w="1933575" h="220980">
                <a:moveTo>
                  <a:pt x="1863089" y="0"/>
                </a:moveTo>
                <a:lnTo>
                  <a:pt x="1859914" y="9016"/>
                </a:lnTo>
                <a:lnTo>
                  <a:pt x="1872726" y="14545"/>
                </a:lnTo>
                <a:lnTo>
                  <a:pt x="1883727" y="22193"/>
                </a:lnTo>
                <a:lnTo>
                  <a:pt x="1905968" y="57749"/>
                </a:lnTo>
                <a:lnTo>
                  <a:pt x="1913255" y="109219"/>
                </a:lnTo>
                <a:lnTo>
                  <a:pt x="1912443" y="128698"/>
                </a:lnTo>
                <a:lnTo>
                  <a:pt x="1900174" y="176275"/>
                </a:lnTo>
                <a:lnTo>
                  <a:pt x="1872867" y="206136"/>
                </a:lnTo>
                <a:lnTo>
                  <a:pt x="1860295" y="211708"/>
                </a:lnTo>
                <a:lnTo>
                  <a:pt x="1863089" y="220598"/>
                </a:lnTo>
                <a:lnTo>
                  <a:pt x="1905238" y="195595"/>
                </a:lnTo>
                <a:lnTo>
                  <a:pt x="1928891" y="149336"/>
                </a:lnTo>
                <a:lnTo>
                  <a:pt x="1933447" y="110362"/>
                </a:lnTo>
                <a:lnTo>
                  <a:pt x="1932306" y="90170"/>
                </a:lnTo>
                <a:lnTo>
                  <a:pt x="1915287" y="38734"/>
                </a:lnTo>
                <a:lnTo>
                  <a:pt x="1879068" y="5784"/>
                </a:lnTo>
                <a:lnTo>
                  <a:pt x="1863089" y="0"/>
                </a:lnTo>
                <a:close/>
              </a:path>
              <a:path w="1933575" h="220980">
                <a:moveTo>
                  <a:pt x="70358" y="0"/>
                </a:moveTo>
                <a:lnTo>
                  <a:pt x="28334" y="25163"/>
                </a:lnTo>
                <a:lnTo>
                  <a:pt x="4571" y="71500"/>
                </a:lnTo>
                <a:lnTo>
                  <a:pt x="0" y="110362"/>
                </a:lnTo>
                <a:lnTo>
                  <a:pt x="1141" y="130629"/>
                </a:lnTo>
                <a:lnTo>
                  <a:pt x="18161" y="182117"/>
                </a:lnTo>
                <a:lnTo>
                  <a:pt x="54308" y="214836"/>
                </a:lnTo>
                <a:lnTo>
                  <a:pt x="70358" y="220598"/>
                </a:lnTo>
                <a:lnTo>
                  <a:pt x="73151" y="211708"/>
                </a:lnTo>
                <a:lnTo>
                  <a:pt x="60580" y="206136"/>
                </a:lnTo>
                <a:lnTo>
                  <a:pt x="49736" y="198374"/>
                </a:lnTo>
                <a:lnTo>
                  <a:pt x="27533" y="162226"/>
                </a:lnTo>
                <a:lnTo>
                  <a:pt x="20193" y="109219"/>
                </a:lnTo>
                <a:lnTo>
                  <a:pt x="21004" y="90412"/>
                </a:lnTo>
                <a:lnTo>
                  <a:pt x="33274" y="43941"/>
                </a:lnTo>
                <a:lnTo>
                  <a:pt x="60795" y="14545"/>
                </a:lnTo>
                <a:lnTo>
                  <a:pt x="73533" y="9016"/>
                </a:lnTo>
                <a:lnTo>
                  <a:pt x="703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828288" y="1613221"/>
            <a:ext cx="2079625" cy="3494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796">
              <a:lnSpc>
                <a:spcPts val="1550"/>
              </a:lnSpc>
              <a:spcBef>
                <a:spcPts val="125"/>
              </a:spcBef>
            </a:pPr>
            <a:r>
              <a:rPr sz="1900" spc="10" dirty="0">
                <a:latin typeface="Cambria Math"/>
                <a:cs typeface="Cambria Math"/>
              </a:rPr>
              <a:t>𝑠  𝑠 </a:t>
            </a:r>
            <a:r>
              <a:rPr sz="2000" spc="52" baseline="24691" dirty="0">
                <a:latin typeface="Cambria Math"/>
                <a:cs typeface="Cambria Math"/>
              </a:rPr>
              <a:t>2 </a:t>
            </a:r>
            <a:r>
              <a:rPr sz="1900" spc="20" dirty="0">
                <a:latin typeface="Cambria Math"/>
                <a:cs typeface="Cambria Math"/>
              </a:rPr>
              <a:t>+ </a:t>
            </a:r>
            <a:r>
              <a:rPr sz="1900" spc="50" dirty="0">
                <a:latin typeface="Cambria Math"/>
                <a:cs typeface="Cambria Math"/>
              </a:rPr>
              <a:t>2𝜁𝜔</a:t>
            </a:r>
            <a:r>
              <a:rPr sz="2000" spc="75" baseline="-16460" dirty="0">
                <a:latin typeface="Cambria Math"/>
                <a:cs typeface="Cambria Math"/>
              </a:rPr>
              <a:t>𝑛</a:t>
            </a:r>
            <a:r>
              <a:rPr sz="1900" spc="50" dirty="0">
                <a:latin typeface="Cambria Math"/>
                <a:cs typeface="Cambria Math"/>
              </a:rPr>
              <a:t>𝑠 </a:t>
            </a:r>
            <a:r>
              <a:rPr sz="1900" spc="20" dirty="0">
                <a:latin typeface="Cambria Math"/>
                <a:cs typeface="Cambria Math"/>
              </a:rPr>
              <a:t>+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900" spc="60" dirty="0">
                <a:latin typeface="Cambria Math"/>
                <a:cs typeface="Cambria Math"/>
              </a:rPr>
              <a:t>𝜔</a:t>
            </a:r>
            <a:r>
              <a:rPr sz="2000" spc="89" baseline="24691" dirty="0">
                <a:latin typeface="Cambria Math"/>
                <a:cs typeface="Cambria Math"/>
              </a:rPr>
              <a:t>2</a:t>
            </a:r>
            <a:endParaRPr sz="2000" baseline="24691" dirty="0">
              <a:latin typeface="Cambria Math"/>
              <a:cs typeface="Cambria Math"/>
            </a:endParaRPr>
          </a:p>
          <a:p>
            <a:pPr marR="49526" algn="r">
              <a:lnSpc>
                <a:spcPts val="950"/>
              </a:lnSpc>
            </a:pPr>
            <a:r>
              <a:rPr sz="1400" spc="18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872736" y="1613153"/>
            <a:ext cx="2085975" cy="19050"/>
          </a:xfrm>
          <a:custGeom>
            <a:avLst/>
            <a:gdLst/>
            <a:ahLst/>
            <a:cxnLst/>
            <a:rect l="l" t="t" r="r" b="b"/>
            <a:pathLst>
              <a:path w="2085975" h="19050">
                <a:moveTo>
                  <a:pt x="2085975" y="0"/>
                </a:moveTo>
                <a:lnTo>
                  <a:pt x="0" y="0"/>
                </a:lnTo>
                <a:lnTo>
                  <a:pt x="0" y="19050"/>
                </a:lnTo>
                <a:lnTo>
                  <a:pt x="2085975" y="19050"/>
                </a:lnTo>
                <a:lnTo>
                  <a:pt x="20859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12829" y="2548192"/>
            <a:ext cx="414655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spc="20" dirty="0">
                <a:latin typeface="Cambria Math"/>
                <a:cs typeface="Cambria Math"/>
              </a:rPr>
              <a:t>=</a:t>
            </a:r>
            <a:r>
              <a:rPr sz="1900" spc="55" dirty="0">
                <a:latin typeface="Cambria Math"/>
                <a:cs typeface="Cambria Math"/>
              </a:rPr>
              <a:t> </a:t>
            </a:r>
            <a:r>
              <a:rPr sz="1900" spc="15" dirty="0">
                <a:latin typeface="Cambria Math"/>
                <a:cs typeface="Cambria Math"/>
              </a:rPr>
              <a:t>ℒ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23035" y="2528888"/>
            <a:ext cx="2489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35" dirty="0">
                <a:latin typeface="Cambria Math"/>
                <a:cs typeface="Cambria Math"/>
              </a:rPr>
              <a:t>−</a:t>
            </a:r>
            <a:r>
              <a:rPr sz="1400" spc="35" dirty="0">
                <a:latin typeface="Cambria Math"/>
                <a:cs typeface="Cambria Math"/>
              </a:rPr>
              <a:t>1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23139" y="2071755"/>
            <a:ext cx="6538595" cy="1023619"/>
          </a:xfrm>
          <a:custGeom>
            <a:avLst/>
            <a:gdLst/>
            <a:ahLst/>
            <a:cxnLst/>
            <a:rect l="l" t="t" r="r" b="b"/>
            <a:pathLst>
              <a:path w="6538595" h="1023619">
                <a:moveTo>
                  <a:pt x="6405753" y="0"/>
                </a:moveTo>
                <a:lnTo>
                  <a:pt x="6405753" y="12192"/>
                </a:lnTo>
                <a:lnTo>
                  <a:pt x="6421397" y="19431"/>
                </a:lnTo>
                <a:lnTo>
                  <a:pt x="6435375" y="31432"/>
                </a:lnTo>
                <a:lnTo>
                  <a:pt x="6458331" y="69723"/>
                </a:lnTo>
                <a:lnTo>
                  <a:pt x="6473301" y="125349"/>
                </a:lnTo>
                <a:lnTo>
                  <a:pt x="6478270" y="196215"/>
                </a:lnTo>
                <a:lnTo>
                  <a:pt x="6477769" y="217622"/>
                </a:lnTo>
                <a:lnTo>
                  <a:pt x="6476269" y="241839"/>
                </a:lnTo>
                <a:lnTo>
                  <a:pt x="6473769" y="268866"/>
                </a:lnTo>
                <a:lnTo>
                  <a:pt x="6470269" y="298704"/>
                </a:lnTo>
                <a:lnTo>
                  <a:pt x="6466748" y="327489"/>
                </a:lnTo>
                <a:lnTo>
                  <a:pt x="6464204" y="351155"/>
                </a:lnTo>
                <a:lnTo>
                  <a:pt x="6462660" y="369677"/>
                </a:lnTo>
                <a:lnTo>
                  <a:pt x="6462141" y="383031"/>
                </a:lnTo>
                <a:lnTo>
                  <a:pt x="6462998" y="405701"/>
                </a:lnTo>
                <a:lnTo>
                  <a:pt x="6469856" y="446468"/>
                </a:lnTo>
                <a:lnTo>
                  <a:pt x="6491985" y="493252"/>
                </a:lnTo>
                <a:lnTo>
                  <a:pt x="6513067" y="510031"/>
                </a:lnTo>
                <a:lnTo>
                  <a:pt x="6513067" y="513206"/>
                </a:lnTo>
                <a:lnTo>
                  <a:pt x="6483314" y="542889"/>
                </a:lnTo>
                <a:lnTo>
                  <a:pt x="6465570" y="596487"/>
                </a:lnTo>
                <a:lnTo>
                  <a:pt x="6462141" y="640207"/>
                </a:lnTo>
                <a:lnTo>
                  <a:pt x="6462660" y="653633"/>
                </a:lnTo>
                <a:lnTo>
                  <a:pt x="6464204" y="672179"/>
                </a:lnTo>
                <a:lnTo>
                  <a:pt x="6466748" y="695821"/>
                </a:lnTo>
                <a:lnTo>
                  <a:pt x="6470269" y="724535"/>
                </a:lnTo>
                <a:lnTo>
                  <a:pt x="6473769" y="754443"/>
                </a:lnTo>
                <a:lnTo>
                  <a:pt x="6476269" y="781494"/>
                </a:lnTo>
                <a:lnTo>
                  <a:pt x="6477770" y="805729"/>
                </a:lnTo>
                <a:lnTo>
                  <a:pt x="6478270" y="827024"/>
                </a:lnTo>
                <a:lnTo>
                  <a:pt x="6477029" y="864435"/>
                </a:lnTo>
                <a:lnTo>
                  <a:pt x="6467072" y="927733"/>
                </a:lnTo>
                <a:lnTo>
                  <a:pt x="6447686" y="975096"/>
                </a:lnTo>
                <a:lnTo>
                  <a:pt x="6421397" y="1003809"/>
                </a:lnTo>
                <a:lnTo>
                  <a:pt x="6405753" y="1011047"/>
                </a:lnTo>
                <a:lnTo>
                  <a:pt x="6405753" y="1023238"/>
                </a:lnTo>
                <a:lnTo>
                  <a:pt x="6442503" y="1004839"/>
                </a:lnTo>
                <a:lnTo>
                  <a:pt x="6474587" y="962532"/>
                </a:lnTo>
                <a:lnTo>
                  <a:pt x="6496875" y="898525"/>
                </a:lnTo>
                <a:lnTo>
                  <a:pt x="6502447" y="859091"/>
                </a:lnTo>
                <a:lnTo>
                  <a:pt x="6504305" y="814705"/>
                </a:lnTo>
                <a:lnTo>
                  <a:pt x="6504162" y="805688"/>
                </a:lnTo>
                <a:lnTo>
                  <a:pt x="6500879" y="760019"/>
                </a:lnTo>
                <a:lnTo>
                  <a:pt x="6495415" y="715263"/>
                </a:lnTo>
                <a:lnTo>
                  <a:pt x="6491654" y="684881"/>
                </a:lnTo>
                <a:lnTo>
                  <a:pt x="6488953" y="659082"/>
                </a:lnTo>
                <a:lnTo>
                  <a:pt x="6487324" y="637879"/>
                </a:lnTo>
                <a:lnTo>
                  <a:pt x="6486779" y="621284"/>
                </a:lnTo>
                <a:lnTo>
                  <a:pt x="6487616" y="597281"/>
                </a:lnTo>
                <a:lnTo>
                  <a:pt x="6494387" y="558990"/>
                </a:lnTo>
                <a:lnTo>
                  <a:pt x="6516798" y="525256"/>
                </a:lnTo>
                <a:lnTo>
                  <a:pt x="6538467" y="518287"/>
                </a:lnTo>
                <a:lnTo>
                  <a:pt x="6538467" y="504951"/>
                </a:lnTo>
                <a:lnTo>
                  <a:pt x="6500368" y="478790"/>
                </a:lnTo>
                <a:lnTo>
                  <a:pt x="6487616" y="425979"/>
                </a:lnTo>
                <a:lnTo>
                  <a:pt x="6486779" y="401955"/>
                </a:lnTo>
                <a:lnTo>
                  <a:pt x="6487324" y="385433"/>
                </a:lnTo>
                <a:lnTo>
                  <a:pt x="6488953" y="364267"/>
                </a:lnTo>
                <a:lnTo>
                  <a:pt x="6491654" y="338482"/>
                </a:lnTo>
                <a:lnTo>
                  <a:pt x="6495415" y="308101"/>
                </a:lnTo>
                <a:lnTo>
                  <a:pt x="6497538" y="292125"/>
                </a:lnTo>
                <a:lnTo>
                  <a:pt x="6499352" y="277161"/>
                </a:lnTo>
                <a:lnTo>
                  <a:pt x="6503072" y="238430"/>
                </a:lnTo>
                <a:lnTo>
                  <a:pt x="6504305" y="208534"/>
                </a:lnTo>
                <a:lnTo>
                  <a:pt x="6502447" y="164165"/>
                </a:lnTo>
                <a:lnTo>
                  <a:pt x="6496875" y="124761"/>
                </a:lnTo>
                <a:lnTo>
                  <a:pt x="6474587" y="60706"/>
                </a:lnTo>
                <a:lnTo>
                  <a:pt x="6442503" y="18399"/>
                </a:lnTo>
                <a:lnTo>
                  <a:pt x="6424705" y="6217"/>
                </a:lnTo>
                <a:lnTo>
                  <a:pt x="6405753" y="0"/>
                </a:lnTo>
                <a:close/>
              </a:path>
              <a:path w="6538595" h="1023619">
                <a:moveTo>
                  <a:pt x="132841" y="0"/>
                </a:moveTo>
                <a:lnTo>
                  <a:pt x="95980" y="18446"/>
                </a:lnTo>
                <a:lnTo>
                  <a:pt x="63881" y="60706"/>
                </a:lnTo>
                <a:lnTo>
                  <a:pt x="41592" y="124761"/>
                </a:lnTo>
                <a:lnTo>
                  <a:pt x="36020" y="164165"/>
                </a:lnTo>
                <a:lnTo>
                  <a:pt x="34162" y="208534"/>
                </a:lnTo>
                <a:lnTo>
                  <a:pt x="34710" y="227536"/>
                </a:lnTo>
                <a:lnTo>
                  <a:pt x="36353" y="250444"/>
                </a:lnTo>
                <a:lnTo>
                  <a:pt x="39092" y="277256"/>
                </a:lnTo>
                <a:lnTo>
                  <a:pt x="42925" y="307975"/>
                </a:lnTo>
                <a:lnTo>
                  <a:pt x="46833" y="338357"/>
                </a:lnTo>
                <a:lnTo>
                  <a:pt x="49609" y="364156"/>
                </a:lnTo>
                <a:lnTo>
                  <a:pt x="51266" y="385359"/>
                </a:lnTo>
                <a:lnTo>
                  <a:pt x="51815" y="401955"/>
                </a:lnTo>
                <a:lnTo>
                  <a:pt x="50958" y="425977"/>
                </a:lnTo>
                <a:lnTo>
                  <a:pt x="44100" y="464355"/>
                </a:lnTo>
                <a:lnTo>
                  <a:pt x="21717" y="497951"/>
                </a:lnTo>
                <a:lnTo>
                  <a:pt x="0" y="504951"/>
                </a:lnTo>
                <a:lnTo>
                  <a:pt x="0" y="518287"/>
                </a:lnTo>
                <a:lnTo>
                  <a:pt x="38100" y="544576"/>
                </a:lnTo>
                <a:lnTo>
                  <a:pt x="50958" y="597279"/>
                </a:lnTo>
                <a:lnTo>
                  <a:pt x="51815" y="621284"/>
                </a:lnTo>
                <a:lnTo>
                  <a:pt x="51266" y="637879"/>
                </a:lnTo>
                <a:lnTo>
                  <a:pt x="49609" y="659082"/>
                </a:lnTo>
                <a:lnTo>
                  <a:pt x="46833" y="684881"/>
                </a:lnTo>
                <a:lnTo>
                  <a:pt x="42925" y="715263"/>
                </a:lnTo>
                <a:lnTo>
                  <a:pt x="39092" y="745999"/>
                </a:lnTo>
                <a:lnTo>
                  <a:pt x="36353" y="772842"/>
                </a:lnTo>
                <a:lnTo>
                  <a:pt x="34710" y="795756"/>
                </a:lnTo>
                <a:lnTo>
                  <a:pt x="34162" y="814705"/>
                </a:lnTo>
                <a:lnTo>
                  <a:pt x="36020" y="859091"/>
                </a:lnTo>
                <a:lnTo>
                  <a:pt x="41592" y="898525"/>
                </a:lnTo>
                <a:lnTo>
                  <a:pt x="63881" y="962532"/>
                </a:lnTo>
                <a:lnTo>
                  <a:pt x="95980" y="1004792"/>
                </a:lnTo>
                <a:lnTo>
                  <a:pt x="132841" y="1023238"/>
                </a:lnTo>
                <a:lnTo>
                  <a:pt x="132841" y="1011047"/>
                </a:lnTo>
                <a:lnTo>
                  <a:pt x="117195" y="1003881"/>
                </a:lnTo>
                <a:lnTo>
                  <a:pt x="103203" y="991917"/>
                </a:lnTo>
                <a:lnTo>
                  <a:pt x="80137" y="953643"/>
                </a:lnTo>
                <a:lnTo>
                  <a:pt x="65166" y="898001"/>
                </a:lnTo>
                <a:lnTo>
                  <a:pt x="60197" y="827024"/>
                </a:lnTo>
                <a:lnTo>
                  <a:pt x="60700" y="805688"/>
                </a:lnTo>
                <a:lnTo>
                  <a:pt x="62214" y="781494"/>
                </a:lnTo>
                <a:lnTo>
                  <a:pt x="64752" y="754443"/>
                </a:lnTo>
                <a:lnTo>
                  <a:pt x="68325" y="724535"/>
                </a:lnTo>
                <a:lnTo>
                  <a:pt x="71826" y="695767"/>
                </a:lnTo>
                <a:lnTo>
                  <a:pt x="74326" y="672131"/>
                </a:lnTo>
                <a:lnTo>
                  <a:pt x="75826" y="653615"/>
                </a:lnTo>
                <a:lnTo>
                  <a:pt x="76326" y="640207"/>
                </a:lnTo>
                <a:lnTo>
                  <a:pt x="75469" y="617537"/>
                </a:lnTo>
                <a:lnTo>
                  <a:pt x="68611" y="576770"/>
                </a:lnTo>
                <a:lnTo>
                  <a:pt x="46497" y="530034"/>
                </a:lnTo>
                <a:lnTo>
                  <a:pt x="25526" y="513206"/>
                </a:lnTo>
                <a:lnTo>
                  <a:pt x="25526" y="510031"/>
                </a:lnTo>
                <a:lnTo>
                  <a:pt x="55155" y="480403"/>
                </a:lnTo>
                <a:lnTo>
                  <a:pt x="72898" y="426846"/>
                </a:lnTo>
                <a:lnTo>
                  <a:pt x="76326" y="383031"/>
                </a:lnTo>
                <a:lnTo>
                  <a:pt x="75826" y="369677"/>
                </a:lnTo>
                <a:lnTo>
                  <a:pt x="74326" y="351155"/>
                </a:lnTo>
                <a:lnTo>
                  <a:pt x="71826" y="327489"/>
                </a:lnTo>
                <a:lnTo>
                  <a:pt x="68325" y="298704"/>
                </a:lnTo>
                <a:lnTo>
                  <a:pt x="64752" y="268795"/>
                </a:lnTo>
                <a:lnTo>
                  <a:pt x="62214" y="241744"/>
                </a:lnTo>
                <a:lnTo>
                  <a:pt x="60700" y="217550"/>
                </a:lnTo>
                <a:lnTo>
                  <a:pt x="60197" y="196215"/>
                </a:lnTo>
                <a:lnTo>
                  <a:pt x="61438" y="158805"/>
                </a:lnTo>
                <a:lnTo>
                  <a:pt x="71395" y="95559"/>
                </a:lnTo>
                <a:lnTo>
                  <a:pt x="90854" y="48125"/>
                </a:lnTo>
                <a:lnTo>
                  <a:pt x="117195" y="19359"/>
                </a:lnTo>
                <a:lnTo>
                  <a:pt x="132841" y="12192"/>
                </a:lnTo>
                <a:lnTo>
                  <a:pt x="1328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861566" y="2309560"/>
            <a:ext cx="157480" cy="736092"/>
          </a:xfrm>
          <a:prstGeom prst="rect">
            <a:avLst/>
          </a:prstGeom>
        </p:spPr>
        <p:txBody>
          <a:bodyPr vert="horz" wrap="square" lIns="0" tIns="73653" rIns="0" bIns="0" rtlCol="0">
            <a:spAutoFit/>
          </a:bodyPr>
          <a:lstStyle/>
          <a:p>
            <a:pPr marL="12700">
              <a:spcBef>
                <a:spcPts val="580"/>
              </a:spcBef>
            </a:pPr>
            <a:r>
              <a:rPr sz="1900" spc="15" dirty="0">
                <a:latin typeface="Cambria Math"/>
                <a:cs typeface="Cambria Math"/>
              </a:rPr>
              <a:t>1</a:t>
            </a:r>
            <a:endParaRPr sz="1900" dirty="0">
              <a:latin typeface="Cambria Math"/>
              <a:cs typeface="Cambria Math"/>
            </a:endParaRPr>
          </a:p>
          <a:p>
            <a:pPr marL="22225">
              <a:spcBef>
                <a:spcPts val="484"/>
              </a:spcBef>
            </a:pPr>
            <a:r>
              <a:rPr sz="1900" spc="10" dirty="0">
                <a:latin typeface="Cambria Math"/>
                <a:cs typeface="Cambria Math"/>
              </a:rPr>
              <a:t>𝑠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72233" y="2718054"/>
            <a:ext cx="133350" cy="19050"/>
          </a:xfrm>
          <a:custGeom>
            <a:avLst/>
            <a:gdLst/>
            <a:ahLst/>
            <a:cxnLst/>
            <a:rect l="l" t="t" r="r" b="b"/>
            <a:pathLst>
              <a:path w="133350" h="19050">
                <a:moveTo>
                  <a:pt x="133350" y="0"/>
                </a:moveTo>
                <a:lnTo>
                  <a:pt x="0" y="0"/>
                </a:lnTo>
                <a:lnTo>
                  <a:pt x="0" y="19050"/>
                </a:lnTo>
                <a:lnTo>
                  <a:pt x="133350" y="19050"/>
                </a:lnTo>
                <a:lnTo>
                  <a:pt x="133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042795" y="2548195"/>
            <a:ext cx="20383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spc="20" dirty="0">
                <a:latin typeface="Cambria Math"/>
                <a:cs typeface="Cambria Math"/>
              </a:rPr>
              <a:t>−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39160" y="2176082"/>
            <a:ext cx="38481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spc="15" dirty="0">
                <a:latin typeface="Cambria Math"/>
                <a:cs typeface="Cambria Math"/>
              </a:rPr>
              <a:t>1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spc="20" dirty="0">
                <a:latin typeface="Cambria Math"/>
                <a:cs typeface="Cambria Math"/>
              </a:rPr>
              <a:t>+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16350" y="2032956"/>
            <a:ext cx="13906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spc="25" dirty="0">
                <a:latin typeface="Cambria Math"/>
                <a:cs typeface="Cambria Math"/>
              </a:rPr>
              <a:t>𝜁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291336" y="2346578"/>
            <a:ext cx="2771775" cy="733425"/>
          </a:xfrm>
          <a:custGeom>
            <a:avLst/>
            <a:gdLst/>
            <a:ahLst/>
            <a:cxnLst/>
            <a:rect l="l" t="t" r="r" b="b"/>
            <a:pathLst>
              <a:path w="2771775" h="733425">
                <a:moveTo>
                  <a:pt x="1351788" y="117221"/>
                </a:moveTo>
                <a:lnTo>
                  <a:pt x="1348613" y="108204"/>
                </a:lnTo>
                <a:lnTo>
                  <a:pt x="1332636" y="113995"/>
                </a:lnTo>
                <a:lnTo>
                  <a:pt x="1318615" y="122389"/>
                </a:lnTo>
                <a:lnTo>
                  <a:pt x="1288529" y="162560"/>
                </a:lnTo>
                <a:lnTo>
                  <a:pt x="1278255" y="218567"/>
                </a:lnTo>
                <a:lnTo>
                  <a:pt x="1279385" y="238836"/>
                </a:lnTo>
                <a:lnTo>
                  <a:pt x="1296416" y="290322"/>
                </a:lnTo>
                <a:lnTo>
                  <a:pt x="1332560" y="323049"/>
                </a:lnTo>
                <a:lnTo>
                  <a:pt x="1348613" y="328803"/>
                </a:lnTo>
                <a:lnTo>
                  <a:pt x="1351407" y="319913"/>
                </a:lnTo>
                <a:lnTo>
                  <a:pt x="1338834" y="314350"/>
                </a:lnTo>
                <a:lnTo>
                  <a:pt x="1327988" y="306578"/>
                </a:lnTo>
                <a:lnTo>
                  <a:pt x="1305775" y="270433"/>
                </a:lnTo>
                <a:lnTo>
                  <a:pt x="1298448" y="217424"/>
                </a:lnTo>
                <a:lnTo>
                  <a:pt x="1299248" y="198628"/>
                </a:lnTo>
                <a:lnTo>
                  <a:pt x="1311529" y="152146"/>
                </a:lnTo>
                <a:lnTo>
                  <a:pt x="1339049" y="122758"/>
                </a:lnTo>
                <a:lnTo>
                  <a:pt x="1351788" y="117221"/>
                </a:lnTo>
                <a:close/>
              </a:path>
              <a:path w="2771775" h="733425">
                <a:moveTo>
                  <a:pt x="1904238" y="498221"/>
                </a:moveTo>
                <a:lnTo>
                  <a:pt x="1901063" y="489204"/>
                </a:lnTo>
                <a:lnTo>
                  <a:pt x="1885086" y="494995"/>
                </a:lnTo>
                <a:lnTo>
                  <a:pt x="1871065" y="503389"/>
                </a:lnTo>
                <a:lnTo>
                  <a:pt x="1840979" y="543560"/>
                </a:lnTo>
                <a:lnTo>
                  <a:pt x="1830705" y="599567"/>
                </a:lnTo>
                <a:lnTo>
                  <a:pt x="1831835" y="619836"/>
                </a:lnTo>
                <a:lnTo>
                  <a:pt x="1848866" y="671322"/>
                </a:lnTo>
                <a:lnTo>
                  <a:pt x="1885010" y="704049"/>
                </a:lnTo>
                <a:lnTo>
                  <a:pt x="1901063" y="709803"/>
                </a:lnTo>
                <a:lnTo>
                  <a:pt x="1903857" y="700913"/>
                </a:lnTo>
                <a:lnTo>
                  <a:pt x="1891284" y="695350"/>
                </a:lnTo>
                <a:lnTo>
                  <a:pt x="1880438" y="687578"/>
                </a:lnTo>
                <a:lnTo>
                  <a:pt x="1858225" y="651433"/>
                </a:lnTo>
                <a:lnTo>
                  <a:pt x="1850898" y="598424"/>
                </a:lnTo>
                <a:lnTo>
                  <a:pt x="1851698" y="579628"/>
                </a:lnTo>
                <a:lnTo>
                  <a:pt x="1863979" y="533146"/>
                </a:lnTo>
                <a:lnTo>
                  <a:pt x="1891499" y="503758"/>
                </a:lnTo>
                <a:lnTo>
                  <a:pt x="1904238" y="498221"/>
                </a:lnTo>
                <a:close/>
              </a:path>
              <a:path w="2771775" h="733425">
                <a:moveTo>
                  <a:pt x="2087753" y="218567"/>
                </a:moveTo>
                <a:lnTo>
                  <a:pt x="2083193" y="179705"/>
                </a:lnTo>
                <a:lnTo>
                  <a:pt x="2059470" y="133375"/>
                </a:lnTo>
                <a:lnTo>
                  <a:pt x="2017395" y="108204"/>
                </a:lnTo>
                <a:lnTo>
                  <a:pt x="2014220" y="117221"/>
                </a:lnTo>
                <a:lnTo>
                  <a:pt x="2027021" y="122758"/>
                </a:lnTo>
                <a:lnTo>
                  <a:pt x="2038032" y="130403"/>
                </a:lnTo>
                <a:lnTo>
                  <a:pt x="2060270" y="165963"/>
                </a:lnTo>
                <a:lnTo>
                  <a:pt x="2067560" y="217424"/>
                </a:lnTo>
                <a:lnTo>
                  <a:pt x="2066747" y="236905"/>
                </a:lnTo>
                <a:lnTo>
                  <a:pt x="2054479" y="284480"/>
                </a:lnTo>
                <a:lnTo>
                  <a:pt x="2027161" y="314350"/>
                </a:lnTo>
                <a:lnTo>
                  <a:pt x="2014601" y="319913"/>
                </a:lnTo>
                <a:lnTo>
                  <a:pt x="2017395" y="328803"/>
                </a:lnTo>
                <a:lnTo>
                  <a:pt x="2059533" y="303809"/>
                </a:lnTo>
                <a:lnTo>
                  <a:pt x="2083193" y="257543"/>
                </a:lnTo>
                <a:lnTo>
                  <a:pt x="2086610" y="238836"/>
                </a:lnTo>
                <a:lnTo>
                  <a:pt x="2087753" y="218567"/>
                </a:lnTo>
                <a:close/>
              </a:path>
              <a:path w="2771775" h="733425">
                <a:moveTo>
                  <a:pt x="2114550" y="57150"/>
                </a:moveTo>
                <a:lnTo>
                  <a:pt x="1261999" y="57150"/>
                </a:lnTo>
                <a:lnTo>
                  <a:pt x="1261999" y="56388"/>
                </a:lnTo>
                <a:lnTo>
                  <a:pt x="1229360" y="56388"/>
                </a:lnTo>
                <a:lnTo>
                  <a:pt x="1158875" y="320929"/>
                </a:lnTo>
                <a:lnTo>
                  <a:pt x="1118616" y="231140"/>
                </a:lnTo>
                <a:lnTo>
                  <a:pt x="1080516" y="248539"/>
                </a:lnTo>
                <a:lnTo>
                  <a:pt x="1084072" y="257302"/>
                </a:lnTo>
                <a:lnTo>
                  <a:pt x="1103757" y="248539"/>
                </a:lnTo>
                <a:lnTo>
                  <a:pt x="1151890" y="352044"/>
                </a:lnTo>
                <a:lnTo>
                  <a:pt x="1163066" y="352044"/>
                </a:lnTo>
                <a:lnTo>
                  <a:pt x="1238758" y="71882"/>
                </a:lnTo>
                <a:lnTo>
                  <a:pt x="1257300" y="71882"/>
                </a:lnTo>
                <a:lnTo>
                  <a:pt x="1257300" y="76200"/>
                </a:lnTo>
                <a:lnTo>
                  <a:pt x="2114550" y="76200"/>
                </a:lnTo>
                <a:lnTo>
                  <a:pt x="2114550" y="57150"/>
                </a:lnTo>
                <a:close/>
              </a:path>
              <a:path w="2771775" h="733425">
                <a:moveTo>
                  <a:pt x="2114550" y="0"/>
                </a:moveTo>
                <a:lnTo>
                  <a:pt x="1076325" y="0"/>
                </a:lnTo>
                <a:lnTo>
                  <a:pt x="1076325" y="19050"/>
                </a:lnTo>
                <a:lnTo>
                  <a:pt x="2114550" y="19050"/>
                </a:lnTo>
                <a:lnTo>
                  <a:pt x="2114550" y="0"/>
                </a:lnTo>
                <a:close/>
              </a:path>
              <a:path w="2771775" h="733425">
                <a:moveTo>
                  <a:pt x="2649728" y="599567"/>
                </a:moveTo>
                <a:lnTo>
                  <a:pt x="2645168" y="560705"/>
                </a:lnTo>
                <a:lnTo>
                  <a:pt x="2621445" y="514375"/>
                </a:lnTo>
                <a:lnTo>
                  <a:pt x="2579370" y="489204"/>
                </a:lnTo>
                <a:lnTo>
                  <a:pt x="2576195" y="498221"/>
                </a:lnTo>
                <a:lnTo>
                  <a:pt x="2588996" y="503758"/>
                </a:lnTo>
                <a:lnTo>
                  <a:pt x="2600007" y="511403"/>
                </a:lnTo>
                <a:lnTo>
                  <a:pt x="2622245" y="546963"/>
                </a:lnTo>
                <a:lnTo>
                  <a:pt x="2629535" y="598424"/>
                </a:lnTo>
                <a:lnTo>
                  <a:pt x="2628722" y="617905"/>
                </a:lnTo>
                <a:lnTo>
                  <a:pt x="2616454" y="665480"/>
                </a:lnTo>
                <a:lnTo>
                  <a:pt x="2589136" y="695350"/>
                </a:lnTo>
                <a:lnTo>
                  <a:pt x="2576576" y="700913"/>
                </a:lnTo>
                <a:lnTo>
                  <a:pt x="2579370" y="709803"/>
                </a:lnTo>
                <a:lnTo>
                  <a:pt x="2621508" y="684809"/>
                </a:lnTo>
                <a:lnTo>
                  <a:pt x="2645168" y="638543"/>
                </a:lnTo>
                <a:lnTo>
                  <a:pt x="2648585" y="619836"/>
                </a:lnTo>
                <a:lnTo>
                  <a:pt x="2649728" y="599567"/>
                </a:lnTo>
                <a:close/>
              </a:path>
              <a:path w="2771775" h="733425">
                <a:moveTo>
                  <a:pt x="2667000" y="438150"/>
                </a:moveTo>
                <a:lnTo>
                  <a:pt x="1814449" y="438150"/>
                </a:lnTo>
                <a:lnTo>
                  <a:pt x="1814449" y="437388"/>
                </a:lnTo>
                <a:lnTo>
                  <a:pt x="1781810" y="437388"/>
                </a:lnTo>
                <a:lnTo>
                  <a:pt x="1711325" y="701929"/>
                </a:lnTo>
                <a:lnTo>
                  <a:pt x="1671066" y="612140"/>
                </a:lnTo>
                <a:lnTo>
                  <a:pt x="1632966" y="629539"/>
                </a:lnTo>
                <a:lnTo>
                  <a:pt x="1636522" y="638302"/>
                </a:lnTo>
                <a:lnTo>
                  <a:pt x="1656207" y="629539"/>
                </a:lnTo>
                <a:lnTo>
                  <a:pt x="1704340" y="733044"/>
                </a:lnTo>
                <a:lnTo>
                  <a:pt x="1715516" y="733044"/>
                </a:lnTo>
                <a:lnTo>
                  <a:pt x="1791208" y="452882"/>
                </a:lnTo>
                <a:lnTo>
                  <a:pt x="1809750" y="452882"/>
                </a:lnTo>
                <a:lnTo>
                  <a:pt x="1809750" y="457200"/>
                </a:lnTo>
                <a:lnTo>
                  <a:pt x="2667000" y="457200"/>
                </a:lnTo>
                <a:lnTo>
                  <a:pt x="2667000" y="438150"/>
                </a:lnTo>
                <a:close/>
              </a:path>
              <a:path w="2771775" h="733425">
                <a:moveTo>
                  <a:pt x="2771775" y="371475"/>
                </a:moveTo>
                <a:lnTo>
                  <a:pt x="0" y="371475"/>
                </a:lnTo>
                <a:lnTo>
                  <a:pt x="0" y="390525"/>
                </a:lnTo>
                <a:lnTo>
                  <a:pt x="2771775" y="390525"/>
                </a:lnTo>
                <a:lnTo>
                  <a:pt x="2771775" y="371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103497" y="2548195"/>
            <a:ext cx="20383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spc="20" dirty="0">
                <a:latin typeface="Cambria Math"/>
                <a:cs typeface="Cambria Math"/>
              </a:rPr>
              <a:t>−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57697" y="2032956"/>
            <a:ext cx="13906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spc="25" dirty="0">
                <a:latin typeface="Cambria Math"/>
                <a:cs typeface="Cambria Math"/>
              </a:rPr>
              <a:t>𝜁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010277" y="2402968"/>
            <a:ext cx="1034415" cy="295910"/>
          </a:xfrm>
          <a:custGeom>
            <a:avLst/>
            <a:gdLst/>
            <a:ahLst/>
            <a:cxnLst/>
            <a:rect l="l" t="t" r="r" b="b"/>
            <a:pathLst>
              <a:path w="1034415" h="295910">
                <a:moveTo>
                  <a:pt x="271272" y="60833"/>
                </a:moveTo>
                <a:lnTo>
                  <a:pt x="268097" y="51816"/>
                </a:lnTo>
                <a:lnTo>
                  <a:pt x="252120" y="57607"/>
                </a:lnTo>
                <a:lnTo>
                  <a:pt x="238099" y="66001"/>
                </a:lnTo>
                <a:lnTo>
                  <a:pt x="208013" y="106172"/>
                </a:lnTo>
                <a:lnTo>
                  <a:pt x="197739" y="162179"/>
                </a:lnTo>
                <a:lnTo>
                  <a:pt x="198869" y="182448"/>
                </a:lnTo>
                <a:lnTo>
                  <a:pt x="215900" y="233934"/>
                </a:lnTo>
                <a:lnTo>
                  <a:pt x="252044" y="266661"/>
                </a:lnTo>
                <a:lnTo>
                  <a:pt x="268097" y="272415"/>
                </a:lnTo>
                <a:lnTo>
                  <a:pt x="270891" y="263525"/>
                </a:lnTo>
                <a:lnTo>
                  <a:pt x="258318" y="257962"/>
                </a:lnTo>
                <a:lnTo>
                  <a:pt x="247472" y="250190"/>
                </a:lnTo>
                <a:lnTo>
                  <a:pt x="225259" y="214045"/>
                </a:lnTo>
                <a:lnTo>
                  <a:pt x="217932" y="161036"/>
                </a:lnTo>
                <a:lnTo>
                  <a:pt x="218732" y="142240"/>
                </a:lnTo>
                <a:lnTo>
                  <a:pt x="231013" y="95758"/>
                </a:lnTo>
                <a:lnTo>
                  <a:pt x="258533" y="66370"/>
                </a:lnTo>
                <a:lnTo>
                  <a:pt x="271272" y="60833"/>
                </a:lnTo>
                <a:close/>
              </a:path>
              <a:path w="1034415" h="295910">
                <a:moveTo>
                  <a:pt x="1007237" y="162179"/>
                </a:moveTo>
                <a:lnTo>
                  <a:pt x="1002677" y="123317"/>
                </a:lnTo>
                <a:lnTo>
                  <a:pt x="978954" y="76987"/>
                </a:lnTo>
                <a:lnTo>
                  <a:pt x="936879" y="51816"/>
                </a:lnTo>
                <a:lnTo>
                  <a:pt x="933704" y="60833"/>
                </a:lnTo>
                <a:lnTo>
                  <a:pt x="946505" y="66370"/>
                </a:lnTo>
                <a:lnTo>
                  <a:pt x="957516" y="74015"/>
                </a:lnTo>
                <a:lnTo>
                  <a:pt x="979754" y="109575"/>
                </a:lnTo>
                <a:lnTo>
                  <a:pt x="987044" y="161036"/>
                </a:lnTo>
                <a:lnTo>
                  <a:pt x="986231" y="180517"/>
                </a:lnTo>
                <a:lnTo>
                  <a:pt x="973963" y="228092"/>
                </a:lnTo>
                <a:lnTo>
                  <a:pt x="946645" y="257962"/>
                </a:lnTo>
                <a:lnTo>
                  <a:pt x="934085" y="263525"/>
                </a:lnTo>
                <a:lnTo>
                  <a:pt x="936879" y="272415"/>
                </a:lnTo>
                <a:lnTo>
                  <a:pt x="979017" y="247421"/>
                </a:lnTo>
                <a:lnTo>
                  <a:pt x="1002677" y="201155"/>
                </a:lnTo>
                <a:lnTo>
                  <a:pt x="1006094" y="182448"/>
                </a:lnTo>
                <a:lnTo>
                  <a:pt x="1007237" y="162179"/>
                </a:lnTo>
                <a:close/>
              </a:path>
              <a:path w="1034415" h="295910">
                <a:moveTo>
                  <a:pt x="1034034" y="762"/>
                </a:moveTo>
                <a:lnTo>
                  <a:pt x="181483" y="762"/>
                </a:lnTo>
                <a:lnTo>
                  <a:pt x="181483" y="0"/>
                </a:lnTo>
                <a:lnTo>
                  <a:pt x="148844" y="0"/>
                </a:lnTo>
                <a:lnTo>
                  <a:pt x="78359" y="264541"/>
                </a:lnTo>
                <a:lnTo>
                  <a:pt x="38100" y="174752"/>
                </a:lnTo>
                <a:lnTo>
                  <a:pt x="0" y="192151"/>
                </a:lnTo>
                <a:lnTo>
                  <a:pt x="3556" y="200914"/>
                </a:lnTo>
                <a:lnTo>
                  <a:pt x="23241" y="192151"/>
                </a:lnTo>
                <a:lnTo>
                  <a:pt x="71374" y="295656"/>
                </a:lnTo>
                <a:lnTo>
                  <a:pt x="82550" y="295656"/>
                </a:lnTo>
                <a:lnTo>
                  <a:pt x="158242" y="15494"/>
                </a:lnTo>
                <a:lnTo>
                  <a:pt x="176784" y="15494"/>
                </a:lnTo>
                <a:lnTo>
                  <a:pt x="176784" y="19812"/>
                </a:lnTo>
                <a:lnTo>
                  <a:pt x="1034034" y="19812"/>
                </a:lnTo>
                <a:lnTo>
                  <a:pt x="1034034" y="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597021" y="2386013"/>
            <a:ext cx="339979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796">
              <a:spcBef>
                <a:spcPts val="125"/>
              </a:spcBef>
              <a:tabLst>
                <a:tab pos="2691497" algn="l"/>
              </a:tabLst>
            </a:pPr>
            <a:r>
              <a:rPr sz="1900" spc="65" dirty="0">
                <a:latin typeface="Cambria Math"/>
                <a:cs typeface="Cambria Math"/>
              </a:rPr>
              <a:t>𝜁</a:t>
            </a:r>
            <a:r>
              <a:rPr sz="2000" spc="97" baseline="24691" dirty="0">
                <a:latin typeface="Cambria Math"/>
                <a:cs typeface="Cambria Math"/>
              </a:rPr>
              <a:t>2</a:t>
            </a:r>
            <a:r>
              <a:rPr sz="2000" spc="397" baseline="24691" dirty="0">
                <a:latin typeface="Cambria Math"/>
                <a:cs typeface="Cambria Math"/>
              </a:rPr>
              <a:t> </a:t>
            </a:r>
            <a:r>
              <a:rPr sz="1900" spc="20" dirty="0">
                <a:latin typeface="Cambria Math"/>
                <a:cs typeface="Cambria Math"/>
              </a:rPr>
              <a:t>−</a:t>
            </a:r>
            <a:r>
              <a:rPr sz="1900" spc="-10" dirty="0">
                <a:latin typeface="Cambria Math"/>
                <a:cs typeface="Cambria Math"/>
              </a:rPr>
              <a:t> </a:t>
            </a:r>
            <a:r>
              <a:rPr sz="1900" spc="15" dirty="0">
                <a:latin typeface="Cambria Math"/>
                <a:cs typeface="Cambria Math"/>
              </a:rPr>
              <a:t>1	</a:t>
            </a:r>
            <a:r>
              <a:rPr sz="1900" spc="60" dirty="0">
                <a:latin typeface="Cambria Math"/>
                <a:cs typeface="Cambria Math"/>
              </a:rPr>
              <a:t>𝜁</a:t>
            </a:r>
            <a:r>
              <a:rPr sz="2000" spc="89" baseline="24691" dirty="0">
                <a:latin typeface="Cambria Math"/>
                <a:cs typeface="Cambria Math"/>
              </a:rPr>
              <a:t>2 </a:t>
            </a:r>
            <a:r>
              <a:rPr sz="1900" spc="20" dirty="0">
                <a:latin typeface="Cambria Math"/>
                <a:cs typeface="Cambria Math"/>
              </a:rPr>
              <a:t>−</a:t>
            </a:r>
            <a:r>
              <a:rPr sz="1900" spc="-220" dirty="0">
                <a:latin typeface="Cambria Math"/>
                <a:cs typeface="Cambria Math"/>
              </a:rPr>
              <a:t> </a:t>
            </a:r>
            <a:r>
              <a:rPr sz="1900" spc="15" dirty="0">
                <a:latin typeface="Cambria Math"/>
                <a:cs typeface="Cambria Math"/>
              </a:rPr>
              <a:t>1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006084" y="2346578"/>
            <a:ext cx="2019300" cy="733425"/>
          </a:xfrm>
          <a:custGeom>
            <a:avLst/>
            <a:gdLst/>
            <a:ahLst/>
            <a:cxnLst/>
            <a:rect l="l" t="t" r="r" b="b"/>
            <a:pathLst>
              <a:path w="2019300" h="733425">
                <a:moveTo>
                  <a:pt x="1038225" y="0"/>
                </a:moveTo>
                <a:lnTo>
                  <a:pt x="0" y="0"/>
                </a:lnTo>
                <a:lnTo>
                  <a:pt x="0" y="19050"/>
                </a:lnTo>
                <a:lnTo>
                  <a:pt x="1038225" y="19050"/>
                </a:lnTo>
                <a:lnTo>
                  <a:pt x="1038225" y="0"/>
                </a:lnTo>
                <a:close/>
              </a:path>
              <a:path w="2019300" h="733425">
                <a:moveTo>
                  <a:pt x="1256538" y="498221"/>
                </a:moveTo>
                <a:lnTo>
                  <a:pt x="1253363" y="489204"/>
                </a:lnTo>
                <a:lnTo>
                  <a:pt x="1237386" y="494995"/>
                </a:lnTo>
                <a:lnTo>
                  <a:pt x="1223365" y="503389"/>
                </a:lnTo>
                <a:lnTo>
                  <a:pt x="1193292" y="543560"/>
                </a:lnTo>
                <a:lnTo>
                  <a:pt x="1183005" y="599567"/>
                </a:lnTo>
                <a:lnTo>
                  <a:pt x="1184135" y="619836"/>
                </a:lnTo>
                <a:lnTo>
                  <a:pt x="1201166" y="671322"/>
                </a:lnTo>
                <a:lnTo>
                  <a:pt x="1237310" y="704049"/>
                </a:lnTo>
                <a:lnTo>
                  <a:pt x="1253363" y="709803"/>
                </a:lnTo>
                <a:lnTo>
                  <a:pt x="1256157" y="700913"/>
                </a:lnTo>
                <a:lnTo>
                  <a:pt x="1243584" y="695350"/>
                </a:lnTo>
                <a:lnTo>
                  <a:pt x="1232738" y="687578"/>
                </a:lnTo>
                <a:lnTo>
                  <a:pt x="1210525" y="651433"/>
                </a:lnTo>
                <a:lnTo>
                  <a:pt x="1203198" y="598424"/>
                </a:lnTo>
                <a:lnTo>
                  <a:pt x="1203998" y="579628"/>
                </a:lnTo>
                <a:lnTo>
                  <a:pt x="1216279" y="533146"/>
                </a:lnTo>
                <a:lnTo>
                  <a:pt x="1243799" y="503758"/>
                </a:lnTo>
                <a:lnTo>
                  <a:pt x="1256538" y="498221"/>
                </a:lnTo>
                <a:close/>
              </a:path>
              <a:path w="2019300" h="733425">
                <a:moveTo>
                  <a:pt x="1992503" y="599567"/>
                </a:moveTo>
                <a:lnTo>
                  <a:pt x="1987943" y="560705"/>
                </a:lnTo>
                <a:lnTo>
                  <a:pt x="1964220" y="514375"/>
                </a:lnTo>
                <a:lnTo>
                  <a:pt x="1922145" y="489204"/>
                </a:lnTo>
                <a:lnTo>
                  <a:pt x="1918970" y="498221"/>
                </a:lnTo>
                <a:lnTo>
                  <a:pt x="1931771" y="503758"/>
                </a:lnTo>
                <a:lnTo>
                  <a:pt x="1942782" y="511403"/>
                </a:lnTo>
                <a:lnTo>
                  <a:pt x="1965020" y="546963"/>
                </a:lnTo>
                <a:lnTo>
                  <a:pt x="1972310" y="598424"/>
                </a:lnTo>
                <a:lnTo>
                  <a:pt x="1971497" y="617905"/>
                </a:lnTo>
                <a:lnTo>
                  <a:pt x="1959229" y="665480"/>
                </a:lnTo>
                <a:lnTo>
                  <a:pt x="1931911" y="695350"/>
                </a:lnTo>
                <a:lnTo>
                  <a:pt x="1919351" y="700913"/>
                </a:lnTo>
                <a:lnTo>
                  <a:pt x="1922145" y="709803"/>
                </a:lnTo>
                <a:lnTo>
                  <a:pt x="1964283" y="684809"/>
                </a:lnTo>
                <a:lnTo>
                  <a:pt x="1987943" y="638543"/>
                </a:lnTo>
                <a:lnTo>
                  <a:pt x="1991360" y="619836"/>
                </a:lnTo>
                <a:lnTo>
                  <a:pt x="1992503" y="599567"/>
                </a:lnTo>
                <a:close/>
              </a:path>
              <a:path w="2019300" h="733425">
                <a:moveTo>
                  <a:pt x="2019300" y="438150"/>
                </a:moveTo>
                <a:lnTo>
                  <a:pt x="1166749" y="438150"/>
                </a:lnTo>
                <a:lnTo>
                  <a:pt x="1166749" y="437388"/>
                </a:lnTo>
                <a:lnTo>
                  <a:pt x="1134110" y="437388"/>
                </a:lnTo>
                <a:lnTo>
                  <a:pt x="1063625" y="701929"/>
                </a:lnTo>
                <a:lnTo>
                  <a:pt x="1023366" y="612140"/>
                </a:lnTo>
                <a:lnTo>
                  <a:pt x="985266" y="629539"/>
                </a:lnTo>
                <a:lnTo>
                  <a:pt x="988822" y="638302"/>
                </a:lnTo>
                <a:lnTo>
                  <a:pt x="1008507" y="629539"/>
                </a:lnTo>
                <a:lnTo>
                  <a:pt x="1056640" y="733044"/>
                </a:lnTo>
                <a:lnTo>
                  <a:pt x="1067816" y="733044"/>
                </a:lnTo>
                <a:lnTo>
                  <a:pt x="1143508" y="452882"/>
                </a:lnTo>
                <a:lnTo>
                  <a:pt x="1162050" y="452882"/>
                </a:lnTo>
                <a:lnTo>
                  <a:pt x="1162050" y="457200"/>
                </a:lnTo>
                <a:lnTo>
                  <a:pt x="2019300" y="457200"/>
                </a:lnTo>
                <a:lnTo>
                  <a:pt x="2019300" y="438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086985" y="2176082"/>
            <a:ext cx="395605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spc="20" dirty="0">
                <a:latin typeface="Cambria Math"/>
                <a:cs typeface="Cambria Math"/>
              </a:rPr>
              <a:t>−</a:t>
            </a:r>
            <a:r>
              <a:rPr sz="1900" spc="-20" dirty="0">
                <a:latin typeface="Cambria Math"/>
                <a:cs typeface="Cambria Math"/>
              </a:rPr>
              <a:t> </a:t>
            </a:r>
            <a:r>
              <a:rPr sz="1900" spc="15" dirty="0">
                <a:latin typeface="Cambria Math"/>
                <a:cs typeface="Cambria Math"/>
              </a:rPr>
              <a:t>1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230505" y="2767648"/>
            <a:ext cx="5944235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3494">
              <a:spcBef>
                <a:spcPts val="125"/>
              </a:spcBef>
              <a:tabLst>
                <a:tab pos="1979098" algn="l"/>
                <a:tab pos="3123253" algn="l"/>
                <a:tab pos="5039491" algn="l"/>
              </a:tabLst>
            </a:pPr>
            <a:r>
              <a:rPr sz="1900" spc="5" dirty="0">
                <a:latin typeface="Cambria Math"/>
                <a:cs typeface="Cambria Math"/>
              </a:rPr>
              <a:t>2(𝑠 </a:t>
            </a:r>
            <a:r>
              <a:rPr sz="1900" spc="20" dirty="0">
                <a:latin typeface="Cambria Math"/>
                <a:cs typeface="Cambria Math"/>
              </a:rPr>
              <a:t>+ </a:t>
            </a:r>
            <a:r>
              <a:rPr sz="1900" spc="40" dirty="0">
                <a:latin typeface="Cambria Math"/>
                <a:cs typeface="Cambria Math"/>
              </a:rPr>
              <a:t>𝜁𝜔</a:t>
            </a:r>
            <a:r>
              <a:rPr sz="2000" spc="60" baseline="-16460" dirty="0">
                <a:latin typeface="Cambria Math"/>
                <a:cs typeface="Cambria Math"/>
              </a:rPr>
              <a:t>𝑛</a:t>
            </a:r>
            <a:r>
              <a:rPr sz="2000" spc="547" baseline="-16460" dirty="0">
                <a:latin typeface="Cambria Math"/>
                <a:cs typeface="Cambria Math"/>
              </a:rPr>
              <a:t> </a:t>
            </a:r>
            <a:r>
              <a:rPr sz="1900" spc="20" dirty="0">
                <a:latin typeface="Cambria Math"/>
                <a:cs typeface="Cambria Math"/>
              </a:rPr>
              <a:t>−</a:t>
            </a:r>
            <a:r>
              <a:rPr sz="1900" spc="70" dirty="0">
                <a:latin typeface="Cambria Math"/>
                <a:cs typeface="Cambria Math"/>
              </a:rPr>
              <a:t> </a:t>
            </a:r>
            <a:r>
              <a:rPr sz="1900" spc="15" dirty="0">
                <a:latin typeface="Cambria Math"/>
                <a:cs typeface="Cambria Math"/>
              </a:rPr>
              <a:t>𝜔</a:t>
            </a:r>
            <a:r>
              <a:rPr sz="2000" spc="22" baseline="-16460" dirty="0">
                <a:latin typeface="Cambria Math"/>
                <a:cs typeface="Cambria Math"/>
              </a:rPr>
              <a:t>𝑛	</a:t>
            </a:r>
            <a:r>
              <a:rPr sz="1900" spc="60" dirty="0">
                <a:latin typeface="Cambria Math"/>
                <a:cs typeface="Cambria Math"/>
              </a:rPr>
              <a:t>𝜁</a:t>
            </a:r>
            <a:r>
              <a:rPr sz="2000" spc="89" baseline="24691" dirty="0">
                <a:latin typeface="Cambria Math"/>
                <a:cs typeface="Cambria Math"/>
              </a:rPr>
              <a:t>2  </a:t>
            </a:r>
            <a:r>
              <a:rPr sz="1900" spc="20" dirty="0">
                <a:latin typeface="Cambria Math"/>
                <a:cs typeface="Cambria Math"/>
              </a:rPr>
              <a:t>−</a:t>
            </a:r>
            <a:r>
              <a:rPr sz="1900" spc="-150" dirty="0">
                <a:latin typeface="Cambria Math"/>
                <a:cs typeface="Cambria Math"/>
              </a:rPr>
              <a:t> </a:t>
            </a:r>
            <a:r>
              <a:rPr sz="1900" spc="15" dirty="0">
                <a:latin typeface="Cambria Math"/>
                <a:cs typeface="Cambria Math"/>
              </a:rPr>
              <a:t>1</a:t>
            </a:r>
            <a:r>
              <a:rPr sz="1900" spc="355" dirty="0">
                <a:latin typeface="Cambria Math"/>
                <a:cs typeface="Cambria Math"/>
              </a:rPr>
              <a:t> </a:t>
            </a:r>
            <a:r>
              <a:rPr sz="1900" spc="10" dirty="0">
                <a:latin typeface="Cambria Math"/>
                <a:cs typeface="Cambria Math"/>
              </a:rPr>
              <a:t>)	</a:t>
            </a:r>
            <a:r>
              <a:rPr sz="1900" spc="5" dirty="0">
                <a:latin typeface="Cambria Math"/>
                <a:cs typeface="Cambria Math"/>
              </a:rPr>
              <a:t>2(𝑠 </a:t>
            </a:r>
            <a:r>
              <a:rPr sz="1900" spc="20" dirty="0">
                <a:latin typeface="Cambria Math"/>
                <a:cs typeface="Cambria Math"/>
              </a:rPr>
              <a:t>+ </a:t>
            </a:r>
            <a:r>
              <a:rPr sz="1900" spc="40" dirty="0">
                <a:latin typeface="Cambria Math"/>
                <a:cs typeface="Cambria Math"/>
              </a:rPr>
              <a:t>𝜁𝜔</a:t>
            </a:r>
            <a:r>
              <a:rPr sz="2000" spc="60" baseline="-16460" dirty="0">
                <a:latin typeface="Cambria Math"/>
                <a:cs typeface="Cambria Math"/>
              </a:rPr>
              <a:t>𝑛  </a:t>
            </a:r>
            <a:r>
              <a:rPr sz="1900" spc="20" dirty="0">
                <a:latin typeface="Cambria Math"/>
                <a:cs typeface="Cambria Math"/>
              </a:rPr>
              <a:t>+</a:t>
            </a:r>
            <a:r>
              <a:rPr sz="1900" spc="65" dirty="0">
                <a:latin typeface="Cambria Math"/>
                <a:cs typeface="Cambria Math"/>
              </a:rPr>
              <a:t> </a:t>
            </a:r>
            <a:r>
              <a:rPr sz="1900" spc="15" dirty="0">
                <a:latin typeface="Cambria Math"/>
                <a:cs typeface="Cambria Math"/>
              </a:rPr>
              <a:t>𝜔</a:t>
            </a:r>
            <a:r>
              <a:rPr sz="2000" spc="22" baseline="-16460" dirty="0">
                <a:latin typeface="Cambria Math"/>
                <a:cs typeface="Cambria Math"/>
              </a:rPr>
              <a:t>𝑛	</a:t>
            </a:r>
            <a:r>
              <a:rPr sz="1900" spc="65" dirty="0">
                <a:latin typeface="Cambria Math"/>
                <a:cs typeface="Cambria Math"/>
              </a:rPr>
              <a:t>𝜁</a:t>
            </a:r>
            <a:r>
              <a:rPr sz="2000" spc="97" baseline="24691" dirty="0">
                <a:latin typeface="Cambria Math"/>
                <a:cs typeface="Cambria Math"/>
              </a:rPr>
              <a:t>2 </a:t>
            </a:r>
            <a:r>
              <a:rPr sz="1900" spc="20" dirty="0">
                <a:latin typeface="Cambria Math"/>
                <a:cs typeface="Cambria Math"/>
              </a:rPr>
              <a:t>− </a:t>
            </a:r>
            <a:r>
              <a:rPr sz="1900" spc="15" dirty="0">
                <a:latin typeface="Cambria Math"/>
                <a:cs typeface="Cambria Math"/>
              </a:rPr>
              <a:t>1</a:t>
            </a:r>
            <a:r>
              <a:rPr sz="1900" spc="25" dirty="0">
                <a:latin typeface="Cambria Math"/>
                <a:cs typeface="Cambria Math"/>
              </a:rPr>
              <a:t> </a:t>
            </a:r>
            <a:r>
              <a:rPr sz="1900" spc="10" dirty="0">
                <a:latin typeface="Cambria Math"/>
                <a:cs typeface="Cambria Math"/>
              </a:rPr>
              <a:t>)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348861" y="2718054"/>
            <a:ext cx="2771775" cy="19050"/>
          </a:xfrm>
          <a:custGeom>
            <a:avLst/>
            <a:gdLst/>
            <a:ahLst/>
            <a:cxnLst/>
            <a:rect l="l" t="t" r="r" b="b"/>
            <a:pathLst>
              <a:path w="2771775" h="19050">
                <a:moveTo>
                  <a:pt x="2771774" y="0"/>
                </a:moveTo>
                <a:lnTo>
                  <a:pt x="0" y="0"/>
                </a:lnTo>
                <a:lnTo>
                  <a:pt x="0" y="19050"/>
                </a:lnTo>
                <a:lnTo>
                  <a:pt x="2771774" y="19050"/>
                </a:lnTo>
                <a:lnTo>
                  <a:pt x="2771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55141" y="3464437"/>
            <a:ext cx="257175" cy="220979"/>
          </a:xfrm>
          <a:custGeom>
            <a:avLst/>
            <a:gdLst/>
            <a:ahLst/>
            <a:cxnLst/>
            <a:rect l="l" t="t" r="r" b="b"/>
            <a:pathLst>
              <a:path w="257175" h="220979">
                <a:moveTo>
                  <a:pt x="186690" y="0"/>
                </a:moveTo>
                <a:lnTo>
                  <a:pt x="183515" y="9017"/>
                </a:lnTo>
                <a:lnTo>
                  <a:pt x="196326" y="14545"/>
                </a:lnTo>
                <a:lnTo>
                  <a:pt x="207327" y="22193"/>
                </a:lnTo>
                <a:lnTo>
                  <a:pt x="229568" y="57749"/>
                </a:lnTo>
                <a:lnTo>
                  <a:pt x="236855" y="109220"/>
                </a:lnTo>
                <a:lnTo>
                  <a:pt x="236043" y="128698"/>
                </a:lnTo>
                <a:lnTo>
                  <a:pt x="223774" y="176276"/>
                </a:lnTo>
                <a:lnTo>
                  <a:pt x="196467" y="206136"/>
                </a:lnTo>
                <a:lnTo>
                  <a:pt x="183896" y="211709"/>
                </a:lnTo>
                <a:lnTo>
                  <a:pt x="186690" y="220599"/>
                </a:lnTo>
                <a:lnTo>
                  <a:pt x="228838" y="195595"/>
                </a:lnTo>
                <a:lnTo>
                  <a:pt x="252491" y="149336"/>
                </a:lnTo>
                <a:lnTo>
                  <a:pt x="257048" y="110363"/>
                </a:lnTo>
                <a:lnTo>
                  <a:pt x="255906" y="90170"/>
                </a:lnTo>
                <a:lnTo>
                  <a:pt x="238887" y="38735"/>
                </a:lnTo>
                <a:lnTo>
                  <a:pt x="202668" y="5784"/>
                </a:lnTo>
                <a:lnTo>
                  <a:pt x="186690" y="0"/>
                </a:lnTo>
                <a:close/>
              </a:path>
              <a:path w="257175" h="220979">
                <a:moveTo>
                  <a:pt x="70358" y="0"/>
                </a:moveTo>
                <a:lnTo>
                  <a:pt x="28334" y="25163"/>
                </a:lnTo>
                <a:lnTo>
                  <a:pt x="4572" y="71501"/>
                </a:lnTo>
                <a:lnTo>
                  <a:pt x="0" y="110363"/>
                </a:lnTo>
                <a:lnTo>
                  <a:pt x="1141" y="130629"/>
                </a:lnTo>
                <a:lnTo>
                  <a:pt x="18161" y="182118"/>
                </a:lnTo>
                <a:lnTo>
                  <a:pt x="54308" y="214836"/>
                </a:lnTo>
                <a:lnTo>
                  <a:pt x="70358" y="220599"/>
                </a:lnTo>
                <a:lnTo>
                  <a:pt x="73152" y="211709"/>
                </a:lnTo>
                <a:lnTo>
                  <a:pt x="60580" y="206136"/>
                </a:lnTo>
                <a:lnTo>
                  <a:pt x="49736" y="198374"/>
                </a:lnTo>
                <a:lnTo>
                  <a:pt x="27533" y="162226"/>
                </a:lnTo>
                <a:lnTo>
                  <a:pt x="20193" y="109220"/>
                </a:lnTo>
                <a:lnTo>
                  <a:pt x="21004" y="90412"/>
                </a:lnTo>
                <a:lnTo>
                  <a:pt x="33274" y="43942"/>
                </a:lnTo>
                <a:lnTo>
                  <a:pt x="60795" y="14545"/>
                </a:lnTo>
                <a:lnTo>
                  <a:pt x="73533" y="9017"/>
                </a:lnTo>
                <a:lnTo>
                  <a:pt x="703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263265" y="3559877"/>
            <a:ext cx="157480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spc="15" dirty="0">
                <a:latin typeface="Cambria Math"/>
                <a:cs typeface="Cambria Math"/>
              </a:rPr>
              <a:t>2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272409" y="3565778"/>
            <a:ext cx="133350" cy="19050"/>
          </a:xfrm>
          <a:custGeom>
            <a:avLst/>
            <a:gdLst/>
            <a:ahLst/>
            <a:cxnLst/>
            <a:rect l="l" t="t" r="r" b="b"/>
            <a:pathLst>
              <a:path w="133350" h="19050">
                <a:moveTo>
                  <a:pt x="133350" y="0"/>
                </a:moveTo>
                <a:lnTo>
                  <a:pt x="0" y="0"/>
                </a:lnTo>
                <a:lnTo>
                  <a:pt x="0" y="19050"/>
                </a:lnTo>
                <a:lnTo>
                  <a:pt x="133350" y="19050"/>
                </a:lnTo>
                <a:lnTo>
                  <a:pt x="133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72053" y="3222121"/>
            <a:ext cx="1708150" cy="704215"/>
          </a:xfrm>
          <a:custGeom>
            <a:avLst/>
            <a:gdLst/>
            <a:ahLst/>
            <a:cxnLst/>
            <a:rect l="l" t="t" r="r" b="b"/>
            <a:pathLst>
              <a:path w="1708150" h="704214">
                <a:moveTo>
                  <a:pt x="1596644" y="0"/>
                </a:moveTo>
                <a:lnTo>
                  <a:pt x="1589151" y="8255"/>
                </a:lnTo>
                <a:lnTo>
                  <a:pt x="1611247" y="36881"/>
                </a:lnTo>
                <a:lnTo>
                  <a:pt x="1630473" y="70008"/>
                </a:lnTo>
                <a:lnTo>
                  <a:pt x="1646818" y="107660"/>
                </a:lnTo>
                <a:lnTo>
                  <a:pt x="1660271" y="149859"/>
                </a:lnTo>
                <a:lnTo>
                  <a:pt x="1670845" y="195768"/>
                </a:lnTo>
                <a:lnTo>
                  <a:pt x="1678384" y="244713"/>
                </a:lnTo>
                <a:lnTo>
                  <a:pt x="1682898" y="296681"/>
                </a:lnTo>
                <a:lnTo>
                  <a:pt x="1684401" y="351663"/>
                </a:lnTo>
                <a:lnTo>
                  <a:pt x="1682898" y="406812"/>
                </a:lnTo>
                <a:lnTo>
                  <a:pt x="1678384" y="458914"/>
                </a:lnTo>
                <a:lnTo>
                  <a:pt x="1670845" y="507968"/>
                </a:lnTo>
                <a:lnTo>
                  <a:pt x="1660271" y="553973"/>
                </a:lnTo>
                <a:lnTo>
                  <a:pt x="1646818" y="596109"/>
                </a:lnTo>
                <a:lnTo>
                  <a:pt x="1630473" y="633737"/>
                </a:lnTo>
                <a:lnTo>
                  <a:pt x="1611247" y="666854"/>
                </a:lnTo>
                <a:lnTo>
                  <a:pt x="1589151" y="695451"/>
                </a:lnTo>
                <a:lnTo>
                  <a:pt x="1596644" y="703707"/>
                </a:lnTo>
                <a:lnTo>
                  <a:pt x="1643364" y="642648"/>
                </a:lnTo>
                <a:lnTo>
                  <a:pt x="1662420" y="604955"/>
                </a:lnTo>
                <a:lnTo>
                  <a:pt x="1678559" y="562482"/>
                </a:lnTo>
                <a:lnTo>
                  <a:pt x="1691487" y="515590"/>
                </a:lnTo>
                <a:lnTo>
                  <a:pt x="1700736" y="464804"/>
                </a:lnTo>
                <a:lnTo>
                  <a:pt x="1706294" y="410088"/>
                </a:lnTo>
                <a:lnTo>
                  <a:pt x="1708150" y="351408"/>
                </a:lnTo>
                <a:lnTo>
                  <a:pt x="1706294" y="293137"/>
                </a:lnTo>
                <a:lnTo>
                  <a:pt x="1700736" y="238712"/>
                </a:lnTo>
                <a:lnTo>
                  <a:pt x="1691487" y="188120"/>
                </a:lnTo>
                <a:lnTo>
                  <a:pt x="1678559" y="141350"/>
                </a:lnTo>
                <a:lnTo>
                  <a:pt x="1662420" y="98815"/>
                </a:lnTo>
                <a:lnTo>
                  <a:pt x="1643364" y="61102"/>
                </a:lnTo>
                <a:lnTo>
                  <a:pt x="1621426" y="28176"/>
                </a:lnTo>
                <a:lnTo>
                  <a:pt x="1596644" y="0"/>
                </a:lnTo>
                <a:close/>
              </a:path>
              <a:path w="1708150" h="704214">
                <a:moveTo>
                  <a:pt x="111506" y="0"/>
                </a:moveTo>
                <a:lnTo>
                  <a:pt x="64722" y="61102"/>
                </a:lnTo>
                <a:lnTo>
                  <a:pt x="45658" y="98815"/>
                </a:lnTo>
                <a:lnTo>
                  <a:pt x="29463" y="141350"/>
                </a:lnTo>
                <a:lnTo>
                  <a:pt x="16555" y="188120"/>
                </a:lnTo>
                <a:lnTo>
                  <a:pt x="7350" y="238712"/>
                </a:lnTo>
                <a:lnTo>
                  <a:pt x="1835" y="293137"/>
                </a:lnTo>
                <a:lnTo>
                  <a:pt x="0" y="351408"/>
                </a:lnTo>
                <a:lnTo>
                  <a:pt x="1835" y="410088"/>
                </a:lnTo>
                <a:lnTo>
                  <a:pt x="7350" y="464804"/>
                </a:lnTo>
                <a:lnTo>
                  <a:pt x="16555" y="515590"/>
                </a:lnTo>
                <a:lnTo>
                  <a:pt x="29463" y="562482"/>
                </a:lnTo>
                <a:lnTo>
                  <a:pt x="45658" y="604955"/>
                </a:lnTo>
                <a:lnTo>
                  <a:pt x="64722" y="642648"/>
                </a:lnTo>
                <a:lnTo>
                  <a:pt x="86667" y="675564"/>
                </a:lnTo>
                <a:lnTo>
                  <a:pt x="111506" y="703707"/>
                </a:lnTo>
                <a:lnTo>
                  <a:pt x="118999" y="695451"/>
                </a:lnTo>
                <a:lnTo>
                  <a:pt x="96847" y="666854"/>
                </a:lnTo>
                <a:lnTo>
                  <a:pt x="77612" y="633737"/>
                </a:lnTo>
                <a:lnTo>
                  <a:pt x="61259" y="596109"/>
                </a:lnTo>
                <a:lnTo>
                  <a:pt x="47751" y="553973"/>
                </a:lnTo>
                <a:lnTo>
                  <a:pt x="37250" y="507968"/>
                </a:lnTo>
                <a:lnTo>
                  <a:pt x="29749" y="458914"/>
                </a:lnTo>
                <a:lnTo>
                  <a:pt x="25249" y="406812"/>
                </a:lnTo>
                <a:lnTo>
                  <a:pt x="23749" y="351663"/>
                </a:lnTo>
                <a:lnTo>
                  <a:pt x="25249" y="296681"/>
                </a:lnTo>
                <a:lnTo>
                  <a:pt x="29749" y="244713"/>
                </a:lnTo>
                <a:lnTo>
                  <a:pt x="37250" y="195768"/>
                </a:lnTo>
                <a:lnTo>
                  <a:pt x="47751" y="149859"/>
                </a:lnTo>
                <a:lnTo>
                  <a:pt x="61259" y="107660"/>
                </a:lnTo>
                <a:lnTo>
                  <a:pt x="77612" y="70008"/>
                </a:lnTo>
                <a:lnTo>
                  <a:pt x="96847" y="36881"/>
                </a:lnTo>
                <a:lnTo>
                  <a:pt x="118999" y="8255"/>
                </a:lnTo>
                <a:lnTo>
                  <a:pt x="1115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090422" y="3216211"/>
            <a:ext cx="2513330" cy="4776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5425">
              <a:lnSpc>
                <a:spcPts val="1825"/>
              </a:lnSpc>
              <a:spcBef>
                <a:spcPts val="125"/>
              </a:spcBef>
              <a:tabLst>
                <a:tab pos="2386091" algn="l"/>
              </a:tabLst>
            </a:pPr>
            <a:r>
              <a:rPr sz="1900" spc="15" dirty="0">
                <a:latin typeface="Cambria Math"/>
                <a:cs typeface="Cambria Math"/>
              </a:rPr>
              <a:t>1	</a:t>
            </a:r>
            <a:r>
              <a:rPr sz="1900" spc="25" dirty="0">
                <a:latin typeface="Cambria Math"/>
                <a:cs typeface="Cambria Math"/>
              </a:rPr>
              <a:t>𝜁</a:t>
            </a:r>
            <a:endParaRPr sz="1900" dirty="0">
              <a:latin typeface="Cambria Math"/>
              <a:cs typeface="Cambria Math"/>
            </a:endParaRPr>
          </a:p>
          <a:p>
            <a:pPr marL="12700">
              <a:lnSpc>
                <a:spcPts val="1825"/>
              </a:lnSpc>
              <a:tabLst>
                <a:tab pos="517473" algn="l"/>
                <a:tab pos="1509245" algn="l"/>
              </a:tabLst>
            </a:pPr>
            <a:r>
              <a:rPr sz="1900" spc="15" dirty="0">
                <a:latin typeface="Cambria Math"/>
                <a:cs typeface="Cambria Math"/>
              </a:rPr>
              <a:t>𝑦</a:t>
            </a:r>
            <a:r>
              <a:rPr sz="1900" spc="340" dirty="0">
                <a:latin typeface="Cambria Math"/>
                <a:cs typeface="Cambria Math"/>
              </a:rPr>
              <a:t> </a:t>
            </a:r>
            <a:r>
              <a:rPr sz="1900" spc="10" dirty="0">
                <a:latin typeface="Cambria Math"/>
                <a:cs typeface="Cambria Math"/>
              </a:rPr>
              <a:t>𝑡	</a:t>
            </a:r>
            <a:r>
              <a:rPr sz="1900" spc="20" dirty="0">
                <a:latin typeface="Cambria Math"/>
                <a:cs typeface="Cambria Math"/>
              </a:rPr>
              <a:t>=</a:t>
            </a:r>
            <a:r>
              <a:rPr sz="1900" spc="140" dirty="0">
                <a:latin typeface="Cambria Math"/>
                <a:cs typeface="Cambria Math"/>
              </a:rPr>
              <a:t> </a:t>
            </a:r>
            <a:r>
              <a:rPr sz="1900" spc="15" dirty="0">
                <a:latin typeface="Cambria Math"/>
                <a:cs typeface="Cambria Math"/>
              </a:rPr>
              <a:t>1</a:t>
            </a:r>
            <a:r>
              <a:rPr sz="1900" spc="50" dirty="0">
                <a:latin typeface="Cambria Math"/>
                <a:cs typeface="Cambria Math"/>
              </a:rPr>
              <a:t> </a:t>
            </a:r>
            <a:r>
              <a:rPr sz="1900" spc="20" dirty="0">
                <a:latin typeface="Cambria Math"/>
                <a:cs typeface="Cambria Math"/>
              </a:rPr>
              <a:t>−	</a:t>
            </a:r>
            <a:r>
              <a:rPr sz="1900" spc="15" dirty="0">
                <a:latin typeface="Cambria Math"/>
                <a:cs typeface="Cambria Math"/>
              </a:rPr>
              <a:t>1</a:t>
            </a:r>
            <a:r>
              <a:rPr sz="1900" spc="50" dirty="0">
                <a:latin typeface="Cambria Math"/>
                <a:cs typeface="Cambria Math"/>
              </a:rPr>
              <a:t> </a:t>
            </a:r>
            <a:r>
              <a:rPr sz="1900" spc="20" dirty="0">
                <a:latin typeface="Cambria Math"/>
                <a:cs typeface="Cambria Math"/>
              </a:rPr>
              <a:t>+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19552" y="3631693"/>
            <a:ext cx="1034415" cy="295910"/>
          </a:xfrm>
          <a:custGeom>
            <a:avLst/>
            <a:gdLst/>
            <a:ahLst/>
            <a:cxnLst/>
            <a:rect l="l" t="t" r="r" b="b"/>
            <a:pathLst>
              <a:path w="1034414" h="295910">
                <a:moveTo>
                  <a:pt x="271272" y="60833"/>
                </a:moveTo>
                <a:lnTo>
                  <a:pt x="268097" y="51816"/>
                </a:lnTo>
                <a:lnTo>
                  <a:pt x="252120" y="57607"/>
                </a:lnTo>
                <a:lnTo>
                  <a:pt x="238099" y="66001"/>
                </a:lnTo>
                <a:lnTo>
                  <a:pt x="208013" y="106184"/>
                </a:lnTo>
                <a:lnTo>
                  <a:pt x="197739" y="162179"/>
                </a:lnTo>
                <a:lnTo>
                  <a:pt x="198869" y="182448"/>
                </a:lnTo>
                <a:lnTo>
                  <a:pt x="215900" y="233934"/>
                </a:lnTo>
                <a:lnTo>
                  <a:pt x="252044" y="266649"/>
                </a:lnTo>
                <a:lnTo>
                  <a:pt x="268097" y="272415"/>
                </a:lnTo>
                <a:lnTo>
                  <a:pt x="270891" y="263461"/>
                </a:lnTo>
                <a:lnTo>
                  <a:pt x="258318" y="257898"/>
                </a:lnTo>
                <a:lnTo>
                  <a:pt x="247472" y="250151"/>
                </a:lnTo>
                <a:lnTo>
                  <a:pt x="225259" y="214045"/>
                </a:lnTo>
                <a:lnTo>
                  <a:pt x="217932" y="161036"/>
                </a:lnTo>
                <a:lnTo>
                  <a:pt x="218732" y="142240"/>
                </a:lnTo>
                <a:lnTo>
                  <a:pt x="231013" y="95758"/>
                </a:lnTo>
                <a:lnTo>
                  <a:pt x="258533" y="66370"/>
                </a:lnTo>
                <a:lnTo>
                  <a:pt x="271272" y="60833"/>
                </a:lnTo>
                <a:close/>
              </a:path>
              <a:path w="1034414" h="295910">
                <a:moveTo>
                  <a:pt x="1016762" y="162179"/>
                </a:moveTo>
                <a:lnTo>
                  <a:pt x="1012202" y="123317"/>
                </a:lnTo>
                <a:lnTo>
                  <a:pt x="988479" y="76987"/>
                </a:lnTo>
                <a:lnTo>
                  <a:pt x="946404" y="51816"/>
                </a:lnTo>
                <a:lnTo>
                  <a:pt x="943229" y="60833"/>
                </a:lnTo>
                <a:lnTo>
                  <a:pt x="956030" y="66370"/>
                </a:lnTo>
                <a:lnTo>
                  <a:pt x="967041" y="74015"/>
                </a:lnTo>
                <a:lnTo>
                  <a:pt x="989279" y="109575"/>
                </a:lnTo>
                <a:lnTo>
                  <a:pt x="996569" y="161036"/>
                </a:lnTo>
                <a:lnTo>
                  <a:pt x="995756" y="180517"/>
                </a:lnTo>
                <a:lnTo>
                  <a:pt x="983488" y="228092"/>
                </a:lnTo>
                <a:lnTo>
                  <a:pt x="956170" y="257898"/>
                </a:lnTo>
                <a:lnTo>
                  <a:pt x="943610" y="263461"/>
                </a:lnTo>
                <a:lnTo>
                  <a:pt x="946404" y="272415"/>
                </a:lnTo>
                <a:lnTo>
                  <a:pt x="988542" y="247408"/>
                </a:lnTo>
                <a:lnTo>
                  <a:pt x="1012202" y="201155"/>
                </a:lnTo>
                <a:lnTo>
                  <a:pt x="1015619" y="182448"/>
                </a:lnTo>
                <a:lnTo>
                  <a:pt x="1016762" y="162179"/>
                </a:lnTo>
                <a:close/>
              </a:path>
              <a:path w="1034414" h="295910">
                <a:moveTo>
                  <a:pt x="1034034" y="762"/>
                </a:moveTo>
                <a:lnTo>
                  <a:pt x="181483" y="762"/>
                </a:lnTo>
                <a:lnTo>
                  <a:pt x="181483" y="0"/>
                </a:lnTo>
                <a:lnTo>
                  <a:pt x="148844" y="0"/>
                </a:lnTo>
                <a:lnTo>
                  <a:pt x="78359" y="264502"/>
                </a:lnTo>
                <a:lnTo>
                  <a:pt x="38100" y="174752"/>
                </a:lnTo>
                <a:lnTo>
                  <a:pt x="0" y="192151"/>
                </a:lnTo>
                <a:lnTo>
                  <a:pt x="3556" y="200914"/>
                </a:lnTo>
                <a:lnTo>
                  <a:pt x="23241" y="192151"/>
                </a:lnTo>
                <a:lnTo>
                  <a:pt x="71374" y="295656"/>
                </a:lnTo>
                <a:lnTo>
                  <a:pt x="82550" y="295656"/>
                </a:lnTo>
                <a:lnTo>
                  <a:pt x="158242" y="15494"/>
                </a:lnTo>
                <a:lnTo>
                  <a:pt x="176784" y="15494"/>
                </a:lnTo>
                <a:lnTo>
                  <a:pt x="176784" y="19812"/>
                </a:lnTo>
                <a:lnTo>
                  <a:pt x="1034034" y="19812"/>
                </a:lnTo>
                <a:lnTo>
                  <a:pt x="1034034" y="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267454" y="3617024"/>
            <a:ext cx="733425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1900" spc="65" dirty="0">
                <a:latin typeface="Cambria Math"/>
                <a:cs typeface="Cambria Math"/>
              </a:rPr>
              <a:t>𝜁</a:t>
            </a:r>
            <a:r>
              <a:rPr sz="2000" spc="97" baseline="24691" dirty="0">
                <a:latin typeface="Cambria Math"/>
                <a:cs typeface="Cambria Math"/>
              </a:rPr>
              <a:t>2 </a:t>
            </a:r>
            <a:r>
              <a:rPr sz="1900" spc="20" dirty="0">
                <a:latin typeface="Cambria Math"/>
                <a:cs typeface="Cambria Math"/>
              </a:rPr>
              <a:t>−</a:t>
            </a:r>
            <a:r>
              <a:rPr sz="1900" spc="114" dirty="0">
                <a:latin typeface="Cambria Math"/>
                <a:cs typeface="Cambria Math"/>
              </a:rPr>
              <a:t> </a:t>
            </a:r>
            <a:r>
              <a:rPr sz="1900" spc="15" dirty="0">
                <a:latin typeface="Cambria Math"/>
                <a:cs typeface="Cambria Math"/>
              </a:rPr>
              <a:t>1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015361" y="3565778"/>
            <a:ext cx="1038225" cy="19050"/>
          </a:xfrm>
          <a:custGeom>
            <a:avLst/>
            <a:gdLst/>
            <a:ahLst/>
            <a:cxnLst/>
            <a:rect l="l" t="t" r="r" b="b"/>
            <a:pathLst>
              <a:path w="1038225" h="19050">
                <a:moveTo>
                  <a:pt x="1038225" y="0"/>
                </a:moveTo>
                <a:lnTo>
                  <a:pt x="0" y="0"/>
                </a:lnTo>
                <a:lnTo>
                  <a:pt x="0" y="19050"/>
                </a:lnTo>
                <a:lnTo>
                  <a:pt x="1038225" y="19050"/>
                </a:lnTo>
                <a:lnTo>
                  <a:pt x="1038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515992" y="3318255"/>
            <a:ext cx="1578610" cy="283210"/>
          </a:xfrm>
          <a:custGeom>
            <a:avLst/>
            <a:gdLst/>
            <a:ahLst/>
            <a:cxnLst/>
            <a:rect l="l" t="t" r="r" b="b"/>
            <a:pathLst>
              <a:path w="1578609" h="283210">
                <a:moveTo>
                  <a:pt x="1517523" y="0"/>
                </a:moveTo>
                <a:lnTo>
                  <a:pt x="1514856" y="6604"/>
                </a:lnTo>
                <a:lnTo>
                  <a:pt x="1525404" y="15204"/>
                </a:lnTo>
                <a:lnTo>
                  <a:pt x="1534763" y="26352"/>
                </a:lnTo>
                <a:lnTo>
                  <a:pt x="1555482" y="74844"/>
                </a:lnTo>
                <a:lnTo>
                  <a:pt x="1561820" y="117377"/>
                </a:lnTo>
                <a:lnTo>
                  <a:pt x="1562608" y="141478"/>
                </a:lnTo>
                <a:lnTo>
                  <a:pt x="1561820" y="165121"/>
                </a:lnTo>
                <a:lnTo>
                  <a:pt x="1555482" y="207361"/>
                </a:lnTo>
                <a:lnTo>
                  <a:pt x="1534858" y="256254"/>
                </a:lnTo>
                <a:lnTo>
                  <a:pt x="1514856" y="276098"/>
                </a:lnTo>
                <a:lnTo>
                  <a:pt x="1517523" y="282702"/>
                </a:lnTo>
                <a:lnTo>
                  <a:pt x="1553098" y="248001"/>
                </a:lnTo>
                <a:lnTo>
                  <a:pt x="1569340" y="210393"/>
                </a:lnTo>
                <a:lnTo>
                  <a:pt x="1577584" y="165852"/>
                </a:lnTo>
                <a:lnTo>
                  <a:pt x="1578610" y="141224"/>
                </a:lnTo>
                <a:lnTo>
                  <a:pt x="1577584" y="116508"/>
                </a:lnTo>
                <a:lnTo>
                  <a:pt x="1569340" y="71983"/>
                </a:lnTo>
                <a:lnTo>
                  <a:pt x="1553098" y="34647"/>
                </a:lnTo>
                <a:lnTo>
                  <a:pt x="1530810" y="8548"/>
                </a:lnTo>
                <a:lnTo>
                  <a:pt x="1517523" y="0"/>
                </a:lnTo>
                <a:close/>
              </a:path>
              <a:path w="1578609" h="283210">
                <a:moveTo>
                  <a:pt x="61087" y="0"/>
                </a:moveTo>
                <a:lnTo>
                  <a:pt x="25564" y="34647"/>
                </a:lnTo>
                <a:lnTo>
                  <a:pt x="9376" y="71983"/>
                </a:lnTo>
                <a:lnTo>
                  <a:pt x="1045" y="116508"/>
                </a:lnTo>
                <a:lnTo>
                  <a:pt x="0" y="141224"/>
                </a:lnTo>
                <a:lnTo>
                  <a:pt x="1045" y="165852"/>
                </a:lnTo>
                <a:lnTo>
                  <a:pt x="9376" y="210393"/>
                </a:lnTo>
                <a:lnTo>
                  <a:pt x="25564" y="248001"/>
                </a:lnTo>
                <a:lnTo>
                  <a:pt x="61087" y="282702"/>
                </a:lnTo>
                <a:lnTo>
                  <a:pt x="63881" y="276098"/>
                </a:lnTo>
                <a:lnTo>
                  <a:pt x="53240" y="267473"/>
                </a:lnTo>
                <a:lnTo>
                  <a:pt x="43815" y="256254"/>
                </a:lnTo>
                <a:lnTo>
                  <a:pt x="23181" y="207361"/>
                </a:lnTo>
                <a:lnTo>
                  <a:pt x="16807" y="165121"/>
                </a:lnTo>
                <a:lnTo>
                  <a:pt x="16001" y="141478"/>
                </a:lnTo>
                <a:lnTo>
                  <a:pt x="16809" y="117377"/>
                </a:lnTo>
                <a:lnTo>
                  <a:pt x="23235" y="74844"/>
                </a:lnTo>
                <a:lnTo>
                  <a:pt x="43973" y="26352"/>
                </a:lnTo>
                <a:lnTo>
                  <a:pt x="63881" y="6604"/>
                </a:lnTo>
                <a:lnTo>
                  <a:pt x="610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211445" y="3273362"/>
            <a:ext cx="1150620" cy="30328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800" spc="75" baseline="-30030" dirty="0">
                <a:latin typeface="Cambria Math"/>
                <a:cs typeface="Cambria Math"/>
              </a:rPr>
              <a:t>𝑒</a:t>
            </a:r>
            <a:r>
              <a:rPr sz="1400" spc="50" dirty="0">
                <a:latin typeface="Cambria Math"/>
                <a:cs typeface="Cambria Math"/>
              </a:rPr>
              <a:t>−</a:t>
            </a:r>
            <a:r>
              <a:rPr sz="1400" spc="305" dirty="0">
                <a:latin typeface="Cambria Math"/>
                <a:cs typeface="Cambria Math"/>
              </a:rPr>
              <a:t> </a:t>
            </a:r>
            <a:r>
              <a:rPr sz="1400" spc="145" dirty="0">
                <a:latin typeface="Cambria Math"/>
                <a:cs typeface="Cambria Math"/>
              </a:rPr>
              <a:t>𝜁𝜔</a:t>
            </a:r>
            <a:r>
              <a:rPr sz="1700" spc="217" baseline="-15151" dirty="0">
                <a:latin typeface="Cambria Math"/>
                <a:cs typeface="Cambria Math"/>
              </a:rPr>
              <a:t>𝑛</a:t>
            </a:r>
            <a:r>
              <a:rPr sz="1400" spc="145" dirty="0">
                <a:latin typeface="Cambria Math"/>
                <a:cs typeface="Cambria Math"/>
              </a:rPr>
              <a:t>−𝜔</a:t>
            </a:r>
            <a:r>
              <a:rPr sz="1700" spc="217" baseline="-15151" dirty="0">
                <a:latin typeface="Cambria Math"/>
                <a:cs typeface="Cambria Math"/>
              </a:rPr>
              <a:t>𝑛</a:t>
            </a:r>
            <a:endParaRPr sz="1700" baseline="-15151" dirty="0">
              <a:latin typeface="Cambria Math"/>
              <a:cs typeface="Cambria Math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332986" y="3343528"/>
            <a:ext cx="692785" cy="213360"/>
          </a:xfrm>
          <a:custGeom>
            <a:avLst/>
            <a:gdLst/>
            <a:ahLst/>
            <a:cxnLst/>
            <a:rect l="l" t="t" r="r" b="b"/>
            <a:pathLst>
              <a:path w="692784" h="213360">
                <a:moveTo>
                  <a:pt x="188849" y="50546"/>
                </a:moveTo>
                <a:lnTo>
                  <a:pt x="186563" y="44196"/>
                </a:lnTo>
                <a:lnTo>
                  <a:pt x="175056" y="48374"/>
                </a:lnTo>
                <a:lnTo>
                  <a:pt x="164947" y="54394"/>
                </a:lnTo>
                <a:lnTo>
                  <a:pt x="139141" y="95605"/>
                </a:lnTo>
                <a:lnTo>
                  <a:pt x="135890" y="123571"/>
                </a:lnTo>
                <a:lnTo>
                  <a:pt x="136690" y="138176"/>
                </a:lnTo>
                <a:lnTo>
                  <a:pt x="148971" y="175260"/>
                </a:lnTo>
                <a:lnTo>
                  <a:pt x="186563" y="202946"/>
                </a:lnTo>
                <a:lnTo>
                  <a:pt x="188595" y="196469"/>
                </a:lnTo>
                <a:lnTo>
                  <a:pt x="179514" y="192519"/>
                </a:lnTo>
                <a:lnTo>
                  <a:pt x="171704" y="186969"/>
                </a:lnTo>
                <a:lnTo>
                  <a:pt x="152730" y="149466"/>
                </a:lnTo>
                <a:lnTo>
                  <a:pt x="150368" y="122809"/>
                </a:lnTo>
                <a:lnTo>
                  <a:pt x="150952" y="109245"/>
                </a:lnTo>
                <a:lnTo>
                  <a:pt x="165138" y="67183"/>
                </a:lnTo>
                <a:lnTo>
                  <a:pt x="179666" y="54559"/>
                </a:lnTo>
                <a:lnTo>
                  <a:pt x="188849" y="50546"/>
                </a:lnTo>
                <a:close/>
              </a:path>
              <a:path w="692784" h="213360">
                <a:moveTo>
                  <a:pt x="672211" y="123571"/>
                </a:moveTo>
                <a:lnTo>
                  <a:pt x="664870" y="83248"/>
                </a:lnTo>
                <a:lnTo>
                  <a:pt x="633082" y="48374"/>
                </a:lnTo>
                <a:lnTo>
                  <a:pt x="621538" y="44196"/>
                </a:lnTo>
                <a:lnTo>
                  <a:pt x="619379" y="50546"/>
                </a:lnTo>
                <a:lnTo>
                  <a:pt x="628535" y="54559"/>
                </a:lnTo>
                <a:lnTo>
                  <a:pt x="636422" y="60096"/>
                </a:lnTo>
                <a:lnTo>
                  <a:pt x="655358" y="96888"/>
                </a:lnTo>
                <a:lnTo>
                  <a:pt x="657733" y="122809"/>
                </a:lnTo>
                <a:lnTo>
                  <a:pt x="657136" y="136766"/>
                </a:lnTo>
                <a:lnTo>
                  <a:pt x="642962" y="179806"/>
                </a:lnTo>
                <a:lnTo>
                  <a:pt x="619506" y="196469"/>
                </a:lnTo>
                <a:lnTo>
                  <a:pt x="621538" y="202946"/>
                </a:lnTo>
                <a:lnTo>
                  <a:pt x="659130" y="175260"/>
                </a:lnTo>
                <a:lnTo>
                  <a:pt x="671398" y="138176"/>
                </a:lnTo>
                <a:lnTo>
                  <a:pt x="672211" y="123571"/>
                </a:lnTo>
                <a:close/>
              </a:path>
              <a:path w="692784" h="213360">
                <a:moveTo>
                  <a:pt x="692277" y="3175"/>
                </a:moveTo>
                <a:lnTo>
                  <a:pt x="130683" y="3175"/>
                </a:lnTo>
                <a:lnTo>
                  <a:pt x="130683" y="0"/>
                </a:lnTo>
                <a:lnTo>
                  <a:pt x="107188" y="0"/>
                </a:lnTo>
                <a:lnTo>
                  <a:pt x="56388" y="190373"/>
                </a:lnTo>
                <a:lnTo>
                  <a:pt x="27432" y="125730"/>
                </a:lnTo>
                <a:lnTo>
                  <a:pt x="0" y="138303"/>
                </a:lnTo>
                <a:lnTo>
                  <a:pt x="2540" y="144653"/>
                </a:lnTo>
                <a:lnTo>
                  <a:pt x="16637" y="138303"/>
                </a:lnTo>
                <a:lnTo>
                  <a:pt x="51308" y="212852"/>
                </a:lnTo>
                <a:lnTo>
                  <a:pt x="59436" y="212852"/>
                </a:lnTo>
                <a:lnTo>
                  <a:pt x="113919" y="11049"/>
                </a:lnTo>
                <a:lnTo>
                  <a:pt x="120777" y="11049"/>
                </a:lnTo>
                <a:lnTo>
                  <a:pt x="120777" y="12700"/>
                </a:lnTo>
                <a:lnTo>
                  <a:pt x="692277" y="12700"/>
                </a:lnTo>
                <a:lnTo>
                  <a:pt x="692277" y="3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486144" y="3340037"/>
            <a:ext cx="7467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796">
              <a:spcBef>
                <a:spcPts val="100"/>
              </a:spcBef>
              <a:tabLst>
                <a:tab pos="632399" algn="l"/>
              </a:tabLst>
            </a:pPr>
            <a:r>
              <a:rPr sz="1400" spc="75" dirty="0">
                <a:latin typeface="Cambria Math"/>
                <a:cs typeface="Cambria Math"/>
              </a:rPr>
              <a:t>𝜁</a:t>
            </a:r>
            <a:r>
              <a:rPr sz="1700" spc="112" baseline="17676" dirty="0">
                <a:latin typeface="Cambria Math"/>
                <a:cs typeface="Cambria Math"/>
              </a:rPr>
              <a:t>2</a:t>
            </a:r>
            <a:r>
              <a:rPr sz="1400" spc="75" dirty="0">
                <a:latin typeface="Cambria Math"/>
                <a:cs typeface="Cambria Math"/>
              </a:rPr>
              <a:t>−1	</a:t>
            </a:r>
            <a:r>
              <a:rPr sz="1400" spc="60" dirty="0">
                <a:latin typeface="Cambria Math"/>
                <a:cs typeface="Cambria Math"/>
              </a:rPr>
              <a:t>𝑡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234689" y="4379912"/>
            <a:ext cx="158115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900" spc="15" dirty="0">
                <a:latin typeface="Cambria Math"/>
                <a:cs typeface="Cambria Math"/>
              </a:rPr>
              <a:t>2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243833" y="4384954"/>
            <a:ext cx="133350" cy="19050"/>
          </a:xfrm>
          <a:custGeom>
            <a:avLst/>
            <a:gdLst/>
            <a:ahLst/>
            <a:cxnLst/>
            <a:rect l="l" t="t" r="r" b="b"/>
            <a:pathLst>
              <a:path w="133350" h="19050">
                <a:moveTo>
                  <a:pt x="133349" y="0"/>
                </a:moveTo>
                <a:lnTo>
                  <a:pt x="0" y="0"/>
                </a:lnTo>
                <a:lnTo>
                  <a:pt x="0" y="19050"/>
                </a:lnTo>
                <a:lnTo>
                  <a:pt x="133349" y="19050"/>
                </a:lnTo>
                <a:lnTo>
                  <a:pt x="133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443478" y="4041296"/>
            <a:ext cx="1708150" cy="704215"/>
          </a:xfrm>
          <a:custGeom>
            <a:avLst/>
            <a:gdLst/>
            <a:ahLst/>
            <a:cxnLst/>
            <a:rect l="l" t="t" r="r" b="b"/>
            <a:pathLst>
              <a:path w="1708150" h="704214">
                <a:moveTo>
                  <a:pt x="1596644" y="0"/>
                </a:moveTo>
                <a:lnTo>
                  <a:pt x="1589151" y="8255"/>
                </a:lnTo>
                <a:lnTo>
                  <a:pt x="1611247" y="36855"/>
                </a:lnTo>
                <a:lnTo>
                  <a:pt x="1630473" y="69984"/>
                </a:lnTo>
                <a:lnTo>
                  <a:pt x="1646818" y="107640"/>
                </a:lnTo>
                <a:lnTo>
                  <a:pt x="1660271" y="149821"/>
                </a:lnTo>
                <a:lnTo>
                  <a:pt x="1670845" y="195765"/>
                </a:lnTo>
                <a:lnTo>
                  <a:pt x="1678384" y="244711"/>
                </a:lnTo>
                <a:lnTo>
                  <a:pt x="1682898" y="296659"/>
                </a:lnTo>
                <a:lnTo>
                  <a:pt x="1684401" y="351612"/>
                </a:lnTo>
                <a:lnTo>
                  <a:pt x="1682898" y="406811"/>
                </a:lnTo>
                <a:lnTo>
                  <a:pt x="1678384" y="458930"/>
                </a:lnTo>
                <a:lnTo>
                  <a:pt x="1670845" y="507967"/>
                </a:lnTo>
                <a:lnTo>
                  <a:pt x="1660271" y="553923"/>
                </a:lnTo>
                <a:lnTo>
                  <a:pt x="1646818" y="596078"/>
                </a:lnTo>
                <a:lnTo>
                  <a:pt x="1630473" y="633714"/>
                </a:lnTo>
                <a:lnTo>
                  <a:pt x="1611247" y="666830"/>
                </a:lnTo>
                <a:lnTo>
                  <a:pt x="1589151" y="695426"/>
                </a:lnTo>
                <a:lnTo>
                  <a:pt x="1596644" y="703681"/>
                </a:lnTo>
                <a:lnTo>
                  <a:pt x="1643364" y="642607"/>
                </a:lnTo>
                <a:lnTo>
                  <a:pt x="1662420" y="604897"/>
                </a:lnTo>
                <a:lnTo>
                  <a:pt x="1678559" y="562406"/>
                </a:lnTo>
                <a:lnTo>
                  <a:pt x="1691487" y="515555"/>
                </a:lnTo>
                <a:lnTo>
                  <a:pt x="1700736" y="464766"/>
                </a:lnTo>
                <a:lnTo>
                  <a:pt x="1706294" y="410037"/>
                </a:lnTo>
                <a:lnTo>
                  <a:pt x="1708150" y="351370"/>
                </a:lnTo>
                <a:lnTo>
                  <a:pt x="1706294" y="293113"/>
                </a:lnTo>
                <a:lnTo>
                  <a:pt x="1700736" y="238679"/>
                </a:lnTo>
                <a:lnTo>
                  <a:pt x="1691487" y="188066"/>
                </a:lnTo>
                <a:lnTo>
                  <a:pt x="1678559" y="141274"/>
                </a:lnTo>
                <a:lnTo>
                  <a:pt x="1662420" y="98783"/>
                </a:lnTo>
                <a:lnTo>
                  <a:pt x="1643364" y="61074"/>
                </a:lnTo>
                <a:lnTo>
                  <a:pt x="1621426" y="28146"/>
                </a:lnTo>
                <a:lnTo>
                  <a:pt x="1596644" y="0"/>
                </a:lnTo>
                <a:close/>
              </a:path>
              <a:path w="1708150" h="704214">
                <a:moveTo>
                  <a:pt x="111506" y="0"/>
                </a:moveTo>
                <a:lnTo>
                  <a:pt x="64722" y="61074"/>
                </a:lnTo>
                <a:lnTo>
                  <a:pt x="45658" y="98783"/>
                </a:lnTo>
                <a:lnTo>
                  <a:pt x="29463" y="141274"/>
                </a:lnTo>
                <a:lnTo>
                  <a:pt x="16555" y="188066"/>
                </a:lnTo>
                <a:lnTo>
                  <a:pt x="7350" y="238679"/>
                </a:lnTo>
                <a:lnTo>
                  <a:pt x="1835" y="293113"/>
                </a:lnTo>
                <a:lnTo>
                  <a:pt x="0" y="351370"/>
                </a:lnTo>
                <a:lnTo>
                  <a:pt x="1835" y="410037"/>
                </a:lnTo>
                <a:lnTo>
                  <a:pt x="7350" y="464766"/>
                </a:lnTo>
                <a:lnTo>
                  <a:pt x="16555" y="515555"/>
                </a:lnTo>
                <a:lnTo>
                  <a:pt x="29463" y="562406"/>
                </a:lnTo>
                <a:lnTo>
                  <a:pt x="45658" y="604897"/>
                </a:lnTo>
                <a:lnTo>
                  <a:pt x="64722" y="642607"/>
                </a:lnTo>
                <a:lnTo>
                  <a:pt x="86667" y="675535"/>
                </a:lnTo>
                <a:lnTo>
                  <a:pt x="111506" y="703681"/>
                </a:lnTo>
                <a:lnTo>
                  <a:pt x="118999" y="695426"/>
                </a:lnTo>
                <a:lnTo>
                  <a:pt x="96847" y="666830"/>
                </a:lnTo>
                <a:lnTo>
                  <a:pt x="77612" y="633714"/>
                </a:lnTo>
                <a:lnTo>
                  <a:pt x="61259" y="596078"/>
                </a:lnTo>
                <a:lnTo>
                  <a:pt x="47751" y="553923"/>
                </a:lnTo>
                <a:lnTo>
                  <a:pt x="37250" y="507967"/>
                </a:lnTo>
                <a:lnTo>
                  <a:pt x="29749" y="458930"/>
                </a:lnTo>
                <a:lnTo>
                  <a:pt x="25249" y="406811"/>
                </a:lnTo>
                <a:lnTo>
                  <a:pt x="23749" y="351612"/>
                </a:lnTo>
                <a:lnTo>
                  <a:pt x="25249" y="296659"/>
                </a:lnTo>
                <a:lnTo>
                  <a:pt x="29749" y="244711"/>
                </a:lnTo>
                <a:lnTo>
                  <a:pt x="37250" y="195765"/>
                </a:lnTo>
                <a:lnTo>
                  <a:pt x="47751" y="149821"/>
                </a:lnTo>
                <a:lnTo>
                  <a:pt x="61259" y="107640"/>
                </a:lnTo>
                <a:lnTo>
                  <a:pt x="77612" y="69984"/>
                </a:lnTo>
                <a:lnTo>
                  <a:pt x="96847" y="36855"/>
                </a:lnTo>
                <a:lnTo>
                  <a:pt x="118999" y="8255"/>
                </a:lnTo>
                <a:lnTo>
                  <a:pt x="1115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005836" y="4036380"/>
            <a:ext cx="1149350" cy="47833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276">
              <a:lnSpc>
                <a:spcPts val="1825"/>
              </a:lnSpc>
              <a:spcBef>
                <a:spcPts val="130"/>
              </a:spcBef>
              <a:tabLst>
                <a:tab pos="1022884" algn="l"/>
              </a:tabLst>
            </a:pPr>
            <a:r>
              <a:rPr sz="1900" spc="15" dirty="0">
                <a:latin typeface="Cambria Math"/>
                <a:cs typeface="Cambria Math"/>
              </a:rPr>
              <a:t>1	</a:t>
            </a:r>
            <a:r>
              <a:rPr sz="1900" spc="30" dirty="0">
                <a:latin typeface="Cambria Math"/>
                <a:cs typeface="Cambria Math"/>
              </a:rPr>
              <a:t>𝜁</a:t>
            </a:r>
            <a:endParaRPr sz="1900" dirty="0">
              <a:latin typeface="Cambria Math"/>
              <a:cs typeface="Cambria Math"/>
            </a:endParaRPr>
          </a:p>
          <a:p>
            <a:pPr marL="12700">
              <a:lnSpc>
                <a:spcPts val="1825"/>
              </a:lnSpc>
            </a:pPr>
            <a:r>
              <a:rPr sz="1900" spc="20" dirty="0">
                <a:latin typeface="Cambria Math"/>
                <a:cs typeface="Cambria Math"/>
              </a:rPr>
              <a:t>+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571877" y="4450831"/>
            <a:ext cx="1034415" cy="295910"/>
          </a:xfrm>
          <a:custGeom>
            <a:avLst/>
            <a:gdLst/>
            <a:ahLst/>
            <a:cxnLst/>
            <a:rect l="l" t="t" r="r" b="b"/>
            <a:pathLst>
              <a:path w="1034414" h="295910">
                <a:moveTo>
                  <a:pt x="271272" y="60807"/>
                </a:moveTo>
                <a:lnTo>
                  <a:pt x="268097" y="51866"/>
                </a:lnTo>
                <a:lnTo>
                  <a:pt x="252120" y="57645"/>
                </a:lnTo>
                <a:lnTo>
                  <a:pt x="238099" y="66001"/>
                </a:lnTo>
                <a:lnTo>
                  <a:pt x="208013" y="106146"/>
                </a:lnTo>
                <a:lnTo>
                  <a:pt x="197739" y="162204"/>
                </a:lnTo>
                <a:lnTo>
                  <a:pt x="198869" y="182473"/>
                </a:lnTo>
                <a:lnTo>
                  <a:pt x="215900" y="233883"/>
                </a:lnTo>
                <a:lnTo>
                  <a:pt x="252044" y="266661"/>
                </a:lnTo>
                <a:lnTo>
                  <a:pt x="268097" y="272427"/>
                </a:lnTo>
                <a:lnTo>
                  <a:pt x="270891" y="263474"/>
                </a:lnTo>
                <a:lnTo>
                  <a:pt x="258318" y="257911"/>
                </a:lnTo>
                <a:lnTo>
                  <a:pt x="247472" y="250164"/>
                </a:lnTo>
                <a:lnTo>
                  <a:pt x="225259" y="214045"/>
                </a:lnTo>
                <a:lnTo>
                  <a:pt x="217932" y="161036"/>
                </a:lnTo>
                <a:lnTo>
                  <a:pt x="218732" y="142227"/>
                </a:lnTo>
                <a:lnTo>
                  <a:pt x="231013" y="95758"/>
                </a:lnTo>
                <a:lnTo>
                  <a:pt x="258533" y="66357"/>
                </a:lnTo>
                <a:lnTo>
                  <a:pt x="271272" y="60807"/>
                </a:lnTo>
                <a:close/>
              </a:path>
              <a:path w="1034414" h="295910">
                <a:moveTo>
                  <a:pt x="1007237" y="162204"/>
                </a:moveTo>
                <a:lnTo>
                  <a:pt x="1002677" y="123304"/>
                </a:lnTo>
                <a:lnTo>
                  <a:pt x="978954" y="76974"/>
                </a:lnTo>
                <a:lnTo>
                  <a:pt x="936879" y="51866"/>
                </a:lnTo>
                <a:lnTo>
                  <a:pt x="933704" y="60807"/>
                </a:lnTo>
                <a:lnTo>
                  <a:pt x="946505" y="66357"/>
                </a:lnTo>
                <a:lnTo>
                  <a:pt x="957516" y="74028"/>
                </a:lnTo>
                <a:lnTo>
                  <a:pt x="979754" y="109588"/>
                </a:lnTo>
                <a:lnTo>
                  <a:pt x="987044" y="161036"/>
                </a:lnTo>
                <a:lnTo>
                  <a:pt x="986231" y="180505"/>
                </a:lnTo>
                <a:lnTo>
                  <a:pt x="973963" y="228130"/>
                </a:lnTo>
                <a:lnTo>
                  <a:pt x="946645" y="257911"/>
                </a:lnTo>
                <a:lnTo>
                  <a:pt x="934085" y="263474"/>
                </a:lnTo>
                <a:lnTo>
                  <a:pt x="936879" y="272427"/>
                </a:lnTo>
                <a:lnTo>
                  <a:pt x="979017" y="247396"/>
                </a:lnTo>
                <a:lnTo>
                  <a:pt x="1002677" y="201168"/>
                </a:lnTo>
                <a:lnTo>
                  <a:pt x="1006094" y="182473"/>
                </a:lnTo>
                <a:lnTo>
                  <a:pt x="1007237" y="162204"/>
                </a:lnTo>
                <a:close/>
              </a:path>
              <a:path w="1034414" h="295910">
                <a:moveTo>
                  <a:pt x="1034034" y="800"/>
                </a:moveTo>
                <a:lnTo>
                  <a:pt x="181483" y="800"/>
                </a:lnTo>
                <a:lnTo>
                  <a:pt x="181483" y="0"/>
                </a:lnTo>
                <a:lnTo>
                  <a:pt x="148844" y="0"/>
                </a:lnTo>
                <a:lnTo>
                  <a:pt x="78359" y="264515"/>
                </a:lnTo>
                <a:lnTo>
                  <a:pt x="38100" y="174752"/>
                </a:lnTo>
                <a:lnTo>
                  <a:pt x="0" y="192189"/>
                </a:lnTo>
                <a:lnTo>
                  <a:pt x="3556" y="200914"/>
                </a:lnTo>
                <a:lnTo>
                  <a:pt x="23241" y="192189"/>
                </a:lnTo>
                <a:lnTo>
                  <a:pt x="71374" y="295668"/>
                </a:lnTo>
                <a:lnTo>
                  <a:pt x="82550" y="295668"/>
                </a:lnTo>
                <a:lnTo>
                  <a:pt x="158242" y="15455"/>
                </a:lnTo>
                <a:lnTo>
                  <a:pt x="176784" y="15455"/>
                </a:lnTo>
                <a:lnTo>
                  <a:pt x="176784" y="19850"/>
                </a:lnTo>
                <a:lnTo>
                  <a:pt x="1034034" y="19850"/>
                </a:lnTo>
                <a:lnTo>
                  <a:pt x="1034034" y="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3810001" y="4437382"/>
            <a:ext cx="733425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1900" spc="60" dirty="0">
                <a:latin typeface="Cambria Math"/>
                <a:cs typeface="Cambria Math"/>
              </a:rPr>
              <a:t>𝜁</a:t>
            </a:r>
            <a:r>
              <a:rPr sz="2000" spc="89" baseline="24691" dirty="0">
                <a:latin typeface="Cambria Math"/>
                <a:cs typeface="Cambria Math"/>
              </a:rPr>
              <a:t>2 </a:t>
            </a:r>
            <a:r>
              <a:rPr sz="1900" spc="20" dirty="0">
                <a:latin typeface="Cambria Math"/>
                <a:cs typeface="Cambria Math"/>
              </a:rPr>
              <a:t>−</a:t>
            </a:r>
            <a:r>
              <a:rPr sz="1900" spc="-229" dirty="0">
                <a:latin typeface="Cambria Math"/>
                <a:cs typeface="Cambria Math"/>
              </a:rPr>
              <a:t> </a:t>
            </a:r>
            <a:r>
              <a:rPr sz="1900" spc="15" dirty="0">
                <a:latin typeface="Cambria Math"/>
                <a:cs typeface="Cambria Math"/>
              </a:rPr>
              <a:t>1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67686" y="4384954"/>
            <a:ext cx="1038225" cy="19050"/>
          </a:xfrm>
          <a:custGeom>
            <a:avLst/>
            <a:gdLst/>
            <a:ahLst/>
            <a:cxnLst/>
            <a:rect l="l" t="t" r="r" b="b"/>
            <a:pathLst>
              <a:path w="1038225" h="19050">
                <a:moveTo>
                  <a:pt x="1038225" y="0"/>
                </a:moveTo>
                <a:lnTo>
                  <a:pt x="0" y="0"/>
                </a:lnTo>
                <a:lnTo>
                  <a:pt x="0" y="19050"/>
                </a:lnTo>
                <a:lnTo>
                  <a:pt x="1038225" y="19050"/>
                </a:lnTo>
                <a:lnTo>
                  <a:pt x="1038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4655567" y="4217673"/>
            <a:ext cx="386715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900" spc="20" dirty="0">
                <a:latin typeface="Cambria Math"/>
                <a:cs typeface="Cambria Math"/>
              </a:rPr>
              <a:t>−</a:t>
            </a:r>
            <a:r>
              <a:rPr sz="1900" spc="-95" dirty="0">
                <a:latin typeface="Cambria Math"/>
                <a:cs typeface="Cambria Math"/>
              </a:rPr>
              <a:t> </a:t>
            </a:r>
            <a:r>
              <a:rPr sz="1900" spc="15" dirty="0">
                <a:latin typeface="Cambria Math"/>
                <a:cs typeface="Cambria Math"/>
              </a:rPr>
              <a:t>1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182871" y="4131948"/>
            <a:ext cx="1141095" cy="3039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2800" spc="165" baseline="-21021" dirty="0">
                <a:latin typeface="Cambria Math"/>
                <a:cs typeface="Cambria Math"/>
              </a:rPr>
              <a:t>𝑒</a:t>
            </a:r>
            <a:r>
              <a:rPr sz="1400" spc="110" dirty="0">
                <a:latin typeface="Cambria Math"/>
                <a:cs typeface="Cambria Math"/>
              </a:rPr>
              <a:t>−(𝜁𝜔</a:t>
            </a:r>
            <a:r>
              <a:rPr sz="1700" spc="165" baseline="-15151" dirty="0">
                <a:latin typeface="Cambria Math"/>
                <a:cs typeface="Cambria Math"/>
              </a:rPr>
              <a:t>𝑛</a:t>
            </a:r>
            <a:r>
              <a:rPr sz="1400" spc="110" dirty="0">
                <a:latin typeface="Cambria Math"/>
                <a:cs typeface="Cambria Math"/>
              </a:rPr>
              <a:t>+𝜔</a:t>
            </a:r>
            <a:r>
              <a:rPr sz="1700" spc="165" baseline="-15151" dirty="0">
                <a:latin typeface="Cambria Math"/>
                <a:cs typeface="Cambria Math"/>
              </a:rPr>
              <a:t>𝑛</a:t>
            </a:r>
            <a:endParaRPr sz="1700" baseline="-15151" dirty="0">
              <a:latin typeface="Cambria Math"/>
              <a:cs typeface="Cambria Math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294886" y="4200728"/>
            <a:ext cx="692785" cy="213360"/>
          </a:xfrm>
          <a:custGeom>
            <a:avLst/>
            <a:gdLst/>
            <a:ahLst/>
            <a:cxnLst/>
            <a:rect l="l" t="t" r="r" b="b"/>
            <a:pathLst>
              <a:path w="692784" h="213360">
                <a:moveTo>
                  <a:pt x="188849" y="50647"/>
                </a:moveTo>
                <a:lnTo>
                  <a:pt x="186563" y="44208"/>
                </a:lnTo>
                <a:lnTo>
                  <a:pt x="175056" y="48374"/>
                </a:lnTo>
                <a:lnTo>
                  <a:pt x="164947" y="54394"/>
                </a:lnTo>
                <a:lnTo>
                  <a:pt x="139192" y="95643"/>
                </a:lnTo>
                <a:lnTo>
                  <a:pt x="135890" y="123647"/>
                </a:lnTo>
                <a:lnTo>
                  <a:pt x="136690" y="138239"/>
                </a:lnTo>
                <a:lnTo>
                  <a:pt x="148971" y="175260"/>
                </a:lnTo>
                <a:lnTo>
                  <a:pt x="186563" y="203009"/>
                </a:lnTo>
                <a:lnTo>
                  <a:pt x="188595" y="196570"/>
                </a:lnTo>
                <a:lnTo>
                  <a:pt x="179514" y="192570"/>
                </a:lnTo>
                <a:lnTo>
                  <a:pt x="171704" y="186982"/>
                </a:lnTo>
                <a:lnTo>
                  <a:pt x="152730" y="149542"/>
                </a:lnTo>
                <a:lnTo>
                  <a:pt x="150368" y="122821"/>
                </a:lnTo>
                <a:lnTo>
                  <a:pt x="150952" y="109270"/>
                </a:lnTo>
                <a:lnTo>
                  <a:pt x="165138" y="67221"/>
                </a:lnTo>
                <a:lnTo>
                  <a:pt x="179666" y="54648"/>
                </a:lnTo>
                <a:lnTo>
                  <a:pt x="188849" y="50647"/>
                </a:lnTo>
                <a:close/>
              </a:path>
              <a:path w="692784" h="213360">
                <a:moveTo>
                  <a:pt x="662686" y="123647"/>
                </a:moveTo>
                <a:lnTo>
                  <a:pt x="655345" y="83299"/>
                </a:lnTo>
                <a:lnTo>
                  <a:pt x="623557" y="48374"/>
                </a:lnTo>
                <a:lnTo>
                  <a:pt x="612013" y="44208"/>
                </a:lnTo>
                <a:lnTo>
                  <a:pt x="609854" y="50647"/>
                </a:lnTo>
                <a:lnTo>
                  <a:pt x="619010" y="54648"/>
                </a:lnTo>
                <a:lnTo>
                  <a:pt x="626897" y="60172"/>
                </a:lnTo>
                <a:lnTo>
                  <a:pt x="645833" y="96913"/>
                </a:lnTo>
                <a:lnTo>
                  <a:pt x="648208" y="122821"/>
                </a:lnTo>
                <a:lnTo>
                  <a:pt x="647611" y="136829"/>
                </a:lnTo>
                <a:lnTo>
                  <a:pt x="633437" y="179844"/>
                </a:lnTo>
                <a:lnTo>
                  <a:pt x="609981" y="196570"/>
                </a:lnTo>
                <a:lnTo>
                  <a:pt x="612013" y="203009"/>
                </a:lnTo>
                <a:lnTo>
                  <a:pt x="649605" y="175260"/>
                </a:lnTo>
                <a:lnTo>
                  <a:pt x="661873" y="138239"/>
                </a:lnTo>
                <a:lnTo>
                  <a:pt x="662686" y="123647"/>
                </a:lnTo>
                <a:close/>
              </a:path>
              <a:path w="692784" h="213360">
                <a:moveTo>
                  <a:pt x="692277" y="3251"/>
                </a:moveTo>
                <a:lnTo>
                  <a:pt x="130683" y="3251"/>
                </a:lnTo>
                <a:lnTo>
                  <a:pt x="130683" y="0"/>
                </a:lnTo>
                <a:lnTo>
                  <a:pt x="107188" y="0"/>
                </a:lnTo>
                <a:lnTo>
                  <a:pt x="56388" y="190461"/>
                </a:lnTo>
                <a:lnTo>
                  <a:pt x="27432" y="125844"/>
                </a:lnTo>
                <a:lnTo>
                  <a:pt x="0" y="138391"/>
                </a:lnTo>
                <a:lnTo>
                  <a:pt x="2540" y="144665"/>
                </a:lnTo>
                <a:lnTo>
                  <a:pt x="16637" y="138391"/>
                </a:lnTo>
                <a:lnTo>
                  <a:pt x="51308" y="212890"/>
                </a:lnTo>
                <a:lnTo>
                  <a:pt x="59436" y="212890"/>
                </a:lnTo>
                <a:lnTo>
                  <a:pt x="113919" y="11137"/>
                </a:lnTo>
                <a:lnTo>
                  <a:pt x="120777" y="11137"/>
                </a:lnTo>
                <a:lnTo>
                  <a:pt x="120777" y="12776"/>
                </a:lnTo>
                <a:lnTo>
                  <a:pt x="692277" y="12776"/>
                </a:lnTo>
                <a:lnTo>
                  <a:pt x="692277" y="32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6451350" y="4198938"/>
            <a:ext cx="7245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</a:pPr>
            <a:r>
              <a:rPr sz="1400" spc="75" dirty="0">
                <a:latin typeface="Cambria Math"/>
                <a:cs typeface="Cambria Math"/>
              </a:rPr>
              <a:t>𝜁</a:t>
            </a:r>
            <a:r>
              <a:rPr sz="1700" spc="112" baseline="17676" dirty="0">
                <a:latin typeface="Cambria Math"/>
                <a:cs typeface="Cambria Math"/>
              </a:rPr>
              <a:t>2</a:t>
            </a:r>
            <a:r>
              <a:rPr sz="1400" spc="75" dirty="0">
                <a:latin typeface="Cambria Math"/>
                <a:cs typeface="Cambria Math"/>
              </a:rPr>
              <a:t>−1</a:t>
            </a:r>
            <a:r>
              <a:rPr sz="1400" spc="290" dirty="0">
                <a:latin typeface="Cambria Math"/>
                <a:cs typeface="Cambria Math"/>
              </a:rPr>
              <a:t> </a:t>
            </a:r>
            <a:r>
              <a:rPr sz="1400" spc="10" dirty="0">
                <a:latin typeface="Cambria Math"/>
                <a:cs typeface="Cambria Math"/>
              </a:rPr>
              <a:t>)𝑡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415655" y="4837510"/>
            <a:ext cx="228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>
              <a:lnSpc>
                <a:spcPts val="1240"/>
              </a:lnSpc>
            </a:pPr>
            <a:fld id="{81D60167-4931-47E6-BA6A-407CBD079E47}" type="slidenum">
              <a:rPr sz="1200" dirty="0">
                <a:latin typeface="Calibri"/>
                <a:cs typeface="Calibri"/>
              </a:rPr>
              <a:pPr marL="38096">
                <a:lnSpc>
                  <a:spcPts val="1240"/>
                </a:lnSpc>
              </a:pPr>
              <a:t>46</a:t>
            </a:fld>
            <a:endParaRPr sz="1200" dirty="0">
              <a:latin typeface="Calibri"/>
              <a:cs typeface="Calibri"/>
            </a:endParaRPr>
          </a:p>
        </p:txBody>
      </p:sp>
      <p:sp>
        <p:nvSpPr>
          <p:cNvPr id="62" name="Slide Number Placeholder 6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46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6492" y="153987"/>
            <a:ext cx="389382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spcBef>
                <a:spcPts val="105"/>
              </a:spcBef>
            </a:pPr>
            <a:r>
              <a:rPr sz="2800" spc="-20" dirty="0">
                <a:solidFill>
                  <a:srgbClr val="FF0000"/>
                </a:solidFill>
              </a:rPr>
              <a:t>Step </a:t>
            </a:r>
            <a:r>
              <a:rPr sz="2800" spc="-15" dirty="0">
                <a:solidFill>
                  <a:srgbClr val="FF0000"/>
                </a:solidFill>
              </a:rPr>
              <a:t>Response of</a:t>
            </a:r>
            <a:r>
              <a:rPr sz="2800" spc="30" dirty="0">
                <a:solidFill>
                  <a:srgbClr val="FF0000"/>
                </a:solidFill>
              </a:rPr>
              <a:t> </a:t>
            </a:r>
            <a:r>
              <a:rPr sz="2800" spc="-5" dirty="0">
                <a:solidFill>
                  <a:srgbClr val="FF0000"/>
                </a:solidFill>
              </a:rPr>
              <a:t>2</a:t>
            </a:r>
            <a:r>
              <a:rPr sz="2800" spc="-7" baseline="24305" dirty="0">
                <a:solidFill>
                  <a:srgbClr val="FF0000"/>
                </a:solidFill>
              </a:rPr>
              <a:t>nd</a:t>
            </a:r>
            <a:endParaRPr sz="2800" baseline="24305" dirty="0">
              <a:solidFill>
                <a:srgbClr val="FF00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24404" y="153987"/>
            <a:ext cx="3190241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Order</a:t>
            </a:r>
            <a:r>
              <a:rPr sz="2800" spc="-1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Systems</a:t>
            </a:r>
            <a:endParaRPr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0058" y="868620"/>
            <a:ext cx="388366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Case </a:t>
            </a:r>
            <a:r>
              <a:rPr sz="2000" b="1" spc="20" dirty="0">
                <a:solidFill>
                  <a:srgbClr val="006FC0"/>
                </a:solidFill>
                <a:latin typeface="Calibri"/>
                <a:cs typeface="Calibri"/>
              </a:rPr>
              <a:t>4: </a:t>
            </a:r>
            <a:r>
              <a:rPr sz="2000" spc="10" dirty="0">
                <a:latin typeface="Cambria Math"/>
                <a:cs typeface="Cambria Math"/>
              </a:rPr>
              <a:t>𝜁 </a:t>
            </a:r>
            <a:r>
              <a:rPr sz="2000" spc="20" dirty="0">
                <a:latin typeface="Cambria Math"/>
                <a:cs typeface="Cambria Math"/>
              </a:rPr>
              <a:t>&gt; </a:t>
            </a:r>
            <a:r>
              <a:rPr sz="2000" spc="15" dirty="0">
                <a:latin typeface="Cambria Math"/>
                <a:cs typeface="Cambria Math"/>
              </a:rPr>
              <a:t>1 </a:t>
            </a:r>
            <a:r>
              <a:rPr sz="2000" spc="20" dirty="0">
                <a:latin typeface="Cambria Math"/>
                <a:cs typeface="Cambria Math"/>
              </a:rPr>
              <a:t>− </a:t>
            </a:r>
            <a:r>
              <a:rPr sz="2000" dirty="0">
                <a:latin typeface="Calibri"/>
                <a:cs typeface="Calibri"/>
              </a:rPr>
              <a:t>Overdamped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10" dirty="0">
                <a:latin typeface="Calibri"/>
                <a:cs typeface="Calibri"/>
              </a:rPr>
              <a:t>system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92779" y="3987943"/>
            <a:ext cx="648335" cy="111125"/>
          </a:xfrm>
          <a:custGeom>
            <a:avLst/>
            <a:gdLst/>
            <a:ahLst/>
            <a:cxnLst/>
            <a:rect l="l" t="t" r="r" b="b"/>
            <a:pathLst>
              <a:path w="648335" h="111125">
                <a:moveTo>
                  <a:pt x="553212" y="0"/>
                </a:moveTo>
                <a:lnTo>
                  <a:pt x="547497" y="1536"/>
                </a:lnTo>
                <a:lnTo>
                  <a:pt x="542163" y="10617"/>
                </a:lnTo>
                <a:lnTo>
                  <a:pt x="543687" y="16459"/>
                </a:lnTo>
                <a:lnTo>
                  <a:pt x="594043" y="45808"/>
                </a:lnTo>
                <a:lnTo>
                  <a:pt x="629158" y="45808"/>
                </a:lnTo>
                <a:lnTo>
                  <a:pt x="629158" y="64858"/>
                </a:lnTo>
                <a:lnTo>
                  <a:pt x="594022" y="64858"/>
                </a:lnTo>
                <a:lnTo>
                  <a:pt x="543687" y="94195"/>
                </a:lnTo>
                <a:lnTo>
                  <a:pt x="542163" y="100037"/>
                </a:lnTo>
                <a:lnTo>
                  <a:pt x="547497" y="109118"/>
                </a:lnTo>
                <a:lnTo>
                  <a:pt x="553212" y="110655"/>
                </a:lnTo>
                <a:lnTo>
                  <a:pt x="631746" y="64858"/>
                </a:lnTo>
                <a:lnTo>
                  <a:pt x="629158" y="64858"/>
                </a:lnTo>
                <a:lnTo>
                  <a:pt x="631768" y="64846"/>
                </a:lnTo>
                <a:lnTo>
                  <a:pt x="648080" y="55333"/>
                </a:lnTo>
                <a:lnTo>
                  <a:pt x="553212" y="0"/>
                </a:lnTo>
                <a:close/>
              </a:path>
              <a:path w="648335" h="111125">
                <a:moveTo>
                  <a:pt x="610362" y="55327"/>
                </a:moveTo>
                <a:lnTo>
                  <a:pt x="594023" y="64858"/>
                </a:lnTo>
                <a:lnTo>
                  <a:pt x="629158" y="64858"/>
                </a:lnTo>
                <a:lnTo>
                  <a:pt x="629158" y="63550"/>
                </a:lnTo>
                <a:lnTo>
                  <a:pt x="624459" y="63550"/>
                </a:lnTo>
                <a:lnTo>
                  <a:pt x="610362" y="55327"/>
                </a:lnTo>
                <a:close/>
              </a:path>
              <a:path w="648335" h="111125">
                <a:moveTo>
                  <a:pt x="0" y="45796"/>
                </a:moveTo>
                <a:lnTo>
                  <a:pt x="0" y="64846"/>
                </a:lnTo>
                <a:lnTo>
                  <a:pt x="594044" y="64846"/>
                </a:lnTo>
                <a:lnTo>
                  <a:pt x="610362" y="55327"/>
                </a:lnTo>
                <a:lnTo>
                  <a:pt x="594043" y="45808"/>
                </a:lnTo>
                <a:lnTo>
                  <a:pt x="0" y="45796"/>
                </a:lnTo>
                <a:close/>
              </a:path>
              <a:path w="648335" h="111125">
                <a:moveTo>
                  <a:pt x="624459" y="47104"/>
                </a:moveTo>
                <a:lnTo>
                  <a:pt x="610362" y="55327"/>
                </a:lnTo>
                <a:lnTo>
                  <a:pt x="624459" y="63550"/>
                </a:lnTo>
                <a:lnTo>
                  <a:pt x="624459" y="47104"/>
                </a:lnTo>
                <a:close/>
              </a:path>
              <a:path w="648335" h="111125">
                <a:moveTo>
                  <a:pt x="629158" y="47104"/>
                </a:moveTo>
                <a:lnTo>
                  <a:pt x="624459" y="47104"/>
                </a:lnTo>
                <a:lnTo>
                  <a:pt x="624459" y="63550"/>
                </a:lnTo>
                <a:lnTo>
                  <a:pt x="629158" y="63550"/>
                </a:lnTo>
                <a:lnTo>
                  <a:pt x="629158" y="47104"/>
                </a:lnTo>
                <a:close/>
              </a:path>
              <a:path w="648335" h="111125">
                <a:moveTo>
                  <a:pt x="594043" y="45808"/>
                </a:moveTo>
                <a:lnTo>
                  <a:pt x="610362" y="55327"/>
                </a:lnTo>
                <a:lnTo>
                  <a:pt x="624459" y="47104"/>
                </a:lnTo>
                <a:lnTo>
                  <a:pt x="629158" y="47104"/>
                </a:lnTo>
                <a:lnTo>
                  <a:pt x="629158" y="45808"/>
                </a:lnTo>
                <a:lnTo>
                  <a:pt x="594043" y="458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25573" y="4321915"/>
            <a:ext cx="245236" cy="211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43458" y="3793802"/>
            <a:ext cx="3840479" cy="791871"/>
          </a:xfrm>
          <a:prstGeom prst="rect">
            <a:avLst/>
          </a:prstGeom>
        </p:spPr>
        <p:txBody>
          <a:bodyPr vert="horz" wrap="square" lIns="0" tIns="108573" rIns="0" bIns="0" rtlCol="0">
            <a:spAutoFit/>
          </a:bodyPr>
          <a:lstStyle/>
          <a:p>
            <a:pPr marL="3723903">
              <a:spcBef>
                <a:spcPts val="855"/>
              </a:spcBef>
            </a:pPr>
            <a:r>
              <a:rPr dirty="0">
                <a:latin typeface="Cambria Math"/>
                <a:cs typeface="Cambria Math"/>
              </a:rPr>
              <a:t>𝑡</a:t>
            </a:r>
          </a:p>
          <a:p>
            <a:pPr marL="50796">
              <a:spcBef>
                <a:spcPts val="750"/>
              </a:spcBef>
              <a:tabLst>
                <a:tab pos="498427" algn="l"/>
              </a:tabLst>
            </a:pPr>
            <a:r>
              <a:rPr dirty="0">
                <a:latin typeface="Cambria Math"/>
                <a:cs typeface="Cambria Math"/>
              </a:rPr>
              <a:t>𝑟  𝑡	</a:t>
            </a:r>
            <a:r>
              <a:rPr spc="20" dirty="0">
                <a:latin typeface="Calibri"/>
                <a:cs typeface="Calibri"/>
              </a:rPr>
              <a:t>and </a:t>
            </a:r>
            <a:r>
              <a:rPr spc="15" dirty="0">
                <a:latin typeface="Cambria Math"/>
                <a:cs typeface="Cambria Math"/>
              </a:rPr>
              <a:t>𝑦(𝑡) </a:t>
            </a:r>
            <a:r>
              <a:rPr dirty="0">
                <a:latin typeface="Calibri"/>
                <a:cs typeface="Calibri"/>
              </a:rPr>
              <a:t>when </a:t>
            </a:r>
            <a:r>
              <a:rPr dirty="0">
                <a:latin typeface="Cambria Math"/>
                <a:cs typeface="Cambria Math"/>
              </a:rPr>
              <a:t>𝜁 = </a:t>
            </a:r>
            <a:r>
              <a:rPr spc="-15" dirty="0">
                <a:latin typeface="Cambria Math"/>
                <a:cs typeface="Cambria Math"/>
              </a:rPr>
              <a:t>2, </a:t>
            </a:r>
            <a:r>
              <a:rPr spc="-5" dirty="0">
                <a:latin typeface="Cambria Math"/>
                <a:cs typeface="Cambria Math"/>
              </a:rPr>
              <a:t>𝜔</a:t>
            </a:r>
            <a:r>
              <a:rPr sz="2000" spc="-7" baseline="-16460" dirty="0">
                <a:latin typeface="Cambria Math"/>
                <a:cs typeface="Cambria Math"/>
              </a:rPr>
              <a:t>𝑛 </a:t>
            </a:r>
            <a:r>
              <a:rPr dirty="0">
                <a:latin typeface="Cambria Math"/>
                <a:cs typeface="Cambria Math"/>
              </a:rPr>
              <a:t>=</a:t>
            </a:r>
            <a:r>
              <a:rPr spc="-160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5</a:t>
            </a:r>
          </a:p>
        </p:txBody>
      </p:sp>
      <p:sp>
        <p:nvSpPr>
          <p:cNvPr id="8" name="object 8"/>
          <p:cNvSpPr/>
          <p:nvPr/>
        </p:nvSpPr>
        <p:spPr>
          <a:xfrm>
            <a:off x="2519552" y="1347674"/>
            <a:ext cx="4146423" cy="25515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50698" y="2704464"/>
            <a:ext cx="111125" cy="873760"/>
          </a:xfrm>
          <a:custGeom>
            <a:avLst/>
            <a:gdLst/>
            <a:ahLst/>
            <a:cxnLst/>
            <a:rect l="l" t="t" r="r" b="b"/>
            <a:pathLst>
              <a:path w="111125" h="873760">
                <a:moveTo>
                  <a:pt x="55371" y="37900"/>
                </a:moveTo>
                <a:lnTo>
                  <a:pt x="45847" y="54229"/>
                </a:lnTo>
                <a:lnTo>
                  <a:pt x="45847" y="873633"/>
                </a:lnTo>
                <a:lnTo>
                  <a:pt x="64897" y="873633"/>
                </a:lnTo>
                <a:lnTo>
                  <a:pt x="64897" y="54229"/>
                </a:lnTo>
                <a:lnTo>
                  <a:pt x="55371" y="37900"/>
                </a:lnTo>
                <a:close/>
              </a:path>
              <a:path w="111125" h="873760">
                <a:moveTo>
                  <a:pt x="55372" y="0"/>
                </a:moveTo>
                <a:lnTo>
                  <a:pt x="2667" y="90424"/>
                </a:lnTo>
                <a:lnTo>
                  <a:pt x="0" y="94868"/>
                </a:lnTo>
                <a:lnTo>
                  <a:pt x="1524" y="100711"/>
                </a:lnTo>
                <a:lnTo>
                  <a:pt x="10668" y="106045"/>
                </a:lnTo>
                <a:lnTo>
                  <a:pt x="16510" y="104521"/>
                </a:lnTo>
                <a:lnTo>
                  <a:pt x="45846" y="54229"/>
                </a:lnTo>
                <a:lnTo>
                  <a:pt x="45847" y="18923"/>
                </a:lnTo>
                <a:lnTo>
                  <a:pt x="66401" y="18923"/>
                </a:lnTo>
                <a:lnTo>
                  <a:pt x="55372" y="0"/>
                </a:lnTo>
                <a:close/>
              </a:path>
              <a:path w="111125" h="873760">
                <a:moveTo>
                  <a:pt x="66401" y="18923"/>
                </a:moveTo>
                <a:lnTo>
                  <a:pt x="64897" y="18923"/>
                </a:lnTo>
                <a:lnTo>
                  <a:pt x="64897" y="54229"/>
                </a:lnTo>
                <a:lnTo>
                  <a:pt x="94233" y="104521"/>
                </a:lnTo>
                <a:lnTo>
                  <a:pt x="100075" y="106045"/>
                </a:lnTo>
                <a:lnTo>
                  <a:pt x="104648" y="103378"/>
                </a:lnTo>
                <a:lnTo>
                  <a:pt x="109093" y="100711"/>
                </a:lnTo>
                <a:lnTo>
                  <a:pt x="110617" y="94868"/>
                </a:lnTo>
                <a:lnTo>
                  <a:pt x="108076" y="90424"/>
                </a:lnTo>
                <a:lnTo>
                  <a:pt x="66401" y="18923"/>
                </a:lnTo>
                <a:close/>
              </a:path>
              <a:path w="111125" h="873760">
                <a:moveTo>
                  <a:pt x="64897" y="18923"/>
                </a:moveTo>
                <a:lnTo>
                  <a:pt x="45847" y="18923"/>
                </a:lnTo>
                <a:lnTo>
                  <a:pt x="45847" y="54229"/>
                </a:lnTo>
                <a:lnTo>
                  <a:pt x="55371" y="37900"/>
                </a:lnTo>
                <a:lnTo>
                  <a:pt x="47117" y="23749"/>
                </a:lnTo>
                <a:lnTo>
                  <a:pt x="64897" y="23749"/>
                </a:lnTo>
                <a:lnTo>
                  <a:pt x="64897" y="18923"/>
                </a:lnTo>
                <a:close/>
              </a:path>
              <a:path w="111125" h="873760">
                <a:moveTo>
                  <a:pt x="64897" y="23749"/>
                </a:moveTo>
                <a:lnTo>
                  <a:pt x="63626" y="23749"/>
                </a:lnTo>
                <a:lnTo>
                  <a:pt x="55371" y="37900"/>
                </a:lnTo>
                <a:lnTo>
                  <a:pt x="64897" y="54229"/>
                </a:lnTo>
                <a:lnTo>
                  <a:pt x="64897" y="23749"/>
                </a:lnTo>
                <a:close/>
              </a:path>
              <a:path w="111125" h="873760">
                <a:moveTo>
                  <a:pt x="63626" y="23749"/>
                </a:moveTo>
                <a:lnTo>
                  <a:pt x="47117" y="23749"/>
                </a:lnTo>
                <a:lnTo>
                  <a:pt x="55371" y="37900"/>
                </a:lnTo>
                <a:lnTo>
                  <a:pt x="63626" y="23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15392" y="2237998"/>
            <a:ext cx="211709" cy="245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197635" y="1703566"/>
            <a:ext cx="243656" cy="9321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>
                <a:latin typeface="Cambria Math"/>
                <a:cs typeface="Cambria Math"/>
              </a:rPr>
              <a:t>𝑟 𝑡 ,</a:t>
            </a:r>
            <a:r>
              <a:rPr spc="-170" dirty="0">
                <a:latin typeface="Cambria Math"/>
                <a:cs typeface="Cambria Math"/>
              </a:rPr>
              <a:t> </a:t>
            </a:r>
            <a:r>
              <a:rPr spc="15" dirty="0">
                <a:latin typeface="Cambria Math"/>
                <a:cs typeface="Cambria Math"/>
              </a:rPr>
              <a:t>𝑦(𝑡)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15655" y="4837510"/>
            <a:ext cx="228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>
              <a:lnSpc>
                <a:spcPts val="1240"/>
              </a:lnSpc>
            </a:pPr>
            <a:fld id="{81D60167-4931-47E6-BA6A-407CBD079E47}" type="slidenum">
              <a:rPr sz="1200" dirty="0">
                <a:latin typeface="Calibri"/>
                <a:cs typeface="Calibri"/>
              </a:rPr>
              <a:pPr marL="38096">
                <a:lnSpc>
                  <a:spcPts val="1240"/>
                </a:lnSpc>
              </a:pPr>
              <a:t>47</a:t>
            </a:fld>
            <a:endParaRPr sz="1200" dirty="0">
              <a:latin typeface="Calibri"/>
              <a:cs typeface="Calibri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47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84247" y="130492"/>
            <a:ext cx="220027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pc="15" dirty="0"/>
              <a:t>Overview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415655" y="4837510"/>
            <a:ext cx="228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>
              <a:lnSpc>
                <a:spcPts val="1240"/>
              </a:lnSpc>
            </a:pPr>
            <a:fld id="{81D60167-4931-47E6-BA6A-407CBD079E47}" type="slidenum">
              <a:rPr sz="1200" dirty="0">
                <a:latin typeface="Calibri"/>
                <a:cs typeface="Calibri"/>
              </a:rPr>
              <a:pPr marL="38096">
                <a:lnSpc>
                  <a:spcPts val="1240"/>
                </a:lnSpc>
              </a:pPr>
              <a:t>48</a:t>
            </a:fld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336" y="901809"/>
            <a:ext cx="3994785" cy="2792932"/>
          </a:xfrm>
          <a:prstGeom prst="rect">
            <a:avLst/>
          </a:prstGeom>
        </p:spPr>
        <p:txBody>
          <a:bodyPr vert="horz" wrap="square" lIns="0" tIns="101588" rIns="0" bIns="0" rtlCol="0">
            <a:spAutoFit/>
          </a:bodyPr>
          <a:lstStyle/>
          <a:p>
            <a:pPr marL="667953">
              <a:spcBef>
                <a:spcPts val="800"/>
              </a:spcBef>
            </a:pP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Summary </a:t>
            </a:r>
            <a:r>
              <a:rPr sz="2400" b="1" dirty="0" smtClean="0">
                <a:solidFill>
                  <a:srgbClr val="006FC0"/>
                </a:solidFill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  <a:p>
            <a:pPr marL="381599" indent="-343499">
              <a:spcBef>
                <a:spcPts val="655"/>
              </a:spcBef>
              <a:buFont typeface="Wingdings"/>
              <a:buChar char=""/>
              <a:tabLst>
                <a:tab pos="381599" algn="l"/>
              </a:tabLst>
            </a:pPr>
            <a:r>
              <a:rPr sz="2200" spc="10" dirty="0">
                <a:latin typeface="Calibri"/>
                <a:cs typeface="Calibri"/>
              </a:rPr>
              <a:t>Time </a:t>
            </a:r>
            <a:r>
              <a:rPr sz="2200" spc="-10" dirty="0">
                <a:latin typeface="Calibri"/>
                <a:cs typeface="Calibri"/>
              </a:rPr>
              <a:t>response </a:t>
            </a:r>
            <a:r>
              <a:rPr sz="2200" spc="-5" dirty="0">
                <a:latin typeface="Calibri"/>
                <a:cs typeface="Calibri"/>
              </a:rPr>
              <a:t>of</a:t>
            </a:r>
            <a:r>
              <a:rPr sz="2200" spc="-13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systems</a:t>
            </a:r>
            <a:endParaRPr sz="2200" dirty="0">
              <a:latin typeface="Calibri"/>
              <a:cs typeface="Calibri"/>
            </a:endParaRPr>
          </a:p>
          <a:p>
            <a:pPr marL="380963" marR="161909" indent="-343499">
              <a:lnSpc>
                <a:spcPct val="101899"/>
              </a:lnSpc>
              <a:spcBef>
                <a:spcPts val="600"/>
              </a:spcBef>
              <a:buFont typeface="Wingdings"/>
              <a:buChar char=""/>
              <a:tabLst>
                <a:tab pos="381599" algn="l"/>
              </a:tabLst>
            </a:pPr>
            <a:r>
              <a:rPr sz="2200" spc="-15" dirty="0">
                <a:latin typeface="Calibri"/>
                <a:cs typeface="Calibri"/>
              </a:rPr>
              <a:t>Response </a:t>
            </a:r>
            <a:r>
              <a:rPr sz="2200" spc="-5" dirty="0">
                <a:latin typeface="Calibri"/>
                <a:cs typeface="Calibri"/>
              </a:rPr>
              <a:t>of </a:t>
            </a:r>
            <a:r>
              <a:rPr sz="2200" spc="10" dirty="0">
                <a:latin typeface="Calibri"/>
                <a:cs typeface="Calibri"/>
              </a:rPr>
              <a:t>1</a:t>
            </a:r>
            <a:r>
              <a:rPr sz="2300" spc="15" baseline="24074" dirty="0">
                <a:latin typeface="Calibri"/>
                <a:cs typeface="Calibri"/>
              </a:rPr>
              <a:t>st </a:t>
            </a:r>
            <a:r>
              <a:rPr sz="2200" spc="-10" dirty="0">
                <a:latin typeface="Calibri"/>
                <a:cs typeface="Calibri"/>
              </a:rPr>
              <a:t>order </a:t>
            </a:r>
            <a:r>
              <a:rPr sz="2200" spc="5" dirty="0">
                <a:latin typeface="Calibri"/>
                <a:cs typeface="Calibri"/>
              </a:rPr>
              <a:t>and </a:t>
            </a:r>
            <a:r>
              <a:rPr sz="2200" spc="30" dirty="0">
                <a:latin typeface="Calibri"/>
                <a:cs typeface="Calibri"/>
              </a:rPr>
              <a:t>2</a:t>
            </a:r>
            <a:r>
              <a:rPr sz="2300" spc="44" baseline="24074" dirty="0">
                <a:latin typeface="Calibri"/>
                <a:cs typeface="Calibri"/>
              </a:rPr>
              <a:t>nd </a:t>
            </a:r>
            <a:r>
              <a:rPr sz="1500" spc="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order </a:t>
            </a:r>
            <a:r>
              <a:rPr sz="2200" spc="-15" dirty="0">
                <a:latin typeface="Calibri"/>
                <a:cs typeface="Calibri"/>
              </a:rPr>
              <a:t>systems </a:t>
            </a:r>
            <a:r>
              <a:rPr sz="2200" spc="20" dirty="0">
                <a:latin typeface="Calibri"/>
                <a:cs typeface="Calibri"/>
              </a:rPr>
              <a:t>to </a:t>
            </a:r>
            <a:r>
              <a:rPr sz="2200" spc="5" dirty="0">
                <a:latin typeface="Calibri"/>
                <a:cs typeface="Calibri"/>
              </a:rPr>
              <a:t>standard </a:t>
            </a:r>
            <a:r>
              <a:rPr sz="2200" dirty="0">
                <a:latin typeface="Calibri"/>
                <a:cs typeface="Calibri"/>
              </a:rPr>
              <a:t>test  </a:t>
            </a:r>
            <a:r>
              <a:rPr sz="2200" spc="5" dirty="0">
                <a:latin typeface="Calibri"/>
                <a:cs typeface="Calibri"/>
              </a:rPr>
              <a:t>inputs</a:t>
            </a:r>
            <a:endParaRPr sz="2200" dirty="0">
              <a:latin typeface="Calibri"/>
              <a:cs typeface="Calibri"/>
            </a:endParaRPr>
          </a:p>
          <a:p>
            <a:pPr marL="381599" indent="-343499">
              <a:spcBef>
                <a:spcPts val="580"/>
              </a:spcBef>
              <a:buFont typeface="Wingdings"/>
              <a:buChar char=""/>
              <a:tabLst>
                <a:tab pos="381599" algn="l"/>
              </a:tabLst>
            </a:pPr>
            <a:r>
              <a:rPr sz="2200" dirty="0">
                <a:latin typeface="Calibri"/>
                <a:cs typeface="Calibri"/>
              </a:rPr>
              <a:t>Systems </a:t>
            </a:r>
            <a:r>
              <a:rPr sz="2200" spc="25" dirty="0">
                <a:latin typeface="Calibri"/>
                <a:cs typeface="Calibri"/>
              </a:rPr>
              <a:t>with </a:t>
            </a:r>
            <a:r>
              <a:rPr sz="2200" spc="-10" dirty="0">
                <a:latin typeface="Calibri"/>
                <a:cs typeface="Calibri"/>
              </a:rPr>
              <a:t>different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5" dirty="0">
                <a:latin typeface="Calibri"/>
                <a:cs typeface="Calibri"/>
              </a:rPr>
              <a:t>damping</a:t>
            </a:r>
            <a:endParaRPr sz="2200" dirty="0">
              <a:latin typeface="Calibri"/>
              <a:cs typeface="Calibri"/>
            </a:endParaRPr>
          </a:p>
          <a:p>
            <a:pPr marL="380963">
              <a:spcBef>
                <a:spcPts val="125"/>
              </a:spcBef>
            </a:pPr>
            <a:r>
              <a:rPr sz="2200" spc="-10" dirty="0">
                <a:latin typeface="Calibri"/>
                <a:cs typeface="Calibri"/>
              </a:rPr>
              <a:t>effects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48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0340" y="986857"/>
            <a:ext cx="6242685" cy="941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6000" spc="-105" dirty="0" smtClean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50035" y="2653098"/>
            <a:ext cx="6041390" cy="1150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Time </a:t>
            </a:r>
            <a:r>
              <a:rPr sz="2400" spc="5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Response</a:t>
            </a:r>
            <a:r>
              <a:rPr sz="2400" spc="55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-5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Specifications</a:t>
            </a:r>
            <a:endParaRPr lang="en-US" sz="2400" spc="-5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2700">
              <a:spcBef>
                <a:spcPts val="130"/>
              </a:spcBef>
            </a:pPr>
            <a:r>
              <a:rPr lang="en-US" sz="2400" spc="-5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 derivations,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Steady state response, Steady state errors and error constants</a:t>
            </a:r>
            <a:endParaRPr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49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4501" y="153987"/>
            <a:ext cx="41046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800" b="1" spc="-15" dirty="0" smtClean="0">
                <a:solidFill>
                  <a:srgbClr val="FF0000"/>
                </a:solidFill>
              </a:rPr>
              <a:t> System Response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7242"/>
            <a:ext cx="213360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fld id="{81D60167-4931-47E6-BA6A-407CBD079E47}" type="slidenum">
              <a:rPr dirty="0"/>
              <a:pPr/>
              <a:t>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3638550"/>
            <a:ext cx="8216265" cy="89280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413344" marR="5080" indent="-343499" algn="just">
              <a:lnSpc>
                <a:spcPct val="103400"/>
              </a:lnSpc>
              <a:spcBef>
                <a:spcPts val="445"/>
              </a:spcBef>
              <a:tabLst>
                <a:tab pos="413344" algn="l"/>
              </a:tabLst>
            </a:pPr>
            <a:r>
              <a:rPr lang="en-US" sz="2000" b="1" dirty="0" smtClean="0">
                <a:solidFill>
                  <a:srgbClr val="C00000"/>
                </a:solidFill>
                <a:latin typeface="Calibri"/>
                <a:cs typeface="Calibri"/>
              </a:rPr>
              <a:t>  </a:t>
            </a:r>
            <a:r>
              <a:rPr b="1" spc="-5" dirty="0" smtClean="0">
                <a:latin typeface="Calibri"/>
                <a:cs typeface="Calibri"/>
              </a:rPr>
              <a:t>In </a:t>
            </a:r>
            <a:r>
              <a:rPr b="1" spc="5" dirty="0">
                <a:latin typeface="Calibri"/>
                <a:cs typeface="Calibri"/>
              </a:rPr>
              <a:t>both cases, </a:t>
            </a:r>
            <a:r>
              <a:rPr b="1" spc="10" dirty="0">
                <a:latin typeface="Calibri"/>
                <a:cs typeface="Calibri"/>
              </a:rPr>
              <a:t>the complete </a:t>
            </a:r>
            <a:r>
              <a:rPr b="1" spc="20" dirty="0">
                <a:latin typeface="Calibri"/>
                <a:cs typeface="Calibri"/>
              </a:rPr>
              <a:t>response </a:t>
            </a:r>
            <a:r>
              <a:rPr b="1" spc="-5" dirty="0">
                <a:latin typeface="Calibri"/>
                <a:cs typeface="Calibri"/>
              </a:rPr>
              <a:t>of </a:t>
            </a:r>
            <a:r>
              <a:rPr b="1" spc="10" dirty="0">
                <a:latin typeface="Calibri"/>
                <a:cs typeface="Calibri"/>
              </a:rPr>
              <a:t>the </a:t>
            </a:r>
            <a:r>
              <a:rPr b="1" dirty="0">
                <a:latin typeface="Calibri"/>
                <a:cs typeface="Calibri"/>
              </a:rPr>
              <a:t>system </a:t>
            </a:r>
            <a:r>
              <a:rPr b="1" spc="20" dirty="0">
                <a:latin typeface="Calibri"/>
                <a:cs typeface="Calibri"/>
              </a:rPr>
              <a:t>is </a:t>
            </a:r>
            <a:r>
              <a:rPr b="1" spc="10" dirty="0">
                <a:latin typeface="Calibri"/>
                <a:cs typeface="Calibri"/>
              </a:rPr>
              <a:t>given </a:t>
            </a:r>
            <a:r>
              <a:rPr b="1" dirty="0">
                <a:latin typeface="Calibri"/>
                <a:cs typeface="Calibri"/>
              </a:rPr>
              <a:t>by </a:t>
            </a:r>
            <a:r>
              <a:rPr b="1" spc="10" dirty="0">
                <a:latin typeface="Calibri"/>
                <a:cs typeface="Calibri"/>
              </a:rPr>
              <a:t>the  </a:t>
            </a:r>
            <a:r>
              <a:rPr b="1" spc="5" dirty="0">
                <a:latin typeface="Calibri"/>
                <a:cs typeface="Calibri"/>
              </a:rPr>
              <a:t>combination </a:t>
            </a:r>
            <a:r>
              <a:rPr b="1" dirty="0">
                <a:latin typeface="Calibri"/>
                <a:cs typeface="Calibri"/>
              </a:rPr>
              <a:t>of </a:t>
            </a:r>
            <a:r>
              <a:rPr b="1" spc="25" dirty="0">
                <a:latin typeface="Calibri"/>
                <a:cs typeface="Calibri"/>
              </a:rPr>
              <a:t>both </a:t>
            </a:r>
            <a:r>
              <a:rPr b="1" spc="15" dirty="0">
                <a:latin typeface="Calibri"/>
                <a:cs typeface="Calibri"/>
              </a:rPr>
              <a:t>responses </a:t>
            </a:r>
            <a:r>
              <a:rPr b="1" spc="5" dirty="0">
                <a:latin typeface="Calibri"/>
                <a:cs typeface="Calibri"/>
              </a:rPr>
              <a:t>i.e</a:t>
            </a:r>
            <a:r>
              <a:rPr b="1" spc="5" dirty="0">
                <a:solidFill>
                  <a:srgbClr val="FF0000"/>
                </a:solidFill>
                <a:latin typeface="Calibri"/>
                <a:cs typeface="Calibri"/>
              </a:rPr>
              <a:t>., </a:t>
            </a:r>
            <a:r>
              <a:rPr b="1" spc="-5" dirty="0">
                <a:solidFill>
                  <a:srgbClr val="FF0000"/>
                </a:solidFill>
                <a:latin typeface="Calibri"/>
                <a:cs typeface="Calibri"/>
              </a:rPr>
              <a:t>natural </a:t>
            </a:r>
            <a:r>
              <a:rPr b="1" spc="10" dirty="0">
                <a:solidFill>
                  <a:srgbClr val="FF0000"/>
                </a:solidFill>
                <a:latin typeface="Calibri"/>
                <a:cs typeface="Calibri"/>
              </a:rPr>
              <a:t>and forced </a:t>
            </a:r>
            <a:r>
              <a:rPr b="1" spc="15" dirty="0">
                <a:solidFill>
                  <a:srgbClr val="FF0000"/>
                </a:solidFill>
                <a:latin typeface="Calibri"/>
                <a:cs typeface="Calibri"/>
              </a:rPr>
              <a:t>responses  </a:t>
            </a:r>
            <a:r>
              <a:rPr b="1" spc="-5" dirty="0">
                <a:latin typeface="Calibri"/>
                <a:cs typeface="Calibri"/>
              </a:rPr>
              <a:t>or </a:t>
            </a:r>
            <a:r>
              <a:rPr b="1" spc="-5" dirty="0">
                <a:solidFill>
                  <a:srgbClr val="0036A2"/>
                </a:solidFill>
                <a:latin typeface="Calibri"/>
                <a:cs typeface="Calibri"/>
              </a:rPr>
              <a:t>transient </a:t>
            </a:r>
            <a:r>
              <a:rPr b="1" spc="5" dirty="0">
                <a:solidFill>
                  <a:srgbClr val="0036A2"/>
                </a:solidFill>
                <a:latin typeface="Calibri"/>
                <a:cs typeface="Calibri"/>
              </a:rPr>
              <a:t>and </a:t>
            </a:r>
            <a:r>
              <a:rPr b="1" dirty="0">
                <a:solidFill>
                  <a:srgbClr val="0036A2"/>
                </a:solidFill>
                <a:latin typeface="Calibri"/>
                <a:cs typeface="Calibri"/>
              </a:rPr>
              <a:t>steady </a:t>
            </a:r>
            <a:r>
              <a:rPr b="1" spc="15" dirty="0">
                <a:solidFill>
                  <a:srgbClr val="0036A2"/>
                </a:solidFill>
                <a:latin typeface="Calibri"/>
                <a:cs typeface="Calibri"/>
              </a:rPr>
              <a:t>state</a:t>
            </a:r>
            <a:r>
              <a:rPr b="1" spc="275" dirty="0">
                <a:solidFill>
                  <a:srgbClr val="0036A2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0036A2"/>
                </a:solidFill>
                <a:latin typeface="Calibri"/>
                <a:cs typeface="Calibri"/>
              </a:rPr>
              <a:t>responses</a:t>
            </a:r>
            <a:endParaRPr b="1" dirty="0">
              <a:solidFill>
                <a:srgbClr val="0036A2"/>
              </a:solidFill>
              <a:latin typeface="Calibri"/>
              <a:cs typeface="Calibri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381000" y="1276350"/>
            <a:ext cx="3276600" cy="877804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812800" lvl="1" indent="-635000" algn="just">
              <a:spcBef>
                <a:spcPts val="500"/>
              </a:spcBef>
              <a:tabLst>
                <a:tab pos="813989" algn="l"/>
              </a:tabLst>
            </a:pPr>
            <a:r>
              <a:rPr lang="en-US" sz="2000" b="1" spc="-10" dirty="0" smtClean="0">
                <a:solidFill>
                  <a:srgbClr val="0036A2"/>
                </a:solidFill>
                <a:cs typeface="Calibri"/>
              </a:rPr>
              <a:t>Natural </a:t>
            </a:r>
            <a:r>
              <a:rPr lang="en-US" sz="2000" b="1" spc="5" dirty="0" smtClean="0">
                <a:solidFill>
                  <a:srgbClr val="0036A2"/>
                </a:solidFill>
                <a:cs typeface="Calibri"/>
              </a:rPr>
              <a:t>response</a:t>
            </a:r>
          </a:p>
          <a:p>
            <a:pPr marL="231775" lvl="1" indent="-58738">
              <a:spcBef>
                <a:spcPts val="500"/>
              </a:spcBef>
              <a:tabLst>
                <a:tab pos="173038" algn="l"/>
              </a:tabLst>
            </a:pPr>
            <a:r>
              <a:rPr lang="en-US" sz="1600" b="1" spc="5" dirty="0" smtClean="0">
                <a:cs typeface="Calibri"/>
              </a:rPr>
              <a:t>Depends on initial condition only assuming  Input = 0</a:t>
            </a:r>
            <a:endParaRPr lang="en-US" sz="1600" b="1" dirty="0">
              <a:cs typeface="Calibri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457200" y="2266950"/>
            <a:ext cx="3124200" cy="877804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57150" lvl="1" algn="just">
              <a:spcBef>
                <a:spcPts val="530"/>
              </a:spcBef>
              <a:tabLst>
                <a:tab pos="813989" algn="l"/>
              </a:tabLst>
            </a:pPr>
            <a:r>
              <a:rPr lang="en-US" sz="2000" b="1" spc="10" dirty="0" smtClean="0">
                <a:solidFill>
                  <a:srgbClr val="0036A2"/>
                </a:solidFill>
                <a:cs typeface="Calibri"/>
              </a:rPr>
              <a:t>F</a:t>
            </a:r>
            <a:r>
              <a:rPr lang="en-US" sz="2000" b="1" spc="-25" dirty="0" smtClean="0">
                <a:solidFill>
                  <a:srgbClr val="0036A2"/>
                </a:solidFill>
                <a:cs typeface="Calibri"/>
              </a:rPr>
              <a:t>orced</a:t>
            </a:r>
            <a:r>
              <a:rPr lang="en-US" sz="2000" b="1" spc="-55" dirty="0" smtClean="0">
                <a:solidFill>
                  <a:srgbClr val="0036A2"/>
                </a:solidFill>
                <a:cs typeface="Calibri"/>
              </a:rPr>
              <a:t> </a:t>
            </a:r>
            <a:r>
              <a:rPr lang="en-US" sz="2000" b="1" spc="5" dirty="0" smtClean="0">
                <a:solidFill>
                  <a:srgbClr val="0036A2"/>
                </a:solidFill>
                <a:cs typeface="Calibri"/>
              </a:rPr>
              <a:t>response </a:t>
            </a:r>
          </a:p>
          <a:p>
            <a:pPr marL="57150" lvl="1" algn="just">
              <a:spcBef>
                <a:spcPts val="530"/>
              </a:spcBef>
              <a:tabLst>
                <a:tab pos="813989" algn="l"/>
              </a:tabLst>
            </a:pPr>
            <a:r>
              <a:rPr lang="en-US" sz="1600" b="1" spc="5" dirty="0" smtClean="0">
                <a:cs typeface="Calibri"/>
              </a:rPr>
              <a:t>Depends on input only assuming  all initial condition = 0</a:t>
            </a:r>
            <a:endParaRPr lang="en-US" sz="1600" b="1" dirty="0">
              <a:cs typeface="Calibri"/>
            </a:endParaRP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4495800" y="1047750"/>
            <a:ext cx="4267200" cy="2588529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393662" lvl="1" indent="-343499">
              <a:spcBef>
                <a:spcPts val="670"/>
              </a:spcBef>
              <a:tabLst>
                <a:tab pos="393662" algn="l"/>
                <a:tab pos="394298" algn="l"/>
              </a:tabLst>
            </a:pPr>
            <a:r>
              <a:rPr lang="en-US" sz="2000" b="1" spc="-15" dirty="0" smtClean="0">
                <a:solidFill>
                  <a:srgbClr val="0036A2"/>
                </a:solidFill>
                <a:cs typeface="Calibri"/>
              </a:rPr>
              <a:t>Transient </a:t>
            </a:r>
            <a:r>
              <a:rPr lang="en-US" sz="2000" b="1" spc="25" dirty="0" smtClean="0">
                <a:solidFill>
                  <a:srgbClr val="0036A2"/>
                </a:solidFill>
                <a:cs typeface="Calibri"/>
              </a:rPr>
              <a:t>response </a:t>
            </a:r>
          </a:p>
          <a:p>
            <a:pPr marL="380963" indent="-343499">
              <a:spcBef>
                <a:spcPts val="635"/>
              </a:spcBef>
              <a:buFont typeface="Arial"/>
              <a:buChar char="•"/>
              <a:tabLst>
                <a:tab pos="380963" algn="l"/>
                <a:tab pos="381599" algn="l"/>
              </a:tabLst>
            </a:pPr>
            <a:r>
              <a:rPr lang="en-US" sz="2000" b="1" spc="-10" dirty="0" smtClean="0">
                <a:solidFill>
                  <a:srgbClr val="FF0000"/>
                </a:solidFill>
                <a:cs typeface="Calibri"/>
              </a:rPr>
              <a:t>It is depend on system poles only and not on type of input</a:t>
            </a:r>
            <a:endParaRPr lang="en-US" sz="2000" b="1" dirty="0" smtClean="0">
              <a:solidFill>
                <a:srgbClr val="FF0000"/>
              </a:solidFill>
              <a:cs typeface="Calibri"/>
            </a:endParaRPr>
          </a:p>
          <a:p>
            <a:pPr marL="393662" indent="-343499">
              <a:spcBef>
                <a:spcPts val="670"/>
              </a:spcBef>
              <a:tabLst>
                <a:tab pos="393662" algn="l"/>
                <a:tab pos="394298" algn="l"/>
              </a:tabLst>
            </a:pPr>
            <a:r>
              <a:rPr lang="en-US" sz="2000" b="1" spc="15" dirty="0" smtClean="0">
                <a:solidFill>
                  <a:srgbClr val="0036A2"/>
                </a:solidFill>
                <a:cs typeface="Calibri"/>
              </a:rPr>
              <a:t>Steady </a:t>
            </a:r>
            <a:r>
              <a:rPr lang="en-US" sz="2000" b="1" spc="10" dirty="0" smtClean="0">
                <a:solidFill>
                  <a:srgbClr val="0036A2"/>
                </a:solidFill>
                <a:cs typeface="Calibri"/>
              </a:rPr>
              <a:t>state </a:t>
            </a:r>
            <a:r>
              <a:rPr lang="en-US" sz="2000" b="1" spc="25" dirty="0" smtClean="0">
                <a:solidFill>
                  <a:srgbClr val="0036A2"/>
                </a:solidFill>
                <a:cs typeface="Calibri"/>
              </a:rPr>
              <a:t>response</a:t>
            </a:r>
          </a:p>
          <a:p>
            <a:pPr marL="63500" indent="-14288">
              <a:spcBef>
                <a:spcPts val="670"/>
              </a:spcBef>
              <a:tabLst>
                <a:tab pos="177800" algn="l"/>
              </a:tabLst>
            </a:pPr>
            <a:r>
              <a:rPr lang="en-US" sz="2000" b="1" spc="10" dirty="0" smtClean="0">
                <a:solidFill>
                  <a:srgbClr val="FF0000"/>
                </a:solidFill>
                <a:cs typeface="Calibri"/>
              </a:rPr>
              <a:t>It is depends on both type of input and location of system poles</a:t>
            </a:r>
            <a:endParaRPr lang="en-US" sz="2000" b="1" spc="15" dirty="0" smtClean="0">
              <a:solidFill>
                <a:srgbClr val="FF0000"/>
              </a:solidFill>
              <a:latin typeface="Cambria Math"/>
              <a:cs typeface="Cambria Math"/>
            </a:endParaRPr>
          </a:p>
          <a:p>
            <a:pPr marL="393662" indent="-343499">
              <a:spcBef>
                <a:spcPts val="670"/>
              </a:spcBef>
              <a:tabLst>
                <a:tab pos="393662" algn="l"/>
                <a:tab pos="394298" algn="l"/>
              </a:tabLst>
            </a:pPr>
            <a:endParaRPr lang="en-US" sz="2400" spc="15" dirty="0" smtClean="0">
              <a:solidFill>
                <a:srgbClr val="0036A2"/>
              </a:solidFill>
              <a:latin typeface="Cambria Math"/>
              <a:cs typeface="Cambria 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632" y="153987"/>
            <a:ext cx="784860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15" dirty="0">
                <a:solidFill>
                  <a:srgbClr val="FF0000"/>
                </a:solidFill>
              </a:rPr>
              <a:t>Time Response </a:t>
            </a:r>
            <a:r>
              <a:rPr sz="2800" spc="-5" dirty="0">
                <a:solidFill>
                  <a:srgbClr val="FF0000"/>
                </a:solidFill>
              </a:rPr>
              <a:t>Specifications </a:t>
            </a:r>
            <a:r>
              <a:rPr sz="2800" dirty="0">
                <a:solidFill>
                  <a:srgbClr val="FF0000"/>
                </a:solidFill>
              </a:rPr>
              <a:t>:</a:t>
            </a:r>
            <a:r>
              <a:rPr sz="2800" spc="50" dirty="0">
                <a:solidFill>
                  <a:srgbClr val="FF0000"/>
                </a:solidFill>
              </a:rPr>
              <a:t> </a:t>
            </a:r>
            <a:r>
              <a:rPr sz="2800" spc="-10" dirty="0">
                <a:solidFill>
                  <a:srgbClr val="FF0000"/>
                </a:solidFill>
              </a:rPr>
              <a:t>Motivation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6152"/>
            <a:ext cx="2133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/>
            <a:fld id="{81D60167-4931-47E6-BA6A-407CBD079E47}" type="slidenum">
              <a:rPr dirty="0"/>
              <a:pPr marL="38096"/>
              <a:t>50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19124" y="1003303"/>
            <a:ext cx="8296275" cy="3255891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55564" marR="14604" indent="-343499">
              <a:lnSpc>
                <a:spcPct val="104800"/>
              </a:lnSpc>
              <a:spcBef>
                <a:spcPts val="5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2200" spc="5" dirty="0">
                <a:latin typeface="Calibri"/>
                <a:cs typeface="Calibri"/>
              </a:rPr>
              <a:t>These </a:t>
            </a:r>
            <a:r>
              <a:rPr sz="2200" spc="10" dirty="0">
                <a:latin typeface="Calibri"/>
                <a:cs typeface="Calibri"/>
              </a:rPr>
              <a:t>specifications </a:t>
            </a:r>
            <a:r>
              <a:rPr sz="2200" spc="-20" dirty="0">
                <a:latin typeface="Calibri"/>
                <a:cs typeface="Calibri"/>
              </a:rPr>
              <a:t>refer </a:t>
            </a:r>
            <a:r>
              <a:rPr sz="2200" spc="20" dirty="0">
                <a:latin typeface="Calibri"/>
                <a:cs typeface="Calibri"/>
              </a:rPr>
              <a:t>to </a:t>
            </a:r>
            <a:r>
              <a:rPr sz="2200" spc="10" dirty="0">
                <a:latin typeface="Calibri"/>
                <a:cs typeface="Calibri"/>
              </a:rPr>
              <a:t>the performance indices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10" dirty="0">
                <a:latin typeface="Calibri"/>
                <a:cs typeface="Calibri"/>
              </a:rPr>
              <a:t>the </a:t>
            </a:r>
            <a:r>
              <a:rPr sz="2200" dirty="0">
                <a:latin typeface="Calibri"/>
                <a:cs typeface="Calibri"/>
              </a:rPr>
              <a:t>step  </a:t>
            </a:r>
            <a:r>
              <a:rPr sz="2200" spc="-10" dirty="0">
                <a:latin typeface="Calibri"/>
                <a:cs typeface="Calibri"/>
              </a:rPr>
              <a:t>response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10" dirty="0">
                <a:latin typeface="Calibri"/>
                <a:cs typeface="Calibri"/>
              </a:rPr>
              <a:t>a</a:t>
            </a:r>
            <a:r>
              <a:rPr sz="2200" spc="-14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system</a:t>
            </a:r>
            <a:endParaRPr sz="2200" dirty="0">
              <a:latin typeface="Calibri"/>
              <a:cs typeface="Calibri"/>
            </a:endParaRPr>
          </a:p>
          <a:p>
            <a:pPr marL="355564" indent="-343499">
              <a:spcBef>
                <a:spcPts val="575"/>
              </a:spcBef>
              <a:buFont typeface="Arial"/>
              <a:buChar char="•"/>
              <a:tabLst>
                <a:tab pos="355564" algn="l"/>
                <a:tab pos="356199" algn="l"/>
                <a:tab pos="707954" algn="l"/>
                <a:tab pos="1756869" algn="l"/>
                <a:tab pos="2528953" algn="l"/>
                <a:tab pos="3463577" algn="l"/>
                <a:tab pos="3978514" algn="l"/>
                <a:tab pos="5122668" algn="l"/>
                <a:tab pos="5513153" algn="l"/>
                <a:tab pos="5789987" algn="l"/>
                <a:tab pos="6400160" algn="l"/>
                <a:tab pos="6771599" algn="l"/>
                <a:tab pos="7305578" algn="l"/>
              </a:tabLst>
            </a:pPr>
            <a:r>
              <a:rPr sz="2200" b="1" spc="-5" dirty="0">
                <a:solidFill>
                  <a:srgbClr val="0036A2"/>
                </a:solidFill>
                <a:latin typeface="Calibri"/>
                <a:cs typeface="Calibri"/>
              </a:rPr>
              <a:t>In	</a:t>
            </a:r>
            <a:r>
              <a:rPr sz="2200" b="1" dirty="0">
                <a:solidFill>
                  <a:srgbClr val="0036A2"/>
                </a:solidFill>
                <a:latin typeface="Calibri"/>
                <a:cs typeface="Calibri"/>
              </a:rPr>
              <a:t>general,	</a:t>
            </a:r>
            <a:r>
              <a:rPr sz="2200" b="1" spc="25" dirty="0">
                <a:solidFill>
                  <a:srgbClr val="0036A2"/>
                </a:solidFill>
                <a:latin typeface="Calibri"/>
                <a:cs typeface="Calibri"/>
              </a:rPr>
              <a:t>these	</a:t>
            </a:r>
            <a:r>
              <a:rPr sz="2200" b="1" spc="20" dirty="0">
                <a:solidFill>
                  <a:srgbClr val="0036A2"/>
                </a:solidFill>
                <a:latin typeface="Calibri"/>
                <a:cs typeface="Calibri"/>
              </a:rPr>
              <a:t>indices	</a:t>
            </a:r>
            <a:r>
              <a:rPr sz="2200" b="1" spc="10" dirty="0">
                <a:solidFill>
                  <a:srgbClr val="0036A2"/>
                </a:solidFill>
                <a:latin typeface="Calibri"/>
                <a:cs typeface="Calibri"/>
              </a:rPr>
              <a:t>are	</a:t>
            </a:r>
            <a:r>
              <a:rPr sz="2200" b="1" spc="5" dirty="0">
                <a:solidFill>
                  <a:srgbClr val="0036A2"/>
                </a:solidFill>
                <a:latin typeface="Calibri"/>
                <a:cs typeface="Calibri"/>
              </a:rPr>
              <a:t>specified	</a:t>
            </a:r>
            <a:r>
              <a:rPr sz="2200" b="1" spc="50" dirty="0">
                <a:solidFill>
                  <a:srgbClr val="0036A2"/>
                </a:solidFill>
                <a:latin typeface="Calibri"/>
                <a:cs typeface="Calibri"/>
              </a:rPr>
              <a:t>as	</a:t>
            </a:r>
            <a:r>
              <a:rPr sz="2200" b="1" spc="10" dirty="0">
                <a:solidFill>
                  <a:srgbClr val="0036A2"/>
                </a:solidFill>
                <a:latin typeface="Calibri"/>
                <a:cs typeface="Calibri"/>
              </a:rPr>
              <a:t>a	</a:t>
            </a:r>
            <a:r>
              <a:rPr sz="2200" b="1" spc="5" dirty="0">
                <a:solidFill>
                  <a:srgbClr val="0036A2"/>
                </a:solidFill>
                <a:latin typeface="Calibri"/>
                <a:cs typeface="Calibri"/>
              </a:rPr>
              <a:t>part	</a:t>
            </a:r>
            <a:r>
              <a:rPr sz="2200" b="1" dirty="0">
                <a:solidFill>
                  <a:srgbClr val="0036A2"/>
                </a:solidFill>
                <a:latin typeface="Calibri"/>
                <a:cs typeface="Calibri"/>
              </a:rPr>
              <a:t>of	</a:t>
            </a:r>
            <a:r>
              <a:rPr sz="2200" b="1" spc="35" dirty="0" smtClean="0">
                <a:solidFill>
                  <a:srgbClr val="0036A2"/>
                </a:solidFill>
                <a:latin typeface="Calibri"/>
                <a:cs typeface="Calibri"/>
              </a:rPr>
              <a:t>the</a:t>
            </a:r>
            <a:r>
              <a:rPr sz="2200" b="1" spc="35" dirty="0">
                <a:solidFill>
                  <a:srgbClr val="0036A2"/>
                </a:solidFill>
                <a:latin typeface="Calibri"/>
                <a:cs typeface="Calibri"/>
              </a:rPr>
              <a:t>	</a:t>
            </a:r>
            <a:r>
              <a:rPr sz="2200" b="1" spc="15" dirty="0">
                <a:solidFill>
                  <a:srgbClr val="0036A2"/>
                </a:solidFill>
                <a:latin typeface="Calibri"/>
                <a:cs typeface="Calibri"/>
              </a:rPr>
              <a:t>design</a:t>
            </a:r>
            <a:endParaRPr sz="2200" b="1" dirty="0">
              <a:solidFill>
                <a:srgbClr val="0036A2"/>
              </a:solidFill>
              <a:latin typeface="Calibri"/>
              <a:cs typeface="Calibri"/>
            </a:endParaRPr>
          </a:p>
          <a:p>
            <a:pPr marL="355564">
              <a:spcBef>
                <a:spcPts val="50"/>
              </a:spcBef>
            </a:pPr>
            <a:r>
              <a:rPr sz="2200" b="1" spc="-5" dirty="0">
                <a:solidFill>
                  <a:srgbClr val="0036A2"/>
                </a:solidFill>
                <a:latin typeface="Calibri"/>
                <a:cs typeface="Calibri"/>
              </a:rPr>
              <a:t>requirements of control</a:t>
            </a:r>
            <a:r>
              <a:rPr sz="2200" b="1" spc="-100" dirty="0">
                <a:solidFill>
                  <a:srgbClr val="0036A2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0036A2"/>
                </a:solidFill>
                <a:latin typeface="Calibri"/>
                <a:cs typeface="Calibri"/>
              </a:rPr>
              <a:t>systems</a:t>
            </a:r>
            <a:endParaRPr sz="2200" b="1" dirty="0">
              <a:solidFill>
                <a:srgbClr val="0036A2"/>
              </a:solidFill>
              <a:latin typeface="Calibri"/>
              <a:cs typeface="Calibri"/>
            </a:endParaRPr>
          </a:p>
          <a:p>
            <a:pPr marL="355564" indent="-343499">
              <a:spcBef>
                <a:spcPts val="575"/>
              </a:spcBef>
              <a:buFont typeface="Arial"/>
              <a:buChar char="•"/>
              <a:tabLst>
                <a:tab pos="355564" algn="l"/>
                <a:tab pos="356199" algn="l"/>
                <a:tab pos="1146696" algn="l"/>
                <a:tab pos="2061641" algn="l"/>
                <a:tab pos="3015314" algn="l"/>
                <a:tab pos="3520723" algn="l"/>
                <a:tab pos="4693452" algn="l"/>
                <a:tab pos="5913800" algn="l"/>
                <a:tab pos="7200814" algn="l"/>
                <a:tab pos="7572889" algn="l"/>
              </a:tabLst>
            </a:pP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sz="2200" spc="4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200" spc="-2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200" spc="1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200" spc="25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nd</a:t>
            </a:r>
            <a:r>
              <a:rPr sz="2200" spc="25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200" spc="60" dirty="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sz="2200" spc="-2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200" spc="1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200" spc="1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200" spc="-2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200" spc="30" dirty="0">
                <a:solidFill>
                  <a:srgbClr val="C00000"/>
                </a:solidFill>
                <a:latin typeface="Calibri"/>
                <a:cs typeface="Calibri"/>
              </a:rPr>
              <a:t>w</a:t>
            </a:r>
            <a:r>
              <a:rPr sz="2200" spc="4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200" spc="1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200" spc="2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sz="2200" spc="1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200" spc="-65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200" spc="25" dirty="0">
                <a:solidFill>
                  <a:srgbClr val="C00000"/>
                </a:solidFill>
                <a:latin typeface="Calibri"/>
                <a:cs typeface="Calibri"/>
              </a:rPr>
              <a:t>ll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200" spc="30" dirty="0">
                <a:solidFill>
                  <a:srgbClr val="C00000"/>
                </a:solidFill>
                <a:latin typeface="Calibri"/>
                <a:cs typeface="Calibri"/>
              </a:rPr>
              <a:t>w</a:t>
            </a:r>
            <a:r>
              <a:rPr sz="2200" spc="25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200" spc="10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qu</a:t>
            </a:r>
            <a:r>
              <a:rPr sz="2200" spc="-2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200" spc="-2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200" spc="25" dirty="0">
                <a:solidFill>
                  <a:srgbClr val="C00000"/>
                </a:solidFill>
                <a:latin typeface="Calibri"/>
                <a:cs typeface="Calibri"/>
              </a:rPr>
              <a:t>ti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200" spc="65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200" spc="1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r>
              <a:rPr sz="2200" spc="-2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200" spc="2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200" spc="1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200" spc="30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200" spc="25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200" spc="10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200" spc="2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200" spc="15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200" spc="-2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200" spc="2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200" spc="-2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200" spc="15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endParaRPr sz="2200" dirty="0">
              <a:solidFill>
                <a:srgbClr val="C00000"/>
              </a:solidFill>
              <a:latin typeface="Calibri"/>
              <a:cs typeface="Calibri"/>
            </a:endParaRPr>
          </a:p>
          <a:p>
            <a:pPr marL="355564">
              <a:spcBef>
                <a:spcPts val="125"/>
              </a:spcBef>
            </a:pP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response 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of </a:t>
            </a:r>
            <a:r>
              <a:rPr sz="2200" spc="1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200" spc="-1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C00000"/>
                </a:solidFill>
                <a:latin typeface="Calibri"/>
                <a:cs typeface="Calibri"/>
              </a:rPr>
              <a:t>system:</a:t>
            </a:r>
            <a:endParaRPr sz="2200" dirty="0">
              <a:solidFill>
                <a:srgbClr val="C00000"/>
              </a:solidFill>
              <a:latin typeface="Calibri"/>
              <a:cs typeface="Calibri"/>
            </a:endParaRPr>
          </a:p>
          <a:p>
            <a:pPr marL="756209" lvl="1" indent="-286357">
              <a:spcBef>
                <a:spcPts val="475"/>
              </a:spcBef>
              <a:buFont typeface="Arial"/>
              <a:buChar char="–"/>
              <a:tabLst>
                <a:tab pos="755574" algn="l"/>
                <a:tab pos="756209" algn="l"/>
              </a:tabLst>
            </a:pPr>
            <a:r>
              <a:rPr b="1" spc="5" dirty="0">
                <a:solidFill>
                  <a:srgbClr val="0036A2"/>
                </a:solidFill>
                <a:latin typeface="Calibri"/>
                <a:cs typeface="Calibri"/>
              </a:rPr>
              <a:t>How</a:t>
            </a:r>
            <a:r>
              <a:rPr b="1" spc="-45" dirty="0">
                <a:solidFill>
                  <a:srgbClr val="0036A2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0036A2"/>
                </a:solidFill>
                <a:latin typeface="Calibri"/>
                <a:cs typeface="Calibri"/>
              </a:rPr>
              <a:t>fast</a:t>
            </a:r>
            <a:r>
              <a:rPr b="1" spc="-30" dirty="0">
                <a:solidFill>
                  <a:srgbClr val="0036A2"/>
                </a:solidFill>
                <a:latin typeface="Calibri"/>
                <a:cs typeface="Calibri"/>
              </a:rPr>
              <a:t> </a:t>
            </a:r>
            <a:r>
              <a:rPr b="1" spc="5" dirty="0">
                <a:solidFill>
                  <a:srgbClr val="0036A2"/>
                </a:solidFill>
                <a:latin typeface="Calibri"/>
                <a:cs typeface="Calibri"/>
              </a:rPr>
              <a:t>the</a:t>
            </a:r>
            <a:r>
              <a:rPr b="1" spc="-30" dirty="0">
                <a:solidFill>
                  <a:srgbClr val="0036A2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0036A2"/>
                </a:solidFill>
                <a:latin typeface="Calibri"/>
                <a:cs typeface="Calibri"/>
              </a:rPr>
              <a:t>system</a:t>
            </a:r>
            <a:r>
              <a:rPr b="1" spc="-40" dirty="0">
                <a:solidFill>
                  <a:srgbClr val="0036A2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0036A2"/>
                </a:solidFill>
                <a:latin typeface="Calibri"/>
                <a:cs typeface="Calibri"/>
              </a:rPr>
              <a:t>moves</a:t>
            </a:r>
            <a:r>
              <a:rPr b="1" spc="-55" dirty="0">
                <a:solidFill>
                  <a:srgbClr val="0036A2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36A2"/>
                </a:solidFill>
                <a:latin typeface="Calibri"/>
                <a:cs typeface="Calibri"/>
              </a:rPr>
              <a:t>to</a:t>
            </a:r>
            <a:r>
              <a:rPr b="1" spc="-10" dirty="0">
                <a:solidFill>
                  <a:srgbClr val="0036A2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0036A2"/>
                </a:solidFill>
                <a:latin typeface="Calibri"/>
                <a:cs typeface="Calibri"/>
              </a:rPr>
              <a:t>follow</a:t>
            </a:r>
            <a:r>
              <a:rPr b="1" spc="-35" dirty="0">
                <a:solidFill>
                  <a:srgbClr val="0036A2"/>
                </a:solidFill>
                <a:latin typeface="Calibri"/>
                <a:cs typeface="Calibri"/>
              </a:rPr>
              <a:t> </a:t>
            </a:r>
            <a:r>
              <a:rPr b="1" spc="5" dirty="0">
                <a:solidFill>
                  <a:srgbClr val="0036A2"/>
                </a:solidFill>
                <a:latin typeface="Calibri"/>
                <a:cs typeface="Calibri"/>
              </a:rPr>
              <a:t>the</a:t>
            </a:r>
            <a:r>
              <a:rPr b="1" spc="-30" dirty="0">
                <a:solidFill>
                  <a:srgbClr val="0036A2"/>
                </a:solidFill>
                <a:latin typeface="Calibri"/>
                <a:cs typeface="Calibri"/>
              </a:rPr>
              <a:t> </a:t>
            </a:r>
            <a:r>
              <a:rPr b="1" spc="20" dirty="0">
                <a:solidFill>
                  <a:srgbClr val="0036A2"/>
                </a:solidFill>
                <a:latin typeface="Calibri"/>
                <a:cs typeface="Calibri"/>
              </a:rPr>
              <a:t>input</a:t>
            </a:r>
            <a:r>
              <a:rPr b="1" spc="-105" dirty="0">
                <a:solidFill>
                  <a:srgbClr val="0036A2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0036A2"/>
                </a:solidFill>
                <a:latin typeface="Calibri"/>
                <a:cs typeface="Calibri"/>
              </a:rPr>
              <a:t>?</a:t>
            </a:r>
          </a:p>
          <a:p>
            <a:pPr marL="756209" lvl="1" indent="-286357">
              <a:spcBef>
                <a:spcPts val="395"/>
              </a:spcBef>
              <a:buFont typeface="Arial"/>
              <a:buChar char="–"/>
              <a:tabLst>
                <a:tab pos="755574" algn="l"/>
                <a:tab pos="756209" algn="l"/>
              </a:tabLst>
            </a:pPr>
            <a:r>
              <a:rPr b="1" spc="5" dirty="0">
                <a:solidFill>
                  <a:srgbClr val="00B050"/>
                </a:solidFill>
                <a:latin typeface="Calibri"/>
                <a:cs typeface="Calibri"/>
              </a:rPr>
              <a:t>How</a:t>
            </a:r>
            <a:r>
              <a:rPr b="1" spc="-4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b="1" spc="5" dirty="0">
                <a:solidFill>
                  <a:srgbClr val="00B050"/>
                </a:solidFill>
                <a:latin typeface="Calibri"/>
                <a:cs typeface="Calibri"/>
              </a:rPr>
              <a:t>oscillatory</a:t>
            </a:r>
            <a:r>
              <a:rPr b="1" spc="-16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b="1" spc="15" dirty="0">
                <a:solidFill>
                  <a:srgbClr val="00B050"/>
                </a:solidFill>
                <a:latin typeface="Calibri"/>
                <a:cs typeface="Calibri"/>
              </a:rPr>
              <a:t>is </a:t>
            </a:r>
            <a:r>
              <a:rPr b="1" spc="5" dirty="0">
                <a:solidFill>
                  <a:srgbClr val="00B050"/>
                </a:solidFill>
                <a:latin typeface="Calibri"/>
                <a:cs typeface="Calibri"/>
              </a:rPr>
              <a:t>the</a:t>
            </a:r>
            <a:r>
              <a:rPr b="1" spc="-2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B050"/>
                </a:solidFill>
                <a:latin typeface="Calibri"/>
                <a:cs typeface="Calibri"/>
              </a:rPr>
              <a:t>response</a:t>
            </a:r>
            <a:r>
              <a:rPr b="1" spc="-2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b="1" spc="10" dirty="0">
                <a:solidFill>
                  <a:srgbClr val="00B050"/>
                </a:solidFill>
                <a:latin typeface="Calibri"/>
                <a:cs typeface="Calibri"/>
              </a:rPr>
              <a:t>(indicative</a:t>
            </a:r>
            <a:r>
              <a:rPr b="1" spc="-16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b="1" spc="10" dirty="0">
                <a:solidFill>
                  <a:srgbClr val="00B050"/>
                </a:solidFill>
                <a:latin typeface="Calibri"/>
                <a:cs typeface="Calibri"/>
              </a:rPr>
              <a:t>of</a:t>
            </a:r>
            <a:r>
              <a:rPr b="1" spc="-5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b="1" spc="10" dirty="0">
                <a:solidFill>
                  <a:srgbClr val="00B050"/>
                </a:solidFill>
                <a:latin typeface="Calibri"/>
                <a:cs typeface="Calibri"/>
              </a:rPr>
              <a:t>damping)</a:t>
            </a:r>
            <a:r>
              <a:rPr b="1" spc="-11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00B050"/>
                </a:solidFill>
                <a:latin typeface="Calibri"/>
                <a:cs typeface="Calibri"/>
              </a:rPr>
              <a:t>?</a:t>
            </a:r>
          </a:p>
          <a:p>
            <a:pPr marL="756209" lvl="1" indent="-286357">
              <a:spcBef>
                <a:spcPts val="470"/>
              </a:spcBef>
              <a:buFont typeface="Arial"/>
              <a:buChar char="–"/>
              <a:tabLst>
                <a:tab pos="755574" algn="l"/>
                <a:tab pos="756209" algn="l"/>
              </a:tabLst>
            </a:pPr>
            <a:r>
              <a:rPr b="1" spc="5" dirty="0">
                <a:solidFill>
                  <a:srgbClr val="FF0000"/>
                </a:solidFill>
                <a:latin typeface="Calibri"/>
                <a:cs typeface="Calibri"/>
              </a:rPr>
              <a:t>How</a:t>
            </a:r>
            <a:r>
              <a:rPr b="1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b="1" spc="15" dirty="0">
                <a:solidFill>
                  <a:srgbClr val="FF0000"/>
                </a:solidFill>
                <a:latin typeface="Calibri"/>
                <a:cs typeface="Calibri"/>
              </a:rPr>
              <a:t>long</a:t>
            </a:r>
            <a:r>
              <a:rPr b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b="1" spc="10" dirty="0">
                <a:solidFill>
                  <a:srgbClr val="FF0000"/>
                </a:solidFill>
                <a:latin typeface="Calibri"/>
                <a:cs typeface="Calibri"/>
              </a:rPr>
              <a:t>does</a:t>
            </a:r>
            <a:r>
              <a:rPr b="1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b="1" spc="15" dirty="0">
                <a:solidFill>
                  <a:srgbClr val="FF0000"/>
                </a:solidFill>
                <a:latin typeface="Calibri"/>
                <a:cs typeface="Calibri"/>
              </a:rPr>
              <a:t>it</a:t>
            </a:r>
            <a:r>
              <a:rPr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FF0000"/>
                </a:solidFill>
                <a:latin typeface="Calibri"/>
                <a:cs typeface="Calibri"/>
              </a:rPr>
              <a:t>take</a:t>
            </a:r>
            <a:r>
              <a:rPr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b="1" spc="10" dirty="0">
                <a:solidFill>
                  <a:srgbClr val="FF0000"/>
                </a:solidFill>
                <a:latin typeface="Calibri"/>
                <a:cs typeface="Calibri"/>
              </a:rPr>
              <a:t>practically</a:t>
            </a:r>
            <a:r>
              <a:rPr b="1" spc="-1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FF0000"/>
                </a:solidFill>
                <a:latin typeface="Calibri"/>
                <a:cs typeface="Calibri"/>
              </a:rPr>
              <a:t>reach</a:t>
            </a:r>
            <a:r>
              <a:rPr b="1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b="1" spc="5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b="1" spc="10" dirty="0">
                <a:solidFill>
                  <a:srgbClr val="FF0000"/>
                </a:solidFill>
                <a:latin typeface="Calibri"/>
                <a:cs typeface="Calibri"/>
              </a:rPr>
              <a:t>final</a:t>
            </a:r>
            <a:r>
              <a:rPr b="1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b="1" spc="15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b="1" spc="-1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5618" y="1214593"/>
            <a:ext cx="7776845" cy="3147695"/>
            <a:chOff x="775614" y="1214589"/>
            <a:chExt cx="7776845" cy="3147695"/>
          </a:xfrm>
        </p:grpSpPr>
        <p:sp>
          <p:nvSpPr>
            <p:cNvPr id="3" name="object 3"/>
            <p:cNvSpPr/>
            <p:nvPr/>
          </p:nvSpPr>
          <p:spPr>
            <a:xfrm>
              <a:off x="775614" y="1214589"/>
              <a:ext cx="7776845" cy="31474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65325" y="3147822"/>
              <a:ext cx="0" cy="918210"/>
            </a:xfrm>
            <a:custGeom>
              <a:avLst/>
              <a:gdLst/>
              <a:ahLst/>
              <a:cxnLst/>
              <a:rect l="l" t="t" r="r" b="b"/>
              <a:pathLst>
                <a:path h="918210">
                  <a:moveTo>
                    <a:pt x="0" y="917917"/>
                  </a:moveTo>
                  <a:lnTo>
                    <a:pt x="0" y="0"/>
                  </a:lnTo>
                </a:path>
              </a:pathLst>
            </a:custGeom>
            <a:ln w="9534">
              <a:solidFill>
                <a:srgbClr val="E36C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8689" y="4027639"/>
              <a:ext cx="332740" cy="76200"/>
            </a:xfrm>
            <a:custGeom>
              <a:avLst/>
              <a:gdLst/>
              <a:ahLst/>
              <a:cxnLst/>
              <a:rect l="l" t="t" r="r" b="b"/>
              <a:pathLst>
                <a:path w="33274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63500" y="47625"/>
                  </a:lnTo>
                  <a:lnTo>
                    <a:pt x="63500" y="28575"/>
                  </a:lnTo>
                  <a:lnTo>
                    <a:pt x="76200" y="28575"/>
                  </a:lnTo>
                  <a:lnTo>
                    <a:pt x="76200" y="0"/>
                  </a:lnTo>
                  <a:close/>
                </a:path>
                <a:path w="332740" h="76200">
                  <a:moveTo>
                    <a:pt x="256184" y="0"/>
                  </a:moveTo>
                  <a:lnTo>
                    <a:pt x="256184" y="76200"/>
                  </a:lnTo>
                  <a:lnTo>
                    <a:pt x="313334" y="47625"/>
                  </a:lnTo>
                  <a:lnTo>
                    <a:pt x="268884" y="47625"/>
                  </a:lnTo>
                  <a:lnTo>
                    <a:pt x="268884" y="28575"/>
                  </a:lnTo>
                  <a:lnTo>
                    <a:pt x="313334" y="28575"/>
                  </a:lnTo>
                  <a:lnTo>
                    <a:pt x="256184" y="0"/>
                  </a:lnTo>
                  <a:close/>
                </a:path>
                <a:path w="332740" h="76200">
                  <a:moveTo>
                    <a:pt x="76200" y="28575"/>
                  </a:moveTo>
                  <a:lnTo>
                    <a:pt x="63500" y="28575"/>
                  </a:lnTo>
                  <a:lnTo>
                    <a:pt x="63500" y="47625"/>
                  </a:lnTo>
                  <a:lnTo>
                    <a:pt x="76200" y="47625"/>
                  </a:lnTo>
                  <a:lnTo>
                    <a:pt x="76200" y="28575"/>
                  </a:lnTo>
                  <a:close/>
                </a:path>
                <a:path w="332740" h="76200">
                  <a:moveTo>
                    <a:pt x="256184" y="28575"/>
                  </a:moveTo>
                  <a:lnTo>
                    <a:pt x="76200" y="28575"/>
                  </a:lnTo>
                  <a:lnTo>
                    <a:pt x="76200" y="47625"/>
                  </a:lnTo>
                  <a:lnTo>
                    <a:pt x="256184" y="47625"/>
                  </a:lnTo>
                  <a:lnTo>
                    <a:pt x="256184" y="28575"/>
                  </a:lnTo>
                  <a:close/>
                </a:path>
                <a:path w="332740" h="76200">
                  <a:moveTo>
                    <a:pt x="313334" y="28575"/>
                  </a:moveTo>
                  <a:lnTo>
                    <a:pt x="268884" y="28575"/>
                  </a:lnTo>
                  <a:lnTo>
                    <a:pt x="268884" y="47625"/>
                  </a:lnTo>
                  <a:lnTo>
                    <a:pt x="313334" y="47625"/>
                  </a:lnTo>
                  <a:lnTo>
                    <a:pt x="332384" y="38100"/>
                  </a:lnTo>
                  <a:lnTo>
                    <a:pt x="313334" y="28575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8216" y="2283713"/>
              <a:ext cx="0" cy="2036445"/>
            </a:xfrm>
            <a:custGeom>
              <a:avLst/>
              <a:gdLst/>
              <a:ahLst/>
              <a:cxnLst/>
              <a:rect l="l" t="t" r="r" b="b"/>
              <a:pathLst>
                <a:path h="2036445">
                  <a:moveTo>
                    <a:pt x="0" y="2035975"/>
                  </a:moveTo>
                  <a:lnTo>
                    <a:pt x="0" y="0"/>
                  </a:lnTo>
                </a:path>
              </a:pathLst>
            </a:custGeom>
            <a:ln w="9534">
              <a:solidFill>
                <a:srgbClr val="E36C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61008" y="4281589"/>
              <a:ext cx="567690" cy="76200"/>
            </a:xfrm>
            <a:custGeom>
              <a:avLst/>
              <a:gdLst/>
              <a:ahLst/>
              <a:cxnLst/>
              <a:rect l="l" t="t" r="r" b="b"/>
              <a:pathLst>
                <a:path w="56768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63500" y="47625"/>
                  </a:lnTo>
                  <a:lnTo>
                    <a:pt x="63500" y="28575"/>
                  </a:lnTo>
                  <a:lnTo>
                    <a:pt x="76200" y="28575"/>
                  </a:lnTo>
                  <a:lnTo>
                    <a:pt x="76200" y="0"/>
                  </a:lnTo>
                  <a:close/>
                </a:path>
                <a:path w="567689" h="76200">
                  <a:moveTo>
                    <a:pt x="491007" y="0"/>
                  </a:moveTo>
                  <a:lnTo>
                    <a:pt x="491007" y="76200"/>
                  </a:lnTo>
                  <a:lnTo>
                    <a:pt x="548157" y="47625"/>
                  </a:lnTo>
                  <a:lnTo>
                    <a:pt x="503707" y="47625"/>
                  </a:lnTo>
                  <a:lnTo>
                    <a:pt x="503707" y="28575"/>
                  </a:lnTo>
                  <a:lnTo>
                    <a:pt x="548157" y="28575"/>
                  </a:lnTo>
                  <a:lnTo>
                    <a:pt x="491007" y="0"/>
                  </a:lnTo>
                  <a:close/>
                </a:path>
                <a:path w="567689" h="76200">
                  <a:moveTo>
                    <a:pt x="76200" y="28575"/>
                  </a:moveTo>
                  <a:lnTo>
                    <a:pt x="63500" y="28575"/>
                  </a:lnTo>
                  <a:lnTo>
                    <a:pt x="63500" y="47625"/>
                  </a:lnTo>
                  <a:lnTo>
                    <a:pt x="76200" y="47625"/>
                  </a:lnTo>
                  <a:lnTo>
                    <a:pt x="76200" y="28575"/>
                  </a:lnTo>
                  <a:close/>
                </a:path>
                <a:path w="567689" h="76200">
                  <a:moveTo>
                    <a:pt x="491007" y="28575"/>
                  </a:moveTo>
                  <a:lnTo>
                    <a:pt x="76200" y="28575"/>
                  </a:lnTo>
                  <a:lnTo>
                    <a:pt x="76200" y="47625"/>
                  </a:lnTo>
                  <a:lnTo>
                    <a:pt x="491007" y="47625"/>
                  </a:lnTo>
                  <a:lnTo>
                    <a:pt x="491007" y="28575"/>
                  </a:lnTo>
                  <a:close/>
                </a:path>
                <a:path w="567689" h="76200">
                  <a:moveTo>
                    <a:pt x="548157" y="28575"/>
                  </a:moveTo>
                  <a:lnTo>
                    <a:pt x="503707" y="28575"/>
                  </a:lnTo>
                  <a:lnTo>
                    <a:pt x="503707" y="47625"/>
                  </a:lnTo>
                  <a:lnTo>
                    <a:pt x="548157" y="47625"/>
                  </a:lnTo>
                  <a:lnTo>
                    <a:pt x="567207" y="38100"/>
                  </a:lnTo>
                  <a:lnTo>
                    <a:pt x="548157" y="28575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7200" y="205980"/>
            <a:ext cx="822960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15" dirty="0">
                <a:solidFill>
                  <a:srgbClr val="FF0000"/>
                </a:solidFill>
              </a:rPr>
              <a:t>Time Response</a:t>
            </a:r>
            <a:r>
              <a:rPr sz="2800" spc="-10" dirty="0">
                <a:solidFill>
                  <a:srgbClr val="FF0000"/>
                </a:solidFill>
              </a:rPr>
              <a:t> </a:t>
            </a:r>
            <a:r>
              <a:rPr sz="2800" spc="-5" dirty="0">
                <a:solidFill>
                  <a:srgbClr val="FF0000"/>
                </a:solidFill>
              </a:rPr>
              <a:t>Specifications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6152"/>
            <a:ext cx="2133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/>
            <a:fld id="{81D60167-4931-47E6-BA6A-407CBD079E47}" type="slidenum">
              <a:rPr dirty="0"/>
              <a:pPr marL="38096"/>
              <a:t>51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187454" y="4042730"/>
            <a:ext cx="381635" cy="44691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1400" spc="55" dirty="0">
                <a:latin typeface="Cambria Math"/>
                <a:cs typeface="Cambria Math"/>
              </a:rPr>
              <a:t>𝑡</a:t>
            </a:r>
            <a:r>
              <a:rPr sz="1600" spc="82" baseline="-15873" dirty="0">
                <a:latin typeface="Cambria Math"/>
                <a:cs typeface="Cambria Math"/>
              </a:rPr>
              <a:t>𝑑</a:t>
            </a:r>
            <a:endParaRPr sz="1600" baseline="-15873" dirty="0">
              <a:latin typeface="Cambria Math"/>
              <a:cs typeface="Cambria Math"/>
            </a:endParaRPr>
          </a:p>
          <a:p>
            <a:pPr marL="196195">
              <a:spcBef>
                <a:spcPts val="25"/>
              </a:spcBef>
            </a:pPr>
            <a:r>
              <a:rPr sz="1400" spc="50" dirty="0">
                <a:latin typeface="Cambria Math"/>
                <a:cs typeface="Cambria Math"/>
              </a:rPr>
              <a:t>𝑡</a:t>
            </a:r>
            <a:r>
              <a:rPr sz="1600" spc="75" baseline="-15873" dirty="0">
                <a:latin typeface="Cambria Math"/>
                <a:cs typeface="Cambria Math"/>
              </a:rPr>
              <a:t>𝑟</a:t>
            </a:r>
            <a:endParaRPr sz="1600" baseline="-15873" dirty="0">
              <a:latin typeface="Cambria Math"/>
              <a:cs typeface="Cambria Math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27861" y="2206626"/>
            <a:ext cx="7430134" cy="2565400"/>
            <a:chOff x="1127861" y="2206625"/>
            <a:chExt cx="7430134" cy="2565400"/>
          </a:xfrm>
        </p:grpSpPr>
        <p:sp>
          <p:nvSpPr>
            <p:cNvPr id="11" name="object 11"/>
            <p:cNvSpPr/>
            <p:nvPr/>
          </p:nvSpPr>
          <p:spPr>
            <a:xfrm>
              <a:off x="1132941" y="2211705"/>
              <a:ext cx="7419975" cy="144145"/>
            </a:xfrm>
            <a:custGeom>
              <a:avLst/>
              <a:gdLst/>
              <a:ahLst/>
              <a:cxnLst/>
              <a:rect l="l" t="t" r="r" b="b"/>
              <a:pathLst>
                <a:path w="7419975" h="144144">
                  <a:moveTo>
                    <a:pt x="0" y="0"/>
                  </a:moveTo>
                  <a:lnTo>
                    <a:pt x="7403744" y="0"/>
                  </a:lnTo>
                </a:path>
                <a:path w="7419975" h="144144">
                  <a:moveTo>
                    <a:pt x="15747" y="144018"/>
                  </a:moveTo>
                  <a:lnTo>
                    <a:pt x="7419492" y="144018"/>
                  </a:lnTo>
                </a:path>
              </a:pathLst>
            </a:custGeom>
            <a:ln w="9534">
              <a:solidFill>
                <a:srgbClr val="497DBA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50637" y="2211705"/>
              <a:ext cx="18415" cy="2522220"/>
            </a:xfrm>
            <a:custGeom>
              <a:avLst/>
              <a:gdLst/>
              <a:ahLst/>
              <a:cxnLst/>
              <a:rect l="l" t="t" r="r" b="b"/>
              <a:pathLst>
                <a:path w="18414" h="2522220">
                  <a:moveTo>
                    <a:pt x="17907" y="2522093"/>
                  </a:moveTo>
                  <a:lnTo>
                    <a:pt x="0" y="0"/>
                  </a:lnTo>
                </a:path>
              </a:pathLst>
            </a:custGeom>
            <a:ln w="9534">
              <a:solidFill>
                <a:srgbClr val="E36C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39685" y="4695698"/>
              <a:ext cx="3720465" cy="76200"/>
            </a:xfrm>
            <a:custGeom>
              <a:avLst/>
              <a:gdLst/>
              <a:ahLst/>
              <a:cxnLst/>
              <a:rect l="l" t="t" r="r" b="b"/>
              <a:pathLst>
                <a:path w="3720465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7624"/>
                  </a:lnTo>
                  <a:lnTo>
                    <a:pt x="63487" y="47624"/>
                  </a:lnTo>
                  <a:lnTo>
                    <a:pt x="63487" y="28574"/>
                  </a:lnTo>
                  <a:lnTo>
                    <a:pt x="76200" y="28574"/>
                  </a:lnTo>
                  <a:lnTo>
                    <a:pt x="76200" y="0"/>
                  </a:lnTo>
                  <a:close/>
                </a:path>
                <a:path w="3720465" h="76200">
                  <a:moveTo>
                    <a:pt x="3643642" y="0"/>
                  </a:moveTo>
                  <a:lnTo>
                    <a:pt x="3643642" y="76199"/>
                  </a:lnTo>
                  <a:lnTo>
                    <a:pt x="3700792" y="47624"/>
                  </a:lnTo>
                  <a:lnTo>
                    <a:pt x="3656469" y="47624"/>
                  </a:lnTo>
                  <a:lnTo>
                    <a:pt x="3656469" y="28574"/>
                  </a:lnTo>
                  <a:lnTo>
                    <a:pt x="3700792" y="28574"/>
                  </a:lnTo>
                  <a:lnTo>
                    <a:pt x="3643642" y="0"/>
                  </a:lnTo>
                  <a:close/>
                </a:path>
                <a:path w="3720465" h="76200">
                  <a:moveTo>
                    <a:pt x="76200" y="28574"/>
                  </a:moveTo>
                  <a:lnTo>
                    <a:pt x="63487" y="28574"/>
                  </a:lnTo>
                  <a:lnTo>
                    <a:pt x="63487" y="47624"/>
                  </a:lnTo>
                  <a:lnTo>
                    <a:pt x="76200" y="47624"/>
                  </a:lnTo>
                  <a:lnTo>
                    <a:pt x="76200" y="28574"/>
                  </a:lnTo>
                  <a:close/>
                </a:path>
                <a:path w="3720465" h="76200">
                  <a:moveTo>
                    <a:pt x="3643642" y="28574"/>
                  </a:moveTo>
                  <a:lnTo>
                    <a:pt x="76200" y="28574"/>
                  </a:lnTo>
                  <a:lnTo>
                    <a:pt x="76200" y="47624"/>
                  </a:lnTo>
                  <a:lnTo>
                    <a:pt x="3643642" y="47624"/>
                  </a:lnTo>
                  <a:lnTo>
                    <a:pt x="3643642" y="28574"/>
                  </a:lnTo>
                  <a:close/>
                </a:path>
                <a:path w="3720465" h="76200">
                  <a:moveTo>
                    <a:pt x="3700792" y="28574"/>
                  </a:moveTo>
                  <a:lnTo>
                    <a:pt x="3656469" y="28574"/>
                  </a:lnTo>
                  <a:lnTo>
                    <a:pt x="3656469" y="47624"/>
                  </a:lnTo>
                  <a:lnTo>
                    <a:pt x="3700792" y="47624"/>
                  </a:lnTo>
                  <a:lnTo>
                    <a:pt x="3719842" y="38099"/>
                  </a:lnTo>
                  <a:lnTo>
                    <a:pt x="3700792" y="28574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995041" y="4457700"/>
            <a:ext cx="217170" cy="2353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1400" spc="35" dirty="0">
                <a:latin typeface="Cambria Math"/>
                <a:cs typeface="Cambria Math"/>
              </a:rPr>
              <a:t>𝑡</a:t>
            </a:r>
            <a:r>
              <a:rPr sz="1600" spc="52" baseline="-15873" dirty="0">
                <a:latin typeface="Cambria Math"/>
                <a:cs typeface="Cambria Math"/>
              </a:rPr>
              <a:t>𝑠</a:t>
            </a:r>
            <a:endParaRPr sz="1600" baseline="-15873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28208" y="1628271"/>
            <a:ext cx="726440" cy="583565"/>
          </a:xfrm>
          <a:custGeom>
            <a:avLst/>
            <a:gdLst/>
            <a:ahLst/>
            <a:cxnLst/>
            <a:rect l="l" t="t" r="r" b="b"/>
            <a:pathLst>
              <a:path w="726440" h="583564">
                <a:moveTo>
                  <a:pt x="35687" y="506095"/>
                </a:moveTo>
                <a:lnTo>
                  <a:pt x="0" y="583438"/>
                </a:lnTo>
                <a:lnTo>
                  <a:pt x="83312" y="565531"/>
                </a:lnTo>
                <a:lnTo>
                  <a:pt x="71812" y="551180"/>
                </a:lnTo>
                <a:lnTo>
                  <a:pt x="55498" y="551180"/>
                </a:lnTo>
                <a:lnTo>
                  <a:pt x="43560" y="536321"/>
                </a:lnTo>
                <a:lnTo>
                  <a:pt x="53522" y="528353"/>
                </a:lnTo>
                <a:lnTo>
                  <a:pt x="35687" y="506095"/>
                </a:lnTo>
                <a:close/>
              </a:path>
              <a:path w="726440" h="583564">
                <a:moveTo>
                  <a:pt x="53522" y="528353"/>
                </a:moveTo>
                <a:lnTo>
                  <a:pt x="43560" y="536321"/>
                </a:lnTo>
                <a:lnTo>
                  <a:pt x="55498" y="551180"/>
                </a:lnTo>
                <a:lnTo>
                  <a:pt x="65441" y="543228"/>
                </a:lnTo>
                <a:lnTo>
                  <a:pt x="53522" y="528353"/>
                </a:lnTo>
                <a:close/>
              </a:path>
              <a:path w="726440" h="583564">
                <a:moveTo>
                  <a:pt x="65441" y="543228"/>
                </a:moveTo>
                <a:lnTo>
                  <a:pt x="55498" y="551180"/>
                </a:lnTo>
                <a:lnTo>
                  <a:pt x="71812" y="551180"/>
                </a:lnTo>
                <a:lnTo>
                  <a:pt x="65441" y="543228"/>
                </a:lnTo>
                <a:close/>
              </a:path>
              <a:path w="726440" h="583564">
                <a:moveTo>
                  <a:pt x="714120" y="0"/>
                </a:moveTo>
                <a:lnTo>
                  <a:pt x="53522" y="528353"/>
                </a:lnTo>
                <a:lnTo>
                  <a:pt x="65441" y="543228"/>
                </a:lnTo>
                <a:lnTo>
                  <a:pt x="726059" y="14859"/>
                </a:lnTo>
                <a:lnTo>
                  <a:pt x="714120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892426" y="859090"/>
            <a:ext cx="5489574" cy="1025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alibri"/>
                <a:cs typeface="Calibri"/>
              </a:rPr>
              <a:t>Response </a:t>
            </a:r>
            <a:r>
              <a:rPr spc="10" dirty="0">
                <a:latin typeface="Calibri"/>
                <a:cs typeface="Calibri"/>
              </a:rPr>
              <a:t>of </a:t>
            </a:r>
            <a:r>
              <a:rPr spc="15" dirty="0">
                <a:latin typeface="Calibri"/>
                <a:cs typeface="Calibri"/>
              </a:rPr>
              <a:t>an </a:t>
            </a:r>
            <a:r>
              <a:rPr spc="5" dirty="0">
                <a:latin typeface="Calibri"/>
                <a:cs typeface="Calibri"/>
              </a:rPr>
              <a:t>Underdamped</a:t>
            </a:r>
            <a:r>
              <a:rPr spc="-20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system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500" dirty="0">
              <a:latin typeface="Calibri"/>
              <a:cs typeface="Calibri"/>
            </a:endParaRPr>
          </a:p>
          <a:p>
            <a:pPr marL="4082642">
              <a:spcBef>
                <a:spcPts val="5"/>
              </a:spcBef>
            </a:pPr>
            <a:r>
              <a:rPr sz="1600" spc="10" dirty="0">
                <a:latin typeface="Calibri"/>
                <a:cs typeface="Calibri"/>
              </a:rPr>
              <a:t>Allowable</a:t>
            </a:r>
            <a:endParaRPr sz="1600" dirty="0">
              <a:latin typeface="Calibri"/>
              <a:cs typeface="Calibri"/>
            </a:endParaRPr>
          </a:p>
          <a:p>
            <a:pPr marL="4130263">
              <a:spcBef>
                <a:spcPts val="90"/>
              </a:spcBef>
            </a:pPr>
            <a:r>
              <a:rPr sz="1600" dirty="0">
                <a:latin typeface="Calibri"/>
                <a:cs typeface="Calibri"/>
              </a:rPr>
              <a:t>tolerance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1148693" y="1558544"/>
            <a:ext cx="1052195" cy="3027045"/>
            <a:chOff x="1148689" y="1558544"/>
            <a:chExt cx="1052195" cy="3027045"/>
          </a:xfrm>
        </p:grpSpPr>
        <p:sp>
          <p:nvSpPr>
            <p:cNvPr id="18" name="object 18"/>
            <p:cNvSpPr/>
            <p:nvPr/>
          </p:nvSpPr>
          <p:spPr>
            <a:xfrm>
              <a:off x="2195702" y="1563624"/>
              <a:ext cx="0" cy="3016885"/>
            </a:xfrm>
            <a:custGeom>
              <a:avLst/>
              <a:gdLst/>
              <a:ahLst/>
              <a:cxnLst/>
              <a:rect l="l" t="t" r="r" b="b"/>
              <a:pathLst>
                <a:path h="3016885">
                  <a:moveTo>
                    <a:pt x="0" y="3016288"/>
                  </a:moveTo>
                  <a:lnTo>
                    <a:pt x="0" y="0"/>
                  </a:lnTo>
                </a:path>
              </a:pathLst>
            </a:custGeom>
            <a:ln w="9534">
              <a:solidFill>
                <a:srgbClr val="E36C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48689" y="4497603"/>
              <a:ext cx="1047115" cy="76835"/>
            </a:xfrm>
            <a:custGeom>
              <a:avLst/>
              <a:gdLst/>
              <a:ahLst/>
              <a:cxnLst/>
              <a:rect l="l" t="t" r="r" b="b"/>
              <a:pathLst>
                <a:path w="1047114" h="76835">
                  <a:moveTo>
                    <a:pt x="970813" y="47637"/>
                  </a:moveTo>
                  <a:lnTo>
                    <a:pt x="970813" y="76212"/>
                  </a:lnTo>
                  <a:lnTo>
                    <a:pt x="1027963" y="47637"/>
                  </a:lnTo>
                  <a:lnTo>
                    <a:pt x="970813" y="47637"/>
                  </a:lnTo>
                  <a:close/>
                </a:path>
                <a:path w="1047114" h="76835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63500" y="47625"/>
                  </a:lnTo>
                  <a:lnTo>
                    <a:pt x="63500" y="28575"/>
                  </a:lnTo>
                  <a:lnTo>
                    <a:pt x="76200" y="28575"/>
                  </a:lnTo>
                  <a:lnTo>
                    <a:pt x="76200" y="0"/>
                  </a:lnTo>
                  <a:close/>
                </a:path>
                <a:path w="1047114" h="76835">
                  <a:moveTo>
                    <a:pt x="970813" y="28587"/>
                  </a:moveTo>
                  <a:lnTo>
                    <a:pt x="970813" y="47637"/>
                  </a:lnTo>
                  <a:lnTo>
                    <a:pt x="983513" y="47637"/>
                  </a:lnTo>
                  <a:lnTo>
                    <a:pt x="983513" y="28587"/>
                  </a:lnTo>
                  <a:lnTo>
                    <a:pt x="970813" y="28587"/>
                  </a:lnTo>
                  <a:close/>
                </a:path>
                <a:path w="1047114" h="76835">
                  <a:moveTo>
                    <a:pt x="970813" y="12"/>
                  </a:moveTo>
                  <a:lnTo>
                    <a:pt x="970813" y="28587"/>
                  </a:lnTo>
                  <a:lnTo>
                    <a:pt x="983513" y="28587"/>
                  </a:lnTo>
                  <a:lnTo>
                    <a:pt x="983513" y="47637"/>
                  </a:lnTo>
                  <a:lnTo>
                    <a:pt x="1027988" y="47625"/>
                  </a:lnTo>
                  <a:lnTo>
                    <a:pt x="1047013" y="38112"/>
                  </a:lnTo>
                  <a:lnTo>
                    <a:pt x="970813" y="12"/>
                  </a:lnTo>
                  <a:close/>
                </a:path>
                <a:path w="1047114" h="76835">
                  <a:moveTo>
                    <a:pt x="76200" y="28575"/>
                  </a:moveTo>
                  <a:lnTo>
                    <a:pt x="76200" y="47625"/>
                  </a:lnTo>
                  <a:lnTo>
                    <a:pt x="970813" y="47637"/>
                  </a:lnTo>
                  <a:lnTo>
                    <a:pt x="970813" y="28587"/>
                  </a:lnTo>
                  <a:lnTo>
                    <a:pt x="76200" y="28575"/>
                  </a:lnTo>
                  <a:close/>
                </a:path>
                <a:path w="1047114" h="76835">
                  <a:moveTo>
                    <a:pt x="63500" y="28575"/>
                  </a:moveTo>
                  <a:lnTo>
                    <a:pt x="63500" y="47625"/>
                  </a:lnTo>
                  <a:lnTo>
                    <a:pt x="76200" y="47625"/>
                  </a:lnTo>
                  <a:lnTo>
                    <a:pt x="76200" y="28575"/>
                  </a:lnTo>
                  <a:lnTo>
                    <a:pt x="63500" y="28575"/>
                  </a:lnTo>
                  <a:close/>
                </a:path>
                <a:path w="1047114" h="76835">
                  <a:moveTo>
                    <a:pt x="76200" y="28575"/>
                  </a:moveTo>
                  <a:lnTo>
                    <a:pt x="63500" y="28575"/>
                  </a:lnTo>
                  <a:lnTo>
                    <a:pt x="76200" y="28575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853946" y="4295140"/>
            <a:ext cx="236854" cy="2353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1400" spc="60" dirty="0">
                <a:latin typeface="Cambria Math"/>
                <a:cs typeface="Cambria Math"/>
              </a:rPr>
              <a:t>𝑡</a:t>
            </a:r>
            <a:r>
              <a:rPr sz="1600" spc="89" baseline="-15873" dirty="0">
                <a:latin typeface="Cambria Math"/>
                <a:cs typeface="Cambria Math"/>
              </a:rPr>
              <a:t>𝑝</a:t>
            </a:r>
            <a:endParaRPr sz="1600" baseline="-15873" dirty="0">
              <a:latin typeface="Cambria Math"/>
              <a:cs typeface="Cambria Math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161010" y="1558857"/>
            <a:ext cx="1035050" cy="725170"/>
            <a:chOff x="1161008" y="1558856"/>
            <a:chExt cx="1035050" cy="725170"/>
          </a:xfrm>
        </p:grpSpPr>
        <p:sp>
          <p:nvSpPr>
            <p:cNvPr id="22" name="object 22"/>
            <p:cNvSpPr/>
            <p:nvPr/>
          </p:nvSpPr>
          <p:spPr>
            <a:xfrm>
              <a:off x="1161008" y="1563623"/>
              <a:ext cx="1035050" cy="0"/>
            </a:xfrm>
            <a:custGeom>
              <a:avLst/>
              <a:gdLst/>
              <a:ahLst/>
              <a:cxnLst/>
              <a:rect l="l" t="t" r="r" b="b"/>
              <a:pathLst>
                <a:path w="1035050">
                  <a:moveTo>
                    <a:pt x="1034694" y="0"/>
                  </a:moveTo>
                  <a:lnTo>
                    <a:pt x="0" y="0"/>
                  </a:lnTo>
                </a:path>
              </a:pathLst>
            </a:custGeom>
            <a:ln w="9534">
              <a:solidFill>
                <a:srgbClr val="E36C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82470" y="1563623"/>
              <a:ext cx="76200" cy="720090"/>
            </a:xfrm>
            <a:custGeom>
              <a:avLst/>
              <a:gdLst/>
              <a:ahLst/>
              <a:cxnLst/>
              <a:rect l="l" t="t" r="r" b="b"/>
              <a:pathLst>
                <a:path w="76200" h="720089">
                  <a:moveTo>
                    <a:pt x="28575" y="643889"/>
                  </a:moveTo>
                  <a:lnTo>
                    <a:pt x="0" y="643889"/>
                  </a:lnTo>
                  <a:lnTo>
                    <a:pt x="38100" y="720089"/>
                  </a:lnTo>
                  <a:lnTo>
                    <a:pt x="69850" y="656589"/>
                  </a:lnTo>
                  <a:lnTo>
                    <a:pt x="28575" y="656589"/>
                  </a:lnTo>
                  <a:lnTo>
                    <a:pt x="28575" y="643889"/>
                  </a:lnTo>
                  <a:close/>
                </a:path>
                <a:path w="76200" h="720089">
                  <a:moveTo>
                    <a:pt x="47625" y="63500"/>
                  </a:moveTo>
                  <a:lnTo>
                    <a:pt x="28575" y="63500"/>
                  </a:lnTo>
                  <a:lnTo>
                    <a:pt x="28575" y="656589"/>
                  </a:lnTo>
                  <a:lnTo>
                    <a:pt x="47625" y="656589"/>
                  </a:lnTo>
                  <a:lnTo>
                    <a:pt x="47625" y="63500"/>
                  </a:lnTo>
                  <a:close/>
                </a:path>
                <a:path w="76200" h="720089">
                  <a:moveTo>
                    <a:pt x="76200" y="643889"/>
                  </a:moveTo>
                  <a:lnTo>
                    <a:pt x="47625" y="643889"/>
                  </a:lnTo>
                  <a:lnTo>
                    <a:pt x="47625" y="656589"/>
                  </a:lnTo>
                  <a:lnTo>
                    <a:pt x="69850" y="656589"/>
                  </a:lnTo>
                  <a:lnTo>
                    <a:pt x="76200" y="643889"/>
                  </a:lnTo>
                  <a:close/>
                </a:path>
                <a:path w="76200" h="720089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720089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259206" y="1796478"/>
            <a:ext cx="303530" cy="2353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1400" dirty="0">
                <a:latin typeface="Cambria Math"/>
                <a:cs typeface="Cambria Math"/>
              </a:rPr>
              <a:t>𝑀</a:t>
            </a:r>
            <a:r>
              <a:rPr sz="1600" baseline="-15873" dirty="0">
                <a:latin typeface="Cambria Math"/>
                <a:cs typeface="Cambria Math"/>
              </a:rPr>
              <a:t>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05980"/>
            <a:ext cx="822960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15" dirty="0">
                <a:solidFill>
                  <a:srgbClr val="FF0000"/>
                </a:solidFill>
              </a:rPr>
              <a:t>Time Response</a:t>
            </a:r>
            <a:r>
              <a:rPr sz="2800" spc="-10" dirty="0">
                <a:solidFill>
                  <a:srgbClr val="FF0000"/>
                </a:solidFill>
              </a:rPr>
              <a:t> </a:t>
            </a:r>
            <a:r>
              <a:rPr sz="2800" spc="-5" dirty="0">
                <a:solidFill>
                  <a:srgbClr val="FF0000"/>
                </a:solidFill>
              </a:rPr>
              <a:t>Specificat</a:t>
            </a:r>
            <a:r>
              <a:rPr sz="2400" spc="-5" dirty="0">
                <a:solidFill>
                  <a:srgbClr val="FF0000"/>
                </a:solidFill>
              </a:rPr>
              <a:t>ions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6152"/>
            <a:ext cx="2133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/>
            <a:fld id="{81D60167-4931-47E6-BA6A-407CBD079E47}" type="slidenum">
              <a:rPr dirty="0"/>
              <a:pPr marL="38096"/>
              <a:t>52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06427" y="797086"/>
            <a:ext cx="8079740" cy="1016941"/>
          </a:xfrm>
          <a:prstGeom prst="rect">
            <a:avLst/>
          </a:prstGeom>
        </p:spPr>
        <p:txBody>
          <a:bodyPr vert="horz" wrap="square" lIns="0" tIns="49526" rIns="0" bIns="0" rtlCol="0">
            <a:spAutoFit/>
          </a:bodyPr>
          <a:lstStyle/>
          <a:p>
            <a:pPr marL="368264" indent="-343499">
              <a:spcBef>
                <a:spcPts val="390"/>
              </a:spcBef>
              <a:buFont typeface="Arial"/>
              <a:buChar char="•"/>
              <a:tabLst>
                <a:tab pos="368264" algn="l"/>
                <a:tab pos="368899" algn="l"/>
              </a:tabLst>
            </a:pPr>
            <a:r>
              <a:rPr sz="2200" b="1" spc="-10" dirty="0">
                <a:solidFill>
                  <a:srgbClr val="006FC0"/>
                </a:solidFill>
                <a:latin typeface="Calibri"/>
                <a:cs typeface="Calibri"/>
              </a:rPr>
              <a:t>Delay </a:t>
            </a:r>
            <a:r>
              <a:rPr sz="2200" b="1" spc="15" dirty="0">
                <a:solidFill>
                  <a:srgbClr val="006FC0"/>
                </a:solidFill>
                <a:latin typeface="Calibri"/>
                <a:cs typeface="Calibri"/>
              </a:rPr>
              <a:t>time</a:t>
            </a:r>
            <a:r>
              <a:rPr sz="2200" b="1" spc="2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40" dirty="0">
                <a:solidFill>
                  <a:srgbClr val="006FC0"/>
                </a:solidFill>
                <a:latin typeface="Cambria Math"/>
                <a:cs typeface="Cambria Math"/>
              </a:rPr>
              <a:t>𝒕</a:t>
            </a:r>
            <a:r>
              <a:rPr sz="2300" spc="60" baseline="-16129" dirty="0">
                <a:solidFill>
                  <a:srgbClr val="006FC0"/>
                </a:solidFill>
                <a:latin typeface="Cambria Math"/>
                <a:cs typeface="Cambria Math"/>
              </a:rPr>
              <a:t>𝒅</a:t>
            </a:r>
            <a:r>
              <a:rPr sz="2200" b="1" spc="40" dirty="0">
                <a:solidFill>
                  <a:srgbClr val="006FC0"/>
                </a:solidFill>
                <a:latin typeface="Calibri"/>
                <a:cs typeface="Calibri"/>
              </a:rPr>
              <a:t>:</a:t>
            </a:r>
            <a:endParaRPr sz="2200" dirty="0">
              <a:latin typeface="Calibri"/>
              <a:cs typeface="Calibri"/>
            </a:endParaRPr>
          </a:p>
          <a:p>
            <a:pPr marL="768909" marR="17780" indent="-286357">
              <a:lnSpc>
                <a:spcPts val="2180"/>
              </a:lnSpc>
              <a:spcBef>
                <a:spcPts val="530"/>
              </a:spcBef>
              <a:tabLst>
                <a:tab pos="768274" algn="l"/>
              </a:tabLst>
            </a:pPr>
            <a:r>
              <a:rPr sz="2000" spc="15" dirty="0">
                <a:latin typeface="Arial"/>
                <a:cs typeface="Arial"/>
              </a:rPr>
              <a:t>–	</a:t>
            </a:r>
            <a:r>
              <a:rPr sz="2000" spc="10" dirty="0">
                <a:latin typeface="Calibri"/>
                <a:cs typeface="Calibri"/>
              </a:rPr>
              <a:t>Time </a:t>
            </a:r>
            <a:r>
              <a:rPr sz="2000" spc="-15" dirty="0">
                <a:latin typeface="Calibri"/>
                <a:cs typeface="Calibri"/>
              </a:rPr>
              <a:t>required </a:t>
            </a:r>
            <a:r>
              <a:rPr sz="2000" spc="-30" dirty="0">
                <a:latin typeface="Calibri"/>
                <a:cs typeface="Calibri"/>
              </a:rPr>
              <a:t>for </a:t>
            </a:r>
            <a:r>
              <a:rPr sz="2000" spc="25" dirty="0">
                <a:latin typeface="Calibri"/>
                <a:cs typeface="Calibri"/>
              </a:rPr>
              <a:t>the </a:t>
            </a:r>
            <a:r>
              <a:rPr sz="2000" spc="5" dirty="0">
                <a:latin typeface="Calibri"/>
                <a:cs typeface="Calibri"/>
              </a:rPr>
              <a:t>response to reach </a:t>
            </a:r>
            <a:r>
              <a:rPr sz="2000" spc="25" dirty="0">
                <a:latin typeface="Calibri"/>
                <a:cs typeface="Calibri"/>
              </a:rPr>
              <a:t>50% </a:t>
            </a:r>
            <a:r>
              <a:rPr sz="2000" dirty="0">
                <a:latin typeface="Calibri"/>
                <a:cs typeface="Calibri"/>
              </a:rPr>
              <a:t>of </a:t>
            </a:r>
            <a:r>
              <a:rPr sz="2000" spc="5" dirty="0">
                <a:latin typeface="Calibri"/>
                <a:cs typeface="Calibri"/>
              </a:rPr>
              <a:t>the </a:t>
            </a:r>
            <a:r>
              <a:rPr sz="2000" spc="10" dirty="0">
                <a:latin typeface="Calibri"/>
                <a:cs typeface="Calibri"/>
              </a:rPr>
              <a:t>final </a:t>
            </a:r>
            <a:r>
              <a:rPr sz="2000" dirty="0">
                <a:latin typeface="Calibri"/>
                <a:cs typeface="Calibri"/>
              </a:rPr>
              <a:t>value </a:t>
            </a:r>
            <a:r>
              <a:rPr sz="2000" spc="10" dirty="0">
                <a:latin typeface="Calibri"/>
                <a:cs typeface="Calibri"/>
              </a:rPr>
              <a:t>at </a:t>
            </a:r>
            <a:r>
              <a:rPr sz="2000" spc="-5" dirty="0">
                <a:latin typeface="Calibri"/>
                <a:cs typeface="Calibri"/>
              </a:rPr>
              <a:t>first  </a:t>
            </a:r>
            <a:r>
              <a:rPr sz="2000" dirty="0">
                <a:latin typeface="Calibri"/>
                <a:cs typeface="Calibri"/>
              </a:rPr>
              <a:t>instance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44902" y="1937004"/>
            <a:ext cx="57404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2000" spc="60" dirty="0">
                <a:latin typeface="Cambria Math"/>
                <a:cs typeface="Cambria Math"/>
              </a:rPr>
              <a:t>𝑡</a:t>
            </a:r>
            <a:r>
              <a:rPr sz="2300" spc="89" baseline="-16666" dirty="0">
                <a:latin typeface="Cambria Math"/>
                <a:cs typeface="Cambria Math"/>
              </a:rPr>
              <a:t>𝑑</a:t>
            </a:r>
            <a:r>
              <a:rPr sz="2300" spc="330" baseline="-16666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=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32909" y="1746250"/>
            <a:ext cx="93916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000" spc="15" dirty="0">
                <a:latin typeface="Cambria Math"/>
                <a:cs typeface="Cambria Math"/>
              </a:rPr>
              <a:t>1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-95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0.7𝜁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38094" y="2108835"/>
            <a:ext cx="21272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000" spc="30" dirty="0">
                <a:latin typeface="Cambria Math"/>
                <a:cs typeface="Cambria Math"/>
              </a:rPr>
              <a:t>𝜔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19066" y="2233234"/>
            <a:ext cx="14986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200" dirty="0">
                <a:latin typeface="Cambria Math"/>
                <a:cs typeface="Cambria Math"/>
              </a:rPr>
              <a:t>𝑛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40910" y="2117979"/>
            <a:ext cx="914400" cy="19050"/>
          </a:xfrm>
          <a:custGeom>
            <a:avLst/>
            <a:gdLst/>
            <a:ahLst/>
            <a:cxnLst/>
            <a:rect l="l" t="t" r="r" b="b"/>
            <a:pathLst>
              <a:path w="914400" h="19050">
                <a:moveTo>
                  <a:pt x="914400" y="0"/>
                </a:moveTo>
                <a:lnTo>
                  <a:pt x="0" y="0"/>
                </a:lnTo>
                <a:lnTo>
                  <a:pt x="0" y="19050"/>
                </a:lnTo>
                <a:lnTo>
                  <a:pt x="914400" y="19050"/>
                </a:lnTo>
                <a:lnTo>
                  <a:pt x="914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1026" y="2400632"/>
            <a:ext cx="8155940" cy="2329480"/>
          </a:xfrm>
          <a:prstGeom prst="rect">
            <a:avLst/>
          </a:prstGeom>
        </p:spPr>
        <p:txBody>
          <a:bodyPr vert="horz" wrap="square" lIns="0" tIns="48891" rIns="0" bIns="0" rtlCol="0">
            <a:spAutoFit/>
          </a:bodyPr>
          <a:lstStyle/>
          <a:p>
            <a:pPr marL="393662" indent="-343499">
              <a:spcBef>
                <a:spcPts val="385"/>
              </a:spcBef>
              <a:buFont typeface="Arial"/>
              <a:buChar char="•"/>
              <a:tabLst>
                <a:tab pos="393662" algn="l"/>
                <a:tab pos="394298" algn="l"/>
              </a:tabLst>
            </a:pPr>
            <a:r>
              <a:rPr sz="2200" b="1" spc="5" dirty="0">
                <a:solidFill>
                  <a:srgbClr val="006FC0"/>
                </a:solidFill>
                <a:latin typeface="Calibri"/>
                <a:cs typeface="Calibri"/>
              </a:rPr>
              <a:t>Rise </a:t>
            </a:r>
            <a:r>
              <a:rPr sz="2200" b="1" spc="15" dirty="0">
                <a:solidFill>
                  <a:srgbClr val="006FC0"/>
                </a:solidFill>
                <a:latin typeface="Calibri"/>
                <a:cs typeface="Calibri"/>
              </a:rPr>
              <a:t>time</a:t>
            </a:r>
            <a:r>
              <a:rPr sz="2200" b="1" spc="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45" dirty="0">
                <a:solidFill>
                  <a:srgbClr val="006FC0"/>
                </a:solidFill>
                <a:latin typeface="Cambria Math"/>
                <a:cs typeface="Cambria Math"/>
              </a:rPr>
              <a:t>𝒕</a:t>
            </a:r>
            <a:r>
              <a:rPr sz="2300" spc="67" baseline="-16129" dirty="0">
                <a:solidFill>
                  <a:srgbClr val="006FC0"/>
                </a:solidFill>
                <a:latin typeface="Cambria Math"/>
                <a:cs typeface="Cambria Math"/>
              </a:rPr>
              <a:t>𝒓</a:t>
            </a:r>
            <a:r>
              <a:rPr sz="2200" b="1" spc="45" dirty="0">
                <a:solidFill>
                  <a:srgbClr val="006FC0"/>
                </a:solidFill>
                <a:latin typeface="Calibri"/>
                <a:cs typeface="Calibri"/>
              </a:rPr>
              <a:t>:</a:t>
            </a:r>
            <a:endParaRPr sz="2200" dirty="0">
              <a:latin typeface="Calibri"/>
              <a:cs typeface="Calibri"/>
            </a:endParaRPr>
          </a:p>
          <a:p>
            <a:pPr marL="794307" marR="58414" lvl="1" indent="-286357" algn="just">
              <a:lnSpc>
                <a:spcPts val="2180"/>
              </a:lnSpc>
              <a:spcBef>
                <a:spcPts val="530"/>
              </a:spcBef>
              <a:buFont typeface="Arial"/>
              <a:buChar char="–"/>
              <a:tabLst>
                <a:tab pos="794307" algn="l"/>
              </a:tabLst>
            </a:pPr>
            <a:r>
              <a:rPr sz="2000" spc="10" dirty="0">
                <a:latin typeface="Calibri"/>
                <a:cs typeface="Calibri"/>
              </a:rPr>
              <a:t>Time </a:t>
            </a:r>
            <a:r>
              <a:rPr sz="2000" spc="-15" dirty="0">
                <a:latin typeface="Calibri"/>
                <a:cs typeface="Calibri"/>
              </a:rPr>
              <a:t>required </a:t>
            </a:r>
            <a:r>
              <a:rPr sz="2000" spc="-5" dirty="0">
                <a:latin typeface="Calibri"/>
                <a:cs typeface="Calibri"/>
              </a:rPr>
              <a:t>for </a:t>
            </a:r>
            <a:r>
              <a:rPr sz="2000" spc="5" dirty="0">
                <a:latin typeface="Calibri"/>
                <a:cs typeface="Calibri"/>
              </a:rPr>
              <a:t>the response to </a:t>
            </a:r>
            <a:r>
              <a:rPr sz="2000" dirty="0">
                <a:latin typeface="Calibri"/>
                <a:cs typeface="Calibri"/>
              </a:rPr>
              <a:t>rise </a:t>
            </a:r>
            <a:r>
              <a:rPr sz="2000" spc="-10" dirty="0">
                <a:latin typeface="Calibri"/>
                <a:cs typeface="Calibri"/>
              </a:rPr>
              <a:t>from </a:t>
            </a:r>
            <a:r>
              <a:rPr sz="2000" spc="30" dirty="0">
                <a:latin typeface="Calibri"/>
                <a:cs typeface="Calibri"/>
              </a:rPr>
              <a:t>10% </a:t>
            </a:r>
            <a:r>
              <a:rPr sz="2000" spc="5" dirty="0">
                <a:latin typeface="Calibri"/>
                <a:cs typeface="Calibri"/>
              </a:rPr>
              <a:t>to </a:t>
            </a:r>
            <a:r>
              <a:rPr sz="2000" spc="25" dirty="0">
                <a:latin typeface="Calibri"/>
                <a:cs typeface="Calibri"/>
              </a:rPr>
              <a:t>90% </a:t>
            </a:r>
            <a:r>
              <a:rPr sz="2000" dirty="0">
                <a:latin typeface="Calibri"/>
                <a:cs typeface="Calibri"/>
              </a:rPr>
              <a:t>of </a:t>
            </a:r>
            <a:r>
              <a:rPr sz="2000" spc="5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final  </a:t>
            </a:r>
            <a:r>
              <a:rPr sz="2000" dirty="0">
                <a:latin typeface="Calibri"/>
                <a:cs typeface="Calibri"/>
              </a:rPr>
              <a:t>value </a:t>
            </a:r>
            <a:r>
              <a:rPr sz="2000" spc="-30" dirty="0">
                <a:latin typeface="Calibri"/>
                <a:cs typeface="Calibri"/>
              </a:rPr>
              <a:t>for </a:t>
            </a:r>
            <a:r>
              <a:rPr sz="2000" spc="-5" dirty="0">
                <a:latin typeface="Calibri"/>
                <a:cs typeface="Calibri"/>
              </a:rPr>
              <a:t>overdamped systems </a:t>
            </a:r>
            <a:r>
              <a:rPr sz="2000" spc="5" dirty="0">
                <a:latin typeface="Calibri"/>
                <a:cs typeface="Calibri"/>
              </a:rPr>
              <a:t>and </a:t>
            </a:r>
            <a:r>
              <a:rPr sz="2000" spc="10" dirty="0">
                <a:latin typeface="Calibri"/>
                <a:cs typeface="Calibri"/>
              </a:rPr>
              <a:t>0 </a:t>
            </a:r>
            <a:r>
              <a:rPr sz="2000" spc="5" dirty="0">
                <a:latin typeface="Calibri"/>
                <a:cs typeface="Calibri"/>
              </a:rPr>
              <a:t>to </a:t>
            </a:r>
            <a:r>
              <a:rPr sz="2000" spc="10" dirty="0">
                <a:latin typeface="Calibri"/>
                <a:cs typeface="Calibri"/>
              </a:rPr>
              <a:t>100% </a:t>
            </a:r>
            <a:r>
              <a:rPr sz="2000" dirty="0">
                <a:latin typeface="Calibri"/>
                <a:cs typeface="Calibri"/>
              </a:rPr>
              <a:t>of </a:t>
            </a:r>
            <a:r>
              <a:rPr sz="2000" spc="5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final </a:t>
            </a:r>
            <a:r>
              <a:rPr sz="2000" dirty="0">
                <a:latin typeface="Calibri"/>
                <a:cs typeface="Calibri"/>
              </a:rPr>
              <a:t>value </a:t>
            </a:r>
            <a:r>
              <a:rPr sz="2000" spc="-5" dirty="0">
                <a:latin typeface="Calibri"/>
                <a:cs typeface="Calibri"/>
              </a:rPr>
              <a:t>for  underdamped </a:t>
            </a:r>
            <a:r>
              <a:rPr sz="2000" spc="15" dirty="0">
                <a:latin typeface="Calibri"/>
                <a:cs typeface="Calibri"/>
              </a:rPr>
              <a:t>systems,</a:t>
            </a:r>
            <a:r>
              <a:rPr sz="2000" spc="-365" dirty="0">
                <a:latin typeface="Calibri"/>
                <a:cs typeface="Calibri"/>
              </a:rPr>
              <a:t> </a:t>
            </a:r>
            <a:r>
              <a:rPr sz="2000" spc="10" dirty="0">
                <a:latin typeface="Calibri"/>
                <a:cs typeface="Calibri"/>
              </a:rPr>
              <a:t>at </a:t>
            </a:r>
            <a:r>
              <a:rPr sz="2000" spc="-5" dirty="0">
                <a:latin typeface="Calibri"/>
                <a:cs typeface="Calibri"/>
              </a:rPr>
              <a:t>first </a:t>
            </a:r>
            <a:r>
              <a:rPr sz="2000" dirty="0">
                <a:latin typeface="Calibri"/>
                <a:cs typeface="Calibri"/>
              </a:rPr>
              <a:t>instance</a:t>
            </a:r>
          </a:p>
          <a:p>
            <a:pPr marL="393662" indent="-343499">
              <a:spcBef>
                <a:spcPts val="345"/>
              </a:spcBef>
              <a:buFont typeface="Arial"/>
              <a:buChar char="•"/>
              <a:tabLst>
                <a:tab pos="393662" algn="l"/>
                <a:tab pos="394298" algn="l"/>
              </a:tabLst>
            </a:pPr>
            <a:r>
              <a:rPr sz="2200" b="1" dirty="0">
                <a:solidFill>
                  <a:srgbClr val="006FC0"/>
                </a:solidFill>
                <a:latin typeface="Calibri"/>
                <a:cs typeface="Calibri"/>
              </a:rPr>
              <a:t>Peak </a:t>
            </a:r>
            <a:r>
              <a:rPr sz="2200" b="1" spc="15" dirty="0">
                <a:solidFill>
                  <a:srgbClr val="006FC0"/>
                </a:solidFill>
                <a:latin typeface="Calibri"/>
                <a:cs typeface="Calibri"/>
              </a:rPr>
              <a:t>time </a:t>
            </a:r>
            <a:r>
              <a:rPr sz="2200" spc="5" dirty="0">
                <a:solidFill>
                  <a:srgbClr val="006FC0"/>
                </a:solidFill>
                <a:latin typeface="Cambria Math"/>
                <a:cs typeface="Cambria Math"/>
              </a:rPr>
              <a:t>𝒕</a:t>
            </a:r>
            <a:r>
              <a:rPr sz="2300" spc="7" baseline="-16129" dirty="0">
                <a:solidFill>
                  <a:srgbClr val="006FC0"/>
                </a:solidFill>
                <a:latin typeface="Cambria Math"/>
                <a:cs typeface="Cambria Math"/>
              </a:rPr>
              <a:t>𝒑</a:t>
            </a:r>
            <a:r>
              <a:rPr sz="2300" spc="-150" baseline="-16129" dirty="0">
                <a:solidFill>
                  <a:srgbClr val="006FC0"/>
                </a:solidFill>
                <a:latin typeface="Cambria Math"/>
                <a:cs typeface="Cambria Math"/>
              </a:rPr>
              <a:t> </a:t>
            </a:r>
            <a:r>
              <a:rPr sz="2200" b="1" spc="5" dirty="0">
                <a:solidFill>
                  <a:srgbClr val="006FC0"/>
                </a:solidFill>
                <a:latin typeface="Calibri"/>
                <a:cs typeface="Calibri"/>
              </a:rPr>
              <a:t>:</a:t>
            </a:r>
            <a:endParaRPr sz="2200" dirty="0">
              <a:latin typeface="Calibri"/>
              <a:cs typeface="Calibri"/>
            </a:endParaRPr>
          </a:p>
          <a:p>
            <a:pPr marL="794307" marR="55874" lvl="1" indent="-286357" algn="just">
              <a:lnSpc>
                <a:spcPts val="2180"/>
              </a:lnSpc>
              <a:spcBef>
                <a:spcPts val="680"/>
              </a:spcBef>
              <a:buFont typeface="Arial"/>
              <a:buChar char="–"/>
              <a:tabLst>
                <a:tab pos="794307" algn="l"/>
              </a:tabLst>
            </a:pPr>
            <a:r>
              <a:rPr sz="2000" spc="10" dirty="0">
                <a:latin typeface="Calibri"/>
                <a:cs typeface="Calibri"/>
              </a:rPr>
              <a:t>Time </a:t>
            </a:r>
            <a:r>
              <a:rPr sz="2000" spc="-15" dirty="0">
                <a:latin typeface="Calibri"/>
                <a:cs typeface="Calibri"/>
              </a:rPr>
              <a:t>required </a:t>
            </a:r>
            <a:r>
              <a:rPr sz="2000" spc="-30" dirty="0">
                <a:latin typeface="Calibri"/>
                <a:cs typeface="Calibri"/>
              </a:rPr>
              <a:t>for </a:t>
            </a:r>
            <a:r>
              <a:rPr sz="2000" spc="5" dirty="0">
                <a:latin typeface="Calibri"/>
                <a:cs typeface="Calibri"/>
              </a:rPr>
              <a:t>the </a:t>
            </a:r>
            <a:r>
              <a:rPr sz="2000" dirty="0">
                <a:latin typeface="Calibri"/>
                <a:cs typeface="Calibri"/>
              </a:rPr>
              <a:t>response </a:t>
            </a:r>
            <a:r>
              <a:rPr sz="2000" spc="10" dirty="0">
                <a:latin typeface="Calibri"/>
                <a:cs typeface="Calibri"/>
              </a:rPr>
              <a:t>to </a:t>
            </a:r>
            <a:r>
              <a:rPr sz="2000" spc="-10" dirty="0">
                <a:latin typeface="Calibri"/>
                <a:cs typeface="Calibri"/>
              </a:rPr>
              <a:t>reach </a:t>
            </a:r>
            <a:r>
              <a:rPr sz="2000" spc="5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peak </a:t>
            </a:r>
            <a:r>
              <a:rPr sz="2000" dirty="0">
                <a:latin typeface="Calibri"/>
                <a:cs typeface="Calibri"/>
              </a:rPr>
              <a:t>value of </a:t>
            </a:r>
            <a:r>
              <a:rPr sz="2000" spc="-5" dirty="0">
                <a:latin typeface="Calibri"/>
                <a:cs typeface="Calibri"/>
              </a:rPr>
              <a:t>time  </a:t>
            </a:r>
            <a:r>
              <a:rPr sz="2000" dirty="0">
                <a:latin typeface="Calibri"/>
                <a:cs typeface="Calibri"/>
              </a:rPr>
              <a:t>response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05980"/>
            <a:ext cx="822960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15" dirty="0">
                <a:solidFill>
                  <a:srgbClr val="FF0000"/>
                </a:solidFill>
              </a:rPr>
              <a:t>Time Response</a:t>
            </a:r>
            <a:r>
              <a:rPr sz="2800" spc="-10" dirty="0">
                <a:solidFill>
                  <a:srgbClr val="FF0000"/>
                </a:solidFill>
              </a:rPr>
              <a:t> </a:t>
            </a:r>
            <a:r>
              <a:rPr sz="2800" spc="-5" dirty="0">
                <a:solidFill>
                  <a:srgbClr val="FF0000"/>
                </a:solidFill>
              </a:rPr>
              <a:t>Specifications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6152"/>
            <a:ext cx="2133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/>
            <a:fld id="{81D60167-4931-47E6-BA6A-407CBD079E47}" type="slidenum">
              <a:rPr dirty="0"/>
              <a:pPr marL="38096"/>
              <a:t>53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06425" y="701813"/>
            <a:ext cx="8082915" cy="1155431"/>
          </a:xfrm>
          <a:prstGeom prst="rect">
            <a:avLst/>
          </a:prstGeom>
        </p:spPr>
        <p:txBody>
          <a:bodyPr vert="horz" wrap="square" lIns="0" tIns="110477" rIns="0" bIns="0" rtlCol="0">
            <a:spAutoFit/>
          </a:bodyPr>
          <a:lstStyle/>
          <a:p>
            <a:pPr marL="368264" indent="-343499">
              <a:spcBef>
                <a:spcPts val="869"/>
              </a:spcBef>
              <a:buFont typeface="Arial"/>
              <a:buChar char="•"/>
              <a:tabLst>
                <a:tab pos="368264" algn="l"/>
                <a:tab pos="368899" algn="l"/>
              </a:tabLst>
            </a:pPr>
            <a:r>
              <a:rPr sz="2200" b="1" dirty="0">
                <a:solidFill>
                  <a:srgbClr val="006FC0"/>
                </a:solidFill>
                <a:latin typeface="Calibri"/>
                <a:cs typeface="Calibri"/>
              </a:rPr>
              <a:t>Peak </a:t>
            </a:r>
            <a:r>
              <a:rPr sz="2200" b="1" spc="25" dirty="0">
                <a:solidFill>
                  <a:srgbClr val="006FC0"/>
                </a:solidFill>
                <a:latin typeface="Calibri"/>
                <a:cs typeface="Calibri"/>
              </a:rPr>
              <a:t>overshoot </a:t>
            </a:r>
            <a:r>
              <a:rPr sz="2200" dirty="0">
                <a:solidFill>
                  <a:srgbClr val="006FC0"/>
                </a:solidFill>
                <a:latin typeface="Cambria Math"/>
                <a:cs typeface="Cambria Math"/>
              </a:rPr>
              <a:t>𝑴</a:t>
            </a:r>
            <a:r>
              <a:rPr sz="2300" baseline="-16129" dirty="0">
                <a:solidFill>
                  <a:srgbClr val="006FC0"/>
                </a:solidFill>
                <a:latin typeface="Cambria Math"/>
                <a:cs typeface="Cambria Math"/>
              </a:rPr>
              <a:t>𝒑</a:t>
            </a:r>
            <a:r>
              <a:rPr sz="2300" spc="-412" baseline="-16129" dirty="0">
                <a:solidFill>
                  <a:srgbClr val="006FC0"/>
                </a:solidFill>
                <a:latin typeface="Cambria Math"/>
                <a:cs typeface="Cambria Math"/>
              </a:rPr>
              <a:t> </a:t>
            </a:r>
            <a:r>
              <a:rPr sz="2200" b="1" spc="5" dirty="0">
                <a:solidFill>
                  <a:srgbClr val="006FC0"/>
                </a:solidFill>
                <a:latin typeface="Calibri"/>
                <a:cs typeface="Calibri"/>
              </a:rPr>
              <a:t>:</a:t>
            </a:r>
            <a:endParaRPr sz="2200" dirty="0">
              <a:latin typeface="Calibri"/>
              <a:cs typeface="Calibri"/>
            </a:endParaRPr>
          </a:p>
          <a:p>
            <a:pPr marL="768909" marR="17780" indent="-286357">
              <a:spcBef>
                <a:spcPts val="730"/>
              </a:spcBef>
              <a:tabLst>
                <a:tab pos="768274" algn="l"/>
                <a:tab pos="1064153" algn="l"/>
                <a:tab pos="1368924" algn="l"/>
                <a:tab pos="1855285" algn="l"/>
                <a:tab pos="3161349" algn="l"/>
                <a:tab pos="4334078" algn="l"/>
                <a:tab pos="5392515" algn="l"/>
                <a:tab pos="5878877" algn="l"/>
                <a:tab pos="6527148" algn="l"/>
                <a:tab pos="7223039" algn="l"/>
                <a:tab pos="7576064" algn="l"/>
              </a:tabLst>
            </a:pPr>
            <a:r>
              <a:rPr sz="2000" spc="15" dirty="0">
                <a:latin typeface="Arial"/>
                <a:cs typeface="Arial"/>
              </a:rPr>
              <a:t>–	</a:t>
            </a:r>
            <a:r>
              <a:rPr sz="2000" spc="15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5" dirty="0">
                <a:latin typeface="Calibri"/>
                <a:cs typeface="Calibri"/>
              </a:rPr>
              <a:t>i</a:t>
            </a:r>
            <a:r>
              <a:rPr sz="2000" spc="10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h</a:t>
            </a:r>
            <a:r>
              <a:rPr sz="2000" spc="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o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45" dirty="0">
                <a:latin typeface="Calibri"/>
                <a:cs typeface="Calibri"/>
              </a:rPr>
              <a:t>m</a:t>
            </a:r>
            <a:r>
              <a:rPr sz="2000" spc="1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l</a:t>
            </a:r>
            <a:r>
              <a:rPr sz="2000" spc="-15" dirty="0">
                <a:latin typeface="Calibri"/>
                <a:cs typeface="Calibri"/>
              </a:rPr>
              <a:t>i</a:t>
            </a:r>
            <a:r>
              <a:rPr sz="2000" spc="40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e</a:t>
            </a:r>
            <a:r>
              <a:rPr sz="2000" spc="10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spc="-15" dirty="0">
                <a:latin typeface="Calibri"/>
                <a:cs typeface="Calibri"/>
              </a:rPr>
              <a:t>if</a:t>
            </a:r>
            <a:r>
              <a:rPr sz="2000" spc="-90" dirty="0">
                <a:latin typeface="Calibri"/>
                <a:cs typeface="Calibri"/>
              </a:rPr>
              <a:t>f</a:t>
            </a:r>
            <a:r>
              <a:rPr sz="2000" spc="-25" dirty="0">
                <a:latin typeface="Calibri"/>
                <a:cs typeface="Calibri"/>
              </a:rPr>
              <a:t>ere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5" dirty="0">
                <a:latin typeface="Calibri"/>
                <a:cs typeface="Calibri"/>
              </a:rPr>
              <a:t>b</a:t>
            </a:r>
            <a:r>
              <a:rPr sz="2000" spc="-25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t</a:t>
            </a:r>
            <a:r>
              <a:rPr sz="2000" spc="55" dirty="0">
                <a:latin typeface="Calibri"/>
                <a:cs typeface="Calibri"/>
              </a:rPr>
              <a:t>w</a:t>
            </a:r>
            <a:r>
              <a:rPr sz="2000" spc="-25" dirty="0">
                <a:latin typeface="Calibri"/>
                <a:cs typeface="Calibri"/>
              </a:rPr>
              <a:t>ee</a:t>
            </a:r>
            <a:r>
              <a:rPr sz="2000" spc="10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h</a:t>
            </a:r>
            <a:r>
              <a:rPr sz="2000" spc="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65" dirty="0">
                <a:latin typeface="Calibri"/>
                <a:cs typeface="Calibri"/>
              </a:rPr>
              <a:t>p</a:t>
            </a:r>
            <a:r>
              <a:rPr sz="2000" spc="-25" dirty="0">
                <a:latin typeface="Calibri"/>
                <a:cs typeface="Calibri"/>
              </a:rPr>
              <a:t>e</a:t>
            </a:r>
            <a:r>
              <a:rPr sz="2000" spc="10" dirty="0">
                <a:latin typeface="Calibri"/>
                <a:cs typeface="Calibri"/>
              </a:rPr>
              <a:t>ak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v</a:t>
            </a:r>
            <a:r>
              <a:rPr sz="2000" spc="1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lu</a:t>
            </a:r>
            <a:r>
              <a:rPr sz="2000" spc="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o</a:t>
            </a:r>
            <a:r>
              <a:rPr sz="2000" spc="5" dirty="0">
                <a:latin typeface="Calibri"/>
                <a:cs typeface="Calibri"/>
              </a:rPr>
              <a:t>f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i</a:t>
            </a:r>
            <a:r>
              <a:rPr sz="2000" spc="45" dirty="0">
                <a:latin typeface="Calibri"/>
                <a:cs typeface="Calibri"/>
              </a:rPr>
              <a:t>m</a:t>
            </a:r>
            <a:r>
              <a:rPr sz="2000" spc="5" dirty="0">
                <a:latin typeface="Calibri"/>
                <a:cs typeface="Calibri"/>
              </a:rPr>
              <a:t>e  response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and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the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steady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15" dirty="0">
                <a:latin typeface="Calibri"/>
                <a:cs typeface="Calibri"/>
              </a:rPr>
              <a:t>state</a:t>
            </a:r>
            <a:r>
              <a:rPr sz="2000" spc="-1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</a:p>
        </p:txBody>
      </p:sp>
      <p:sp>
        <p:nvSpPr>
          <p:cNvPr id="4" name="object 4"/>
          <p:cNvSpPr/>
          <p:nvPr/>
        </p:nvSpPr>
        <p:spPr>
          <a:xfrm>
            <a:off x="3701552" y="1883917"/>
            <a:ext cx="422909" cy="311150"/>
          </a:xfrm>
          <a:custGeom>
            <a:avLst/>
            <a:gdLst/>
            <a:ahLst/>
            <a:cxnLst/>
            <a:rect l="l" t="t" r="r" b="b"/>
            <a:pathLst>
              <a:path w="422910" h="311150">
                <a:moveTo>
                  <a:pt x="341116" y="0"/>
                </a:moveTo>
                <a:lnTo>
                  <a:pt x="338068" y="10287"/>
                </a:lnTo>
                <a:lnTo>
                  <a:pt x="352305" y="17690"/>
                </a:lnTo>
                <a:lnTo>
                  <a:pt x="364722" y="28463"/>
                </a:lnTo>
                <a:lnTo>
                  <a:pt x="390876" y="80456"/>
                </a:lnTo>
                <a:lnTo>
                  <a:pt x="398686" y="128133"/>
                </a:lnTo>
                <a:lnTo>
                  <a:pt x="399663" y="155448"/>
                </a:lnTo>
                <a:lnTo>
                  <a:pt x="398686" y="182669"/>
                </a:lnTo>
                <a:lnTo>
                  <a:pt x="390876" y="230207"/>
                </a:lnTo>
                <a:lnTo>
                  <a:pt x="375304" y="268047"/>
                </a:lnTo>
                <a:lnTo>
                  <a:pt x="338068" y="300355"/>
                </a:lnTo>
                <a:lnTo>
                  <a:pt x="341116" y="310642"/>
                </a:lnTo>
                <a:lnTo>
                  <a:pt x="375866" y="292163"/>
                </a:lnTo>
                <a:lnTo>
                  <a:pt x="401568" y="257302"/>
                </a:lnTo>
                <a:lnTo>
                  <a:pt x="417458" y="210264"/>
                </a:lnTo>
                <a:lnTo>
                  <a:pt x="422777" y="155321"/>
                </a:lnTo>
                <a:lnTo>
                  <a:pt x="421445" y="126867"/>
                </a:lnTo>
                <a:lnTo>
                  <a:pt x="410829" y="75864"/>
                </a:lnTo>
                <a:lnTo>
                  <a:pt x="389854" y="33861"/>
                </a:lnTo>
                <a:lnTo>
                  <a:pt x="359616" y="7191"/>
                </a:lnTo>
                <a:lnTo>
                  <a:pt x="341116" y="0"/>
                </a:lnTo>
                <a:close/>
              </a:path>
              <a:path w="422910" h="311150">
                <a:moveTo>
                  <a:pt x="81655" y="0"/>
                </a:moveTo>
                <a:lnTo>
                  <a:pt x="46968" y="18478"/>
                </a:lnTo>
                <a:lnTo>
                  <a:pt x="21330" y="53340"/>
                </a:lnTo>
                <a:lnTo>
                  <a:pt x="5328" y="100377"/>
                </a:lnTo>
                <a:lnTo>
                  <a:pt x="0" y="155448"/>
                </a:lnTo>
                <a:lnTo>
                  <a:pt x="1327" y="183774"/>
                </a:lnTo>
                <a:lnTo>
                  <a:pt x="11995" y="234777"/>
                </a:lnTo>
                <a:lnTo>
                  <a:pt x="33023" y="276780"/>
                </a:lnTo>
                <a:lnTo>
                  <a:pt x="63174" y="303450"/>
                </a:lnTo>
                <a:lnTo>
                  <a:pt x="81655" y="310642"/>
                </a:lnTo>
                <a:lnTo>
                  <a:pt x="84830" y="300355"/>
                </a:lnTo>
                <a:lnTo>
                  <a:pt x="70536" y="292951"/>
                </a:lnTo>
                <a:lnTo>
                  <a:pt x="58112" y="282178"/>
                </a:lnTo>
                <a:lnTo>
                  <a:pt x="31894" y="230207"/>
                </a:lnTo>
                <a:lnTo>
                  <a:pt x="24084" y="182669"/>
                </a:lnTo>
                <a:lnTo>
                  <a:pt x="23112" y="155321"/>
                </a:lnTo>
                <a:lnTo>
                  <a:pt x="24084" y="128133"/>
                </a:lnTo>
                <a:lnTo>
                  <a:pt x="31894" y="80456"/>
                </a:lnTo>
                <a:lnTo>
                  <a:pt x="47521" y="42594"/>
                </a:lnTo>
                <a:lnTo>
                  <a:pt x="84830" y="10287"/>
                </a:lnTo>
                <a:lnTo>
                  <a:pt x="816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6372" y="1783146"/>
            <a:ext cx="1594485" cy="785463"/>
          </a:xfrm>
          <a:prstGeom prst="rect">
            <a:avLst/>
          </a:prstGeom>
        </p:spPr>
        <p:txBody>
          <a:bodyPr vert="horz" wrap="square" lIns="0" tIns="79367" rIns="0" bIns="0" rtlCol="0">
            <a:spAutoFit/>
          </a:bodyPr>
          <a:lstStyle/>
          <a:p>
            <a:pPr marL="12700" algn="ctr">
              <a:spcBef>
                <a:spcPts val="625"/>
              </a:spcBef>
              <a:tabLst>
                <a:tab pos="669858" algn="l"/>
              </a:tabLst>
            </a:pPr>
            <a:r>
              <a:rPr sz="2000" spc="15" dirty="0">
                <a:latin typeface="Cambria Math"/>
                <a:cs typeface="Cambria Math"/>
              </a:rPr>
              <a:t>𝑦</a:t>
            </a:r>
            <a:r>
              <a:rPr sz="2000" spc="450" dirty="0">
                <a:latin typeface="Cambria Math"/>
                <a:cs typeface="Cambria Math"/>
              </a:rPr>
              <a:t> </a:t>
            </a:r>
            <a:r>
              <a:rPr sz="2000" spc="70" dirty="0">
                <a:latin typeface="Cambria Math"/>
                <a:cs typeface="Cambria Math"/>
              </a:rPr>
              <a:t>𝑡</a:t>
            </a:r>
            <a:r>
              <a:rPr sz="2300" spc="104" baseline="-16666" dirty="0">
                <a:latin typeface="Cambria Math"/>
                <a:cs typeface="Cambria Math"/>
              </a:rPr>
              <a:t>𝑝	</a:t>
            </a:r>
            <a:r>
              <a:rPr sz="2000" spc="20" dirty="0">
                <a:latin typeface="Cambria Math"/>
                <a:cs typeface="Cambria Math"/>
              </a:rPr>
              <a:t>−</a:t>
            </a:r>
            <a:r>
              <a:rPr sz="2000" spc="-50" dirty="0">
                <a:latin typeface="Cambria Math"/>
                <a:cs typeface="Cambria Math"/>
              </a:rPr>
              <a:t> </a:t>
            </a:r>
            <a:r>
              <a:rPr sz="2000" spc="5" dirty="0">
                <a:latin typeface="Cambria Math"/>
                <a:cs typeface="Cambria Math"/>
              </a:rPr>
              <a:t>𝑦(∞)</a:t>
            </a:r>
            <a:endParaRPr sz="2000" dirty="0">
              <a:latin typeface="Cambria Math"/>
              <a:cs typeface="Cambria Math"/>
            </a:endParaRPr>
          </a:p>
          <a:p>
            <a:pPr marL="69209" algn="ctr">
              <a:spcBef>
                <a:spcPts val="530"/>
              </a:spcBef>
            </a:pPr>
            <a:r>
              <a:rPr sz="2000" spc="25" dirty="0">
                <a:latin typeface="Cambria Math"/>
                <a:cs typeface="Cambria Math"/>
              </a:rPr>
              <a:t>𝑦(∞)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36060" y="2226945"/>
            <a:ext cx="1533525" cy="19050"/>
          </a:xfrm>
          <a:custGeom>
            <a:avLst/>
            <a:gdLst/>
            <a:ahLst/>
            <a:cxnLst/>
            <a:rect l="l" t="t" r="r" b="b"/>
            <a:pathLst>
              <a:path w="1533525" h="19050">
                <a:moveTo>
                  <a:pt x="1533525" y="0"/>
                </a:moveTo>
                <a:lnTo>
                  <a:pt x="0" y="0"/>
                </a:lnTo>
                <a:lnTo>
                  <a:pt x="0" y="19050"/>
                </a:lnTo>
                <a:lnTo>
                  <a:pt x="1533525" y="19050"/>
                </a:lnTo>
                <a:lnTo>
                  <a:pt x="15335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19374" y="2046545"/>
            <a:ext cx="92265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2000" spc="15" dirty="0">
                <a:latin typeface="Cambria Math"/>
                <a:cs typeface="Cambria Math"/>
              </a:rPr>
              <a:t>×</a:t>
            </a:r>
            <a:r>
              <a:rPr sz="2000" spc="-80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100%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3726" y="2046542"/>
            <a:ext cx="2874645" cy="90601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43176" algn="r">
              <a:spcBef>
                <a:spcPts val="125"/>
              </a:spcBef>
            </a:pPr>
            <a:r>
              <a:rPr sz="2000" spc="-15" dirty="0">
                <a:latin typeface="Cambria Math"/>
                <a:cs typeface="Cambria Math"/>
              </a:rPr>
              <a:t>𝑀</a:t>
            </a:r>
            <a:r>
              <a:rPr sz="2300" spc="-22" baseline="-16666" dirty="0">
                <a:latin typeface="Cambria Math"/>
                <a:cs typeface="Cambria Math"/>
              </a:rPr>
              <a:t>𝑝</a:t>
            </a:r>
            <a:r>
              <a:rPr sz="2300" spc="419" baseline="-16666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=</a:t>
            </a:r>
            <a:endParaRPr sz="2000" dirty="0">
              <a:latin typeface="Cambria Math"/>
              <a:cs typeface="Cambria Math"/>
            </a:endParaRPr>
          </a:p>
          <a:p>
            <a:pPr marL="380963" indent="-343499">
              <a:spcBef>
                <a:spcPts val="1885"/>
              </a:spcBef>
              <a:buFont typeface="Arial"/>
              <a:buChar char="•"/>
              <a:tabLst>
                <a:tab pos="380963" algn="l"/>
                <a:tab pos="381599" algn="l"/>
              </a:tabLst>
            </a:pPr>
            <a:r>
              <a:rPr sz="2200" b="1" spc="10" dirty="0">
                <a:solidFill>
                  <a:srgbClr val="006FC0"/>
                </a:solidFill>
                <a:latin typeface="Calibri"/>
                <a:cs typeface="Calibri"/>
              </a:rPr>
              <a:t>Settling </a:t>
            </a:r>
            <a:r>
              <a:rPr sz="2200" b="1" spc="15" dirty="0">
                <a:solidFill>
                  <a:srgbClr val="006FC0"/>
                </a:solidFill>
                <a:latin typeface="Calibri"/>
                <a:cs typeface="Calibri"/>
              </a:rPr>
              <a:t>time</a:t>
            </a:r>
            <a:r>
              <a:rPr sz="2200" b="1" spc="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40" dirty="0">
                <a:solidFill>
                  <a:srgbClr val="006FC0"/>
                </a:solidFill>
                <a:latin typeface="Cambria Math"/>
                <a:cs typeface="Cambria Math"/>
              </a:rPr>
              <a:t>𝒕</a:t>
            </a:r>
            <a:r>
              <a:rPr sz="2300" spc="60" baseline="-16129" dirty="0">
                <a:solidFill>
                  <a:srgbClr val="006FC0"/>
                </a:solidFill>
                <a:latin typeface="Cambria Math"/>
                <a:cs typeface="Cambria Math"/>
              </a:rPr>
              <a:t>𝒔</a:t>
            </a:r>
            <a:r>
              <a:rPr sz="2200" b="1" spc="40" dirty="0">
                <a:solidFill>
                  <a:srgbClr val="006FC0"/>
                </a:solidFill>
                <a:latin typeface="Calibri"/>
                <a:cs typeface="Calibri"/>
              </a:rPr>
              <a:t>: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1027" y="2982023"/>
            <a:ext cx="8105775" cy="173957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794307" indent="-286357">
              <a:spcBef>
                <a:spcPts val="125"/>
              </a:spcBef>
              <a:buFont typeface="Arial"/>
              <a:buChar char="–"/>
              <a:tabLst>
                <a:tab pos="793671" algn="l"/>
                <a:tab pos="794307" algn="l"/>
              </a:tabLst>
            </a:pPr>
            <a:r>
              <a:rPr sz="2000" spc="10" dirty="0">
                <a:latin typeface="Calibri"/>
                <a:cs typeface="Calibri"/>
              </a:rPr>
              <a:t>Time </a:t>
            </a:r>
            <a:r>
              <a:rPr sz="2000" spc="-15" dirty="0">
                <a:latin typeface="Calibri"/>
                <a:cs typeface="Calibri"/>
              </a:rPr>
              <a:t>required </a:t>
            </a:r>
            <a:r>
              <a:rPr sz="2000" spc="-30" dirty="0">
                <a:latin typeface="Calibri"/>
                <a:cs typeface="Calibri"/>
              </a:rPr>
              <a:t>for </a:t>
            </a:r>
            <a:r>
              <a:rPr sz="2000" spc="5" dirty="0">
                <a:latin typeface="Calibri"/>
                <a:cs typeface="Calibri"/>
              </a:rPr>
              <a:t>the response to </a:t>
            </a:r>
            <a:r>
              <a:rPr sz="2000" spc="-10" dirty="0">
                <a:latin typeface="Calibri"/>
                <a:cs typeface="Calibri"/>
              </a:rPr>
              <a:t>reach </a:t>
            </a:r>
            <a:r>
              <a:rPr sz="2000" spc="5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stay within </a:t>
            </a:r>
            <a:r>
              <a:rPr sz="2000" spc="10" dirty="0">
                <a:latin typeface="Calibri"/>
                <a:cs typeface="Calibri"/>
              </a:rPr>
              <a:t>a</a:t>
            </a:r>
            <a:r>
              <a:rPr sz="2000" spc="3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specified</a:t>
            </a:r>
            <a:endParaRPr sz="2000" dirty="0">
              <a:latin typeface="Calibri"/>
              <a:cs typeface="Calibri"/>
            </a:endParaRPr>
          </a:p>
          <a:p>
            <a:pPr marL="794307">
              <a:spcBef>
                <a:spcPts val="5"/>
              </a:spcBef>
            </a:pPr>
            <a:r>
              <a:rPr sz="2000" spc="-15" dirty="0">
                <a:latin typeface="Calibri"/>
                <a:cs typeface="Calibri"/>
              </a:rPr>
              <a:t>tolerance </a:t>
            </a:r>
            <a:r>
              <a:rPr sz="2000" spc="5" dirty="0">
                <a:latin typeface="Calibri"/>
                <a:cs typeface="Calibri"/>
              </a:rPr>
              <a:t>band </a:t>
            </a:r>
            <a:r>
              <a:rPr sz="2000" dirty="0">
                <a:latin typeface="Calibri"/>
                <a:cs typeface="Calibri"/>
              </a:rPr>
              <a:t>of its </a:t>
            </a:r>
            <a:r>
              <a:rPr sz="2000" spc="-5" dirty="0">
                <a:latin typeface="Calibri"/>
                <a:cs typeface="Calibri"/>
              </a:rPr>
              <a:t>final </a:t>
            </a:r>
            <a:r>
              <a:rPr sz="2000" dirty="0">
                <a:latin typeface="Calibri"/>
                <a:cs typeface="Calibri"/>
              </a:rPr>
              <a:t>value or </a:t>
            </a:r>
            <a:r>
              <a:rPr sz="2000" spc="5" dirty="0">
                <a:latin typeface="Calibri"/>
                <a:cs typeface="Calibri"/>
              </a:rPr>
              <a:t>steady </a:t>
            </a:r>
            <a:r>
              <a:rPr sz="2000" spc="15" dirty="0">
                <a:latin typeface="Calibri"/>
                <a:cs typeface="Calibri"/>
              </a:rPr>
              <a:t>state</a:t>
            </a:r>
            <a:r>
              <a:rPr sz="2000" spc="-2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</a:p>
          <a:p>
            <a:pPr marL="794307" indent="-286357">
              <a:spcBef>
                <a:spcPts val="455"/>
              </a:spcBef>
              <a:buFont typeface="Arial"/>
              <a:buChar char="–"/>
              <a:tabLst>
                <a:tab pos="793671" algn="l"/>
                <a:tab pos="794307" algn="l"/>
              </a:tabLst>
            </a:pPr>
            <a:r>
              <a:rPr sz="2000" dirty="0">
                <a:latin typeface="Calibri"/>
                <a:cs typeface="Calibri"/>
              </a:rPr>
              <a:t>Usually </a:t>
            </a:r>
            <a:r>
              <a:rPr sz="2000" spc="5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tolerance </a:t>
            </a:r>
            <a:r>
              <a:rPr sz="2000" spc="5" dirty="0">
                <a:latin typeface="Calibri"/>
                <a:cs typeface="Calibri"/>
              </a:rPr>
              <a:t>band 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spc="20" dirty="0">
                <a:latin typeface="Cambria Math"/>
                <a:cs typeface="Cambria Math"/>
              </a:rPr>
              <a:t>2%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5%</a:t>
            </a:r>
            <a:endParaRPr sz="2000" dirty="0">
              <a:latin typeface="Cambria Math"/>
              <a:cs typeface="Cambria Math"/>
            </a:endParaRPr>
          </a:p>
          <a:p>
            <a:pPr>
              <a:spcBef>
                <a:spcPts val="35"/>
              </a:spcBef>
            </a:pPr>
            <a:endParaRPr sz="2900" dirty="0">
              <a:latin typeface="Cambria Math"/>
              <a:cs typeface="Cambria Math"/>
            </a:endParaRPr>
          </a:p>
          <a:p>
            <a:pPr marL="393662" indent="-343499">
              <a:buFont typeface="Wingdings"/>
              <a:buChar char=""/>
              <a:tabLst>
                <a:tab pos="393662" algn="l"/>
                <a:tab pos="394298" algn="l"/>
              </a:tabLst>
            </a:pPr>
            <a:r>
              <a:rPr spc="10" dirty="0">
                <a:latin typeface="Calibri"/>
                <a:cs typeface="Calibri"/>
              </a:rPr>
              <a:t>Note: </a:t>
            </a:r>
            <a:r>
              <a:rPr spc="25" dirty="0">
                <a:latin typeface="Cambria Math"/>
                <a:cs typeface="Cambria Math"/>
              </a:rPr>
              <a:t>𝑡</a:t>
            </a:r>
            <a:r>
              <a:rPr sz="2000" spc="37" baseline="-16460" dirty="0">
                <a:latin typeface="Cambria Math"/>
                <a:cs typeface="Cambria Math"/>
              </a:rPr>
              <a:t>𝑝 </a:t>
            </a:r>
            <a:r>
              <a:rPr spc="15" dirty="0">
                <a:latin typeface="Calibri"/>
                <a:cs typeface="Calibri"/>
              </a:rPr>
              <a:t>and </a:t>
            </a:r>
            <a:r>
              <a:rPr spc="-5" dirty="0">
                <a:latin typeface="Cambria Math"/>
                <a:cs typeface="Cambria Math"/>
              </a:rPr>
              <a:t>𝑀</a:t>
            </a:r>
            <a:r>
              <a:rPr sz="2000" spc="-7" baseline="-16460" dirty="0">
                <a:latin typeface="Cambria Math"/>
                <a:cs typeface="Cambria Math"/>
              </a:rPr>
              <a:t>𝑝 </a:t>
            </a:r>
            <a:r>
              <a:rPr dirty="0">
                <a:latin typeface="Calibri"/>
                <a:cs typeface="Calibri"/>
              </a:rPr>
              <a:t>are </a:t>
            </a:r>
            <a:r>
              <a:rPr spc="15" dirty="0">
                <a:latin typeface="Calibri"/>
                <a:cs typeface="Calibri"/>
              </a:rPr>
              <a:t>not </a:t>
            </a:r>
            <a:r>
              <a:rPr spc="5" dirty="0">
                <a:latin typeface="Calibri"/>
                <a:cs typeface="Calibri"/>
              </a:rPr>
              <a:t>defined </a:t>
            </a:r>
            <a:r>
              <a:rPr spc="-30" dirty="0">
                <a:latin typeface="Calibri"/>
                <a:cs typeface="Calibri"/>
              </a:rPr>
              <a:t>for </a:t>
            </a:r>
            <a:r>
              <a:rPr spc="5" dirty="0">
                <a:latin typeface="Calibri"/>
                <a:cs typeface="Calibri"/>
              </a:rPr>
              <a:t>overdamped </a:t>
            </a:r>
            <a:r>
              <a:rPr spc="15" dirty="0">
                <a:latin typeface="Calibri"/>
                <a:cs typeface="Calibri"/>
              </a:rPr>
              <a:t>and </a:t>
            </a:r>
            <a:r>
              <a:rPr spc="10" dirty="0">
                <a:latin typeface="Calibri"/>
                <a:cs typeface="Calibri"/>
              </a:rPr>
              <a:t>critically damped</a:t>
            </a:r>
            <a:r>
              <a:rPr spc="-22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systems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3794" y="153987"/>
            <a:ext cx="391922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96">
              <a:spcBef>
                <a:spcPts val="105"/>
              </a:spcBef>
            </a:pPr>
            <a:r>
              <a:rPr sz="2800" spc="-20" dirty="0">
                <a:solidFill>
                  <a:srgbClr val="FF0000"/>
                </a:solidFill>
              </a:rPr>
              <a:t>Step </a:t>
            </a:r>
            <a:r>
              <a:rPr sz="2800" spc="-15" dirty="0">
                <a:solidFill>
                  <a:srgbClr val="FF0000"/>
                </a:solidFill>
              </a:rPr>
              <a:t>Response of</a:t>
            </a:r>
            <a:r>
              <a:rPr sz="2800" spc="30" dirty="0">
                <a:solidFill>
                  <a:srgbClr val="FF0000"/>
                </a:solidFill>
              </a:rPr>
              <a:t> </a:t>
            </a:r>
            <a:r>
              <a:rPr sz="2800" spc="-5" dirty="0">
                <a:solidFill>
                  <a:srgbClr val="FF0000"/>
                </a:solidFill>
              </a:rPr>
              <a:t>2</a:t>
            </a:r>
            <a:r>
              <a:rPr sz="2800" spc="-7" baseline="24305" dirty="0">
                <a:solidFill>
                  <a:srgbClr val="FF0000"/>
                </a:solidFill>
              </a:rPr>
              <a:t>nd</a:t>
            </a:r>
            <a:endParaRPr sz="2800" baseline="24305" dirty="0">
              <a:solidFill>
                <a:srgbClr val="FF00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00602" y="153990"/>
            <a:ext cx="311404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600" spc="-15" dirty="0">
                <a:solidFill>
                  <a:srgbClr val="FF0000"/>
                </a:solidFill>
                <a:latin typeface="Calibri"/>
                <a:cs typeface="Calibri"/>
              </a:rPr>
              <a:t>Order</a:t>
            </a:r>
            <a:r>
              <a:rPr sz="3600" spc="-1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FF0000"/>
                </a:solidFill>
                <a:latin typeface="Calibri"/>
                <a:cs typeface="Calibri"/>
              </a:rPr>
              <a:t>Systems</a:t>
            </a:r>
            <a:endParaRPr sz="36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48996" y="1236982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4" h="238759">
                <a:moveTo>
                  <a:pt x="214249" y="0"/>
                </a:moveTo>
                <a:lnTo>
                  <a:pt x="210819" y="9779"/>
                </a:lnTo>
                <a:lnTo>
                  <a:pt x="224609" y="15708"/>
                </a:lnTo>
                <a:lnTo>
                  <a:pt x="236458" y="23971"/>
                </a:lnTo>
                <a:lnTo>
                  <a:pt x="260548" y="62404"/>
                </a:lnTo>
                <a:lnTo>
                  <a:pt x="268477" y="117983"/>
                </a:lnTo>
                <a:lnTo>
                  <a:pt x="267596" y="139009"/>
                </a:lnTo>
                <a:lnTo>
                  <a:pt x="254381" y="190373"/>
                </a:lnTo>
                <a:lnTo>
                  <a:pt x="224752" y="222573"/>
                </a:lnTo>
                <a:lnTo>
                  <a:pt x="211200" y="228600"/>
                </a:lnTo>
                <a:lnTo>
                  <a:pt x="214249" y="238252"/>
                </a:lnTo>
                <a:lnTo>
                  <a:pt x="259754" y="211195"/>
                </a:lnTo>
                <a:lnTo>
                  <a:pt x="285321" y="161305"/>
                </a:lnTo>
                <a:lnTo>
                  <a:pt x="290194" y="119253"/>
                </a:lnTo>
                <a:lnTo>
                  <a:pt x="288958" y="97414"/>
                </a:lnTo>
                <a:lnTo>
                  <a:pt x="279104" y="58691"/>
                </a:lnTo>
                <a:lnTo>
                  <a:pt x="246618" y="15319"/>
                </a:lnTo>
                <a:lnTo>
                  <a:pt x="231487" y="6260"/>
                </a:lnTo>
                <a:lnTo>
                  <a:pt x="214249" y="0"/>
                </a:lnTo>
                <a:close/>
              </a:path>
              <a:path w="290194" h="238759">
                <a:moveTo>
                  <a:pt x="76072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3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45" y="222996"/>
                </a:lnTo>
                <a:lnTo>
                  <a:pt x="76072" y="238252"/>
                </a:lnTo>
                <a:lnTo>
                  <a:pt x="78993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53" y="175204"/>
                </a:lnTo>
                <a:lnTo>
                  <a:pt x="21716" y="117983"/>
                </a:lnTo>
                <a:lnTo>
                  <a:pt x="22617" y="97647"/>
                </a:lnTo>
                <a:lnTo>
                  <a:pt x="35940" y="47498"/>
                </a:lnTo>
                <a:lnTo>
                  <a:pt x="65658" y="15708"/>
                </a:lnTo>
                <a:lnTo>
                  <a:pt x="79375" y="9779"/>
                </a:lnTo>
                <a:lnTo>
                  <a:pt x="760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76644" y="1160144"/>
            <a:ext cx="185801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  <a:tabLst>
                <a:tab pos="1652106" algn="l"/>
              </a:tabLst>
            </a:pPr>
            <a:r>
              <a:rPr sz="2000" spc="-15" dirty="0">
                <a:latin typeface="Calibri"/>
                <a:cs typeface="Calibri"/>
              </a:rPr>
              <a:t>U</a:t>
            </a:r>
            <a:r>
              <a:rPr sz="2000" spc="-10" dirty="0">
                <a:latin typeface="Calibri"/>
                <a:cs typeface="Calibri"/>
              </a:rPr>
              <a:t>ni</a:t>
            </a:r>
            <a:r>
              <a:rPr sz="2000" spc="1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35" dirty="0">
                <a:latin typeface="Calibri"/>
                <a:cs typeface="Calibri"/>
              </a:rPr>
              <a:t>s</a:t>
            </a:r>
            <a:r>
              <a:rPr sz="2000" spc="10" dirty="0">
                <a:latin typeface="Calibri"/>
                <a:cs typeface="Calibri"/>
              </a:rPr>
              <a:t>t</a:t>
            </a:r>
            <a:r>
              <a:rPr sz="2000" spc="-3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p</a:t>
            </a:r>
            <a:r>
              <a:rPr sz="2000" spc="5" dirty="0">
                <a:latin typeface="Calibri"/>
                <a:cs typeface="Calibri"/>
              </a:rPr>
              <a:t>: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30" dirty="0">
                <a:latin typeface="Cambria Math"/>
                <a:cs typeface="Cambria Math"/>
              </a:rPr>
              <a:t>𝑅</a:t>
            </a:r>
            <a:r>
              <a:rPr sz="2000" dirty="0">
                <a:latin typeface="Cambria Math"/>
                <a:cs typeface="Cambria Math"/>
              </a:rPr>
              <a:t>  </a:t>
            </a:r>
            <a:r>
              <a:rPr sz="2000" spc="30" dirty="0">
                <a:latin typeface="Cambria Math"/>
                <a:cs typeface="Cambria Math"/>
              </a:rPr>
              <a:t>𝑠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20" dirty="0">
                <a:latin typeface="Cambria Math"/>
                <a:cs typeface="Cambria Math"/>
              </a:rPr>
              <a:t>=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4087" y="1016955"/>
            <a:ext cx="135890" cy="609776"/>
          </a:xfrm>
          <a:prstGeom prst="rect">
            <a:avLst/>
          </a:prstGeom>
        </p:spPr>
        <p:txBody>
          <a:bodyPr vert="horz" wrap="square" lIns="0" tIns="70479" rIns="0" bIns="0" rtlCol="0">
            <a:spAutoFit/>
          </a:bodyPr>
          <a:lstStyle/>
          <a:p>
            <a:pPr marL="12700">
              <a:spcBef>
                <a:spcPts val="555"/>
              </a:spcBef>
            </a:pPr>
            <a:r>
              <a:rPr sz="1500" spc="35" dirty="0">
                <a:latin typeface="Cambria Math"/>
                <a:cs typeface="Cambria Math"/>
              </a:rPr>
              <a:t>1</a:t>
            </a:r>
            <a:endParaRPr sz="1500" dirty="0">
              <a:latin typeface="Cambria Math"/>
              <a:cs typeface="Cambria Math"/>
            </a:endParaRPr>
          </a:p>
          <a:p>
            <a:pPr marL="12700">
              <a:spcBef>
                <a:spcPts val="455"/>
              </a:spcBef>
            </a:pPr>
            <a:r>
              <a:rPr sz="1500" spc="30" dirty="0">
                <a:latin typeface="Cambria Math"/>
                <a:cs typeface="Cambria Math"/>
              </a:rPr>
              <a:t>𝑠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83610" y="1342263"/>
            <a:ext cx="104775" cy="19050"/>
          </a:xfrm>
          <a:custGeom>
            <a:avLst/>
            <a:gdLst/>
            <a:ahLst/>
            <a:cxnLst/>
            <a:rect l="l" t="t" r="r" b="b"/>
            <a:pathLst>
              <a:path w="104775" h="19050">
                <a:moveTo>
                  <a:pt x="104775" y="0"/>
                </a:moveTo>
                <a:lnTo>
                  <a:pt x="0" y="0"/>
                </a:lnTo>
                <a:lnTo>
                  <a:pt x="0" y="19050"/>
                </a:lnTo>
                <a:lnTo>
                  <a:pt x="104775" y="19050"/>
                </a:lnTo>
                <a:lnTo>
                  <a:pt x="1047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72670" y="2113279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4" h="238760">
                <a:moveTo>
                  <a:pt x="214249" y="0"/>
                </a:moveTo>
                <a:lnTo>
                  <a:pt x="210820" y="9778"/>
                </a:lnTo>
                <a:lnTo>
                  <a:pt x="224609" y="15708"/>
                </a:lnTo>
                <a:lnTo>
                  <a:pt x="236458" y="23971"/>
                </a:lnTo>
                <a:lnTo>
                  <a:pt x="260548" y="62404"/>
                </a:lnTo>
                <a:lnTo>
                  <a:pt x="268478" y="117982"/>
                </a:lnTo>
                <a:lnTo>
                  <a:pt x="267596" y="139009"/>
                </a:lnTo>
                <a:lnTo>
                  <a:pt x="254381" y="190372"/>
                </a:lnTo>
                <a:lnTo>
                  <a:pt x="224752" y="222573"/>
                </a:lnTo>
                <a:lnTo>
                  <a:pt x="211201" y="228600"/>
                </a:lnTo>
                <a:lnTo>
                  <a:pt x="214249" y="238251"/>
                </a:lnTo>
                <a:lnTo>
                  <a:pt x="259754" y="211195"/>
                </a:lnTo>
                <a:lnTo>
                  <a:pt x="285321" y="161305"/>
                </a:lnTo>
                <a:lnTo>
                  <a:pt x="290195" y="119252"/>
                </a:lnTo>
                <a:lnTo>
                  <a:pt x="288958" y="97414"/>
                </a:lnTo>
                <a:lnTo>
                  <a:pt x="279104" y="58691"/>
                </a:lnTo>
                <a:lnTo>
                  <a:pt x="246618" y="15319"/>
                </a:lnTo>
                <a:lnTo>
                  <a:pt x="231487" y="6260"/>
                </a:lnTo>
                <a:lnTo>
                  <a:pt x="214249" y="0"/>
                </a:lnTo>
                <a:close/>
              </a:path>
              <a:path w="290194" h="238760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2"/>
                </a:lnTo>
                <a:lnTo>
                  <a:pt x="1236" y="141106"/>
                </a:lnTo>
                <a:lnTo>
                  <a:pt x="11090" y="179814"/>
                </a:lnTo>
                <a:lnTo>
                  <a:pt x="43497" y="222996"/>
                </a:lnTo>
                <a:lnTo>
                  <a:pt x="76073" y="238251"/>
                </a:lnTo>
                <a:lnTo>
                  <a:pt x="78994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53" y="175204"/>
                </a:lnTo>
                <a:lnTo>
                  <a:pt x="21717" y="117982"/>
                </a:lnTo>
                <a:lnTo>
                  <a:pt x="22617" y="97647"/>
                </a:lnTo>
                <a:lnTo>
                  <a:pt x="35941" y="47497"/>
                </a:lnTo>
                <a:lnTo>
                  <a:pt x="65659" y="15708"/>
                </a:lnTo>
                <a:lnTo>
                  <a:pt x="79375" y="9778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76642" y="2038290"/>
            <a:ext cx="41148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2000" spc="15" dirty="0">
                <a:latin typeface="Cambria Math"/>
                <a:cs typeface="Cambria Math"/>
              </a:rPr>
              <a:t>𝑌</a:t>
            </a:r>
            <a:r>
              <a:rPr sz="2000" spc="35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𝑠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13918" y="1904686"/>
            <a:ext cx="253174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  <a:tabLst>
                <a:tab pos="1429877" algn="l"/>
                <a:tab pos="2492762" algn="l"/>
              </a:tabLst>
            </a:pPr>
            <a:r>
              <a:rPr sz="3000" spc="30" baseline="-29166" dirty="0">
                <a:latin typeface="Cambria Math"/>
                <a:cs typeface="Cambria Math"/>
              </a:rPr>
              <a:t>=</a:t>
            </a:r>
            <a:r>
              <a:rPr sz="2000" u="heavy" spc="2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	</a:t>
            </a:r>
            <a:r>
              <a:rPr sz="1500" u="heavy" spc="114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𝑛	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24861" y="1752032"/>
            <a:ext cx="38735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3000" spc="120" baseline="-20833" dirty="0">
                <a:latin typeface="Cambria Math"/>
                <a:cs typeface="Cambria Math"/>
              </a:rPr>
              <a:t>𝜔</a:t>
            </a:r>
            <a:r>
              <a:rPr sz="1500" spc="80" dirty="0">
                <a:latin typeface="Cambria Math"/>
                <a:cs typeface="Cambria Math"/>
              </a:rPr>
              <a:t>2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70327" y="2343469"/>
            <a:ext cx="14986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200" dirty="0">
                <a:latin typeface="Cambria Math"/>
                <a:cs typeface="Cambria Math"/>
              </a:rPr>
              <a:t>𝑛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71349" y="2210121"/>
            <a:ext cx="229044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000" spc="50" dirty="0">
                <a:latin typeface="Cambria Math"/>
                <a:cs typeface="Cambria Math"/>
              </a:rPr>
              <a:t>𝑠(𝑠</a:t>
            </a:r>
            <a:r>
              <a:rPr sz="2300" spc="75" baseline="22222" dirty="0">
                <a:latin typeface="Cambria Math"/>
                <a:cs typeface="Cambria Math"/>
              </a:rPr>
              <a:t>2 </a:t>
            </a:r>
            <a:r>
              <a:rPr sz="2000" spc="20" dirty="0">
                <a:latin typeface="Cambria Math"/>
                <a:cs typeface="Cambria Math"/>
              </a:rPr>
              <a:t>+ </a:t>
            </a:r>
            <a:r>
              <a:rPr sz="2000" spc="55" dirty="0">
                <a:latin typeface="Cambria Math"/>
                <a:cs typeface="Cambria Math"/>
              </a:rPr>
              <a:t>2𝜁𝜔</a:t>
            </a:r>
            <a:r>
              <a:rPr sz="2300" spc="82" baseline="-16666" dirty="0">
                <a:latin typeface="Cambria Math"/>
                <a:cs typeface="Cambria Math"/>
              </a:rPr>
              <a:t>𝑛</a:t>
            </a:r>
            <a:r>
              <a:rPr sz="2000" spc="55" dirty="0">
                <a:latin typeface="Cambria Math"/>
                <a:cs typeface="Cambria Math"/>
              </a:rPr>
              <a:t>𝑠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-80" dirty="0">
                <a:latin typeface="Cambria Math"/>
                <a:cs typeface="Cambria Math"/>
              </a:rPr>
              <a:t> </a:t>
            </a:r>
            <a:r>
              <a:rPr sz="2000" spc="65" dirty="0">
                <a:latin typeface="Cambria Math"/>
                <a:cs typeface="Cambria Math"/>
              </a:rPr>
              <a:t>𝜔</a:t>
            </a:r>
            <a:r>
              <a:rPr sz="2300" spc="97" baseline="27777" dirty="0">
                <a:latin typeface="Cambria Math"/>
                <a:cs typeface="Cambria Math"/>
              </a:rPr>
              <a:t>2</a:t>
            </a:r>
            <a:r>
              <a:rPr sz="2000" spc="65" dirty="0">
                <a:latin typeface="Cambria Math"/>
                <a:cs typeface="Cambria Math"/>
              </a:rPr>
              <a:t>)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415655" y="4837510"/>
            <a:ext cx="228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>
              <a:lnSpc>
                <a:spcPts val="1240"/>
              </a:lnSpc>
            </a:pPr>
            <a:fld id="{81D60167-4931-47E6-BA6A-407CBD079E47}" type="slidenum">
              <a:rPr sz="1200" dirty="0">
                <a:latin typeface="Calibri"/>
                <a:cs typeface="Calibri"/>
              </a:rPr>
              <a:pPr marL="38096">
                <a:lnSpc>
                  <a:spcPts val="1240"/>
                </a:lnSpc>
              </a:pPr>
              <a:t>54</a:t>
            </a:fld>
            <a:endParaRPr sz="1200" dirty="0">
              <a:latin typeface="Calibri"/>
              <a:cs typeface="Calibri"/>
            </a:endParaRPr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54</a:t>
            </a:fld>
            <a:endParaRPr lang="en-IN" dirty="0"/>
          </a:p>
        </p:txBody>
      </p:sp>
      <p:sp>
        <p:nvSpPr>
          <p:cNvPr id="41" name="object 4"/>
          <p:cNvSpPr txBox="1"/>
          <p:nvPr/>
        </p:nvSpPr>
        <p:spPr>
          <a:xfrm>
            <a:off x="457200" y="2800350"/>
            <a:ext cx="647700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spc="15" dirty="0" smtClean="0">
                <a:latin typeface="Cambria Math"/>
                <a:cs typeface="Cambria Math"/>
              </a:rPr>
              <a:t>0 </a:t>
            </a:r>
            <a:r>
              <a:rPr sz="1900" spc="20" dirty="0">
                <a:latin typeface="Cambria Math"/>
                <a:cs typeface="Cambria Math"/>
              </a:rPr>
              <a:t>&lt; </a:t>
            </a:r>
            <a:r>
              <a:rPr sz="1900" spc="10" dirty="0">
                <a:latin typeface="Cambria Math"/>
                <a:cs typeface="Cambria Math"/>
              </a:rPr>
              <a:t>𝜁 </a:t>
            </a:r>
            <a:r>
              <a:rPr sz="1900" spc="20" dirty="0">
                <a:latin typeface="Cambria Math"/>
                <a:cs typeface="Cambria Math"/>
              </a:rPr>
              <a:t>&lt; </a:t>
            </a:r>
            <a:r>
              <a:rPr sz="1900" spc="15" dirty="0">
                <a:latin typeface="Cambria Math"/>
                <a:cs typeface="Cambria Math"/>
              </a:rPr>
              <a:t>1 </a:t>
            </a:r>
            <a:r>
              <a:rPr sz="1900" spc="20" dirty="0">
                <a:latin typeface="Cambria Math"/>
                <a:cs typeface="Cambria Math"/>
              </a:rPr>
              <a:t>− </a:t>
            </a:r>
            <a:r>
              <a:rPr sz="1900" spc="5" dirty="0">
                <a:latin typeface="Calibri"/>
                <a:cs typeface="Calibri"/>
              </a:rPr>
              <a:t>Underdamped</a:t>
            </a:r>
            <a:r>
              <a:rPr sz="1900" spc="38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6492" y="153987"/>
            <a:ext cx="389382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spcBef>
                <a:spcPts val="105"/>
              </a:spcBef>
            </a:pPr>
            <a:r>
              <a:rPr sz="2800" spc="-20" dirty="0">
                <a:solidFill>
                  <a:srgbClr val="FF0000"/>
                </a:solidFill>
              </a:rPr>
              <a:t>Step </a:t>
            </a:r>
            <a:r>
              <a:rPr sz="2800" spc="-15" dirty="0">
                <a:solidFill>
                  <a:srgbClr val="FF0000"/>
                </a:solidFill>
              </a:rPr>
              <a:t>Response of</a:t>
            </a:r>
            <a:r>
              <a:rPr sz="2800" spc="30" dirty="0">
                <a:solidFill>
                  <a:srgbClr val="FF0000"/>
                </a:solidFill>
              </a:rPr>
              <a:t> </a:t>
            </a:r>
            <a:r>
              <a:rPr sz="2800" spc="-5" dirty="0">
                <a:solidFill>
                  <a:srgbClr val="FF0000"/>
                </a:solidFill>
              </a:rPr>
              <a:t>2</a:t>
            </a:r>
            <a:r>
              <a:rPr sz="2800" spc="-7" baseline="24305" dirty="0">
                <a:solidFill>
                  <a:srgbClr val="FF0000"/>
                </a:solidFill>
              </a:rPr>
              <a:t>nd</a:t>
            </a:r>
            <a:endParaRPr sz="2800" baseline="24305" dirty="0">
              <a:solidFill>
                <a:srgbClr val="FF00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1446" y="153987"/>
            <a:ext cx="270319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Order</a:t>
            </a:r>
            <a:r>
              <a:rPr sz="2800" spc="-1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Systems</a:t>
            </a:r>
            <a:endParaRPr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2130" y="878145"/>
            <a:ext cx="4250055" cy="600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b="1" dirty="0">
                <a:solidFill>
                  <a:srgbClr val="006FC0"/>
                </a:solidFill>
                <a:latin typeface="Calibri"/>
                <a:cs typeface="Calibri"/>
              </a:rPr>
              <a:t>Case </a:t>
            </a:r>
            <a:r>
              <a:rPr sz="1900" b="1" spc="20" dirty="0">
                <a:solidFill>
                  <a:srgbClr val="006FC0"/>
                </a:solidFill>
                <a:latin typeface="Calibri"/>
                <a:cs typeface="Calibri"/>
              </a:rPr>
              <a:t>2: </a:t>
            </a:r>
            <a:r>
              <a:rPr sz="1900" spc="15" dirty="0">
                <a:latin typeface="Cambria Math"/>
                <a:cs typeface="Cambria Math"/>
              </a:rPr>
              <a:t>0 </a:t>
            </a:r>
            <a:r>
              <a:rPr sz="1900" spc="20" dirty="0">
                <a:latin typeface="Cambria Math"/>
                <a:cs typeface="Cambria Math"/>
              </a:rPr>
              <a:t>&lt; </a:t>
            </a:r>
            <a:r>
              <a:rPr sz="1900" spc="10" dirty="0">
                <a:latin typeface="Cambria Math"/>
                <a:cs typeface="Cambria Math"/>
              </a:rPr>
              <a:t>𝜁 </a:t>
            </a:r>
            <a:r>
              <a:rPr sz="1900" spc="20" dirty="0">
                <a:latin typeface="Cambria Math"/>
                <a:cs typeface="Cambria Math"/>
              </a:rPr>
              <a:t>&lt; </a:t>
            </a:r>
            <a:r>
              <a:rPr sz="1900" spc="15" dirty="0">
                <a:latin typeface="Cambria Math"/>
                <a:cs typeface="Cambria Math"/>
              </a:rPr>
              <a:t>1 </a:t>
            </a:r>
            <a:r>
              <a:rPr sz="1900" spc="20" dirty="0">
                <a:latin typeface="Cambria Math"/>
                <a:cs typeface="Cambria Math"/>
              </a:rPr>
              <a:t>− </a:t>
            </a:r>
            <a:r>
              <a:rPr sz="1900" spc="5" dirty="0">
                <a:latin typeface="Calibri"/>
                <a:cs typeface="Calibri"/>
              </a:rPr>
              <a:t>Underdamped</a:t>
            </a:r>
            <a:r>
              <a:rPr sz="1900" spc="38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system</a:t>
            </a:r>
          </a:p>
        </p:txBody>
      </p:sp>
      <p:sp>
        <p:nvSpPr>
          <p:cNvPr id="5" name="object 5"/>
          <p:cNvSpPr/>
          <p:nvPr/>
        </p:nvSpPr>
        <p:spPr>
          <a:xfrm>
            <a:off x="1060361" y="1511812"/>
            <a:ext cx="276225" cy="220979"/>
          </a:xfrm>
          <a:custGeom>
            <a:avLst/>
            <a:gdLst/>
            <a:ahLst/>
            <a:cxnLst/>
            <a:rect l="l" t="t" r="r" b="b"/>
            <a:pathLst>
              <a:path w="276225" h="220980">
                <a:moveTo>
                  <a:pt x="205701" y="0"/>
                </a:moveTo>
                <a:lnTo>
                  <a:pt x="202552" y="9016"/>
                </a:lnTo>
                <a:lnTo>
                  <a:pt x="215348" y="14545"/>
                </a:lnTo>
                <a:lnTo>
                  <a:pt x="226342" y="22193"/>
                </a:lnTo>
                <a:lnTo>
                  <a:pt x="248580" y="57749"/>
                </a:lnTo>
                <a:lnTo>
                  <a:pt x="255866" y="109219"/>
                </a:lnTo>
                <a:lnTo>
                  <a:pt x="255055" y="128698"/>
                </a:lnTo>
                <a:lnTo>
                  <a:pt x="242785" y="176275"/>
                </a:lnTo>
                <a:lnTo>
                  <a:pt x="215478" y="206136"/>
                </a:lnTo>
                <a:lnTo>
                  <a:pt x="202907" y="211708"/>
                </a:lnTo>
                <a:lnTo>
                  <a:pt x="205701" y="220599"/>
                </a:lnTo>
                <a:lnTo>
                  <a:pt x="247850" y="195595"/>
                </a:lnTo>
                <a:lnTo>
                  <a:pt x="271503" y="149336"/>
                </a:lnTo>
                <a:lnTo>
                  <a:pt x="276059" y="110362"/>
                </a:lnTo>
                <a:lnTo>
                  <a:pt x="274918" y="90170"/>
                </a:lnTo>
                <a:lnTo>
                  <a:pt x="257898" y="38734"/>
                </a:lnTo>
                <a:lnTo>
                  <a:pt x="221680" y="5784"/>
                </a:lnTo>
                <a:lnTo>
                  <a:pt x="205701" y="0"/>
                </a:lnTo>
                <a:close/>
              </a:path>
              <a:path w="276225" h="220980">
                <a:moveTo>
                  <a:pt x="70332" y="0"/>
                </a:moveTo>
                <a:lnTo>
                  <a:pt x="28273" y="25163"/>
                </a:lnTo>
                <a:lnTo>
                  <a:pt x="4545" y="71500"/>
                </a:lnTo>
                <a:lnTo>
                  <a:pt x="0" y="110362"/>
                </a:lnTo>
                <a:lnTo>
                  <a:pt x="1133" y="130629"/>
                </a:lnTo>
                <a:lnTo>
                  <a:pt x="18135" y="182117"/>
                </a:lnTo>
                <a:lnTo>
                  <a:pt x="54297" y="214836"/>
                </a:lnTo>
                <a:lnTo>
                  <a:pt x="70332" y="220599"/>
                </a:lnTo>
                <a:lnTo>
                  <a:pt x="73126" y="211708"/>
                </a:lnTo>
                <a:lnTo>
                  <a:pt x="60558" y="206136"/>
                </a:lnTo>
                <a:lnTo>
                  <a:pt x="49712" y="198374"/>
                </a:lnTo>
                <a:lnTo>
                  <a:pt x="27465" y="162226"/>
                </a:lnTo>
                <a:lnTo>
                  <a:pt x="20104" y="109219"/>
                </a:lnTo>
                <a:lnTo>
                  <a:pt x="20922" y="90412"/>
                </a:lnTo>
                <a:lnTo>
                  <a:pt x="33185" y="43941"/>
                </a:lnTo>
                <a:lnTo>
                  <a:pt x="60756" y="14545"/>
                </a:lnTo>
                <a:lnTo>
                  <a:pt x="73482" y="9016"/>
                </a:lnTo>
                <a:lnTo>
                  <a:pt x="703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5347" y="1441387"/>
            <a:ext cx="38354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spc="15" dirty="0">
                <a:latin typeface="Cambria Math"/>
                <a:cs typeface="Cambria Math"/>
              </a:rPr>
              <a:t>𝑌</a:t>
            </a:r>
            <a:r>
              <a:rPr sz="1900" spc="325" dirty="0">
                <a:latin typeface="Cambria Math"/>
                <a:cs typeface="Cambria Math"/>
              </a:rPr>
              <a:t> </a:t>
            </a:r>
            <a:r>
              <a:rPr sz="1900" spc="10" dirty="0">
                <a:latin typeface="Cambria Math"/>
                <a:cs typeface="Cambria Math"/>
              </a:rPr>
              <a:t>𝑠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93448" y="1307783"/>
            <a:ext cx="2408555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  <a:tabLst>
                <a:tab pos="1344163" algn="l"/>
                <a:tab pos="2369584" algn="l"/>
              </a:tabLst>
            </a:pPr>
            <a:r>
              <a:rPr sz="2800" spc="30" baseline="-31531" dirty="0">
                <a:latin typeface="Cambria Math"/>
                <a:cs typeface="Cambria Math"/>
              </a:rPr>
              <a:t>=</a:t>
            </a:r>
            <a:r>
              <a:rPr sz="1900" u="heavy" spc="2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	</a:t>
            </a:r>
            <a:r>
              <a:rPr sz="1400" u="heavy" spc="10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𝑛	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37464" y="1174179"/>
            <a:ext cx="357505" cy="30328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800" spc="89" baseline="-21021" dirty="0">
                <a:latin typeface="Cambria Math"/>
                <a:cs typeface="Cambria Math"/>
              </a:rPr>
              <a:t>𝜔</a:t>
            </a:r>
            <a:r>
              <a:rPr sz="1400" spc="60" dirty="0">
                <a:latin typeface="Cambria Math"/>
                <a:cs typeface="Cambria Math"/>
              </a:rPr>
              <a:t>2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16629" y="1727520"/>
            <a:ext cx="137160" cy="23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18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41220" y="1613218"/>
            <a:ext cx="215900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1900" spc="10" dirty="0">
                <a:latin typeface="Cambria Math"/>
                <a:cs typeface="Cambria Math"/>
              </a:rPr>
              <a:t>𝑠(𝑠 </a:t>
            </a:r>
            <a:r>
              <a:rPr sz="2000" spc="52" baseline="24691" dirty="0">
                <a:latin typeface="Cambria Math"/>
                <a:cs typeface="Cambria Math"/>
              </a:rPr>
              <a:t>2 </a:t>
            </a:r>
            <a:r>
              <a:rPr sz="1900" spc="20" dirty="0">
                <a:latin typeface="Cambria Math"/>
                <a:cs typeface="Cambria Math"/>
              </a:rPr>
              <a:t>+ </a:t>
            </a:r>
            <a:r>
              <a:rPr sz="1900" spc="65" dirty="0">
                <a:latin typeface="Cambria Math"/>
                <a:cs typeface="Cambria Math"/>
              </a:rPr>
              <a:t>2𝜁𝜔</a:t>
            </a:r>
            <a:r>
              <a:rPr sz="2000" spc="97" baseline="-16460" dirty="0">
                <a:latin typeface="Cambria Math"/>
                <a:cs typeface="Cambria Math"/>
              </a:rPr>
              <a:t>𝑛</a:t>
            </a:r>
            <a:r>
              <a:rPr sz="1900" spc="65" dirty="0">
                <a:latin typeface="Cambria Math"/>
                <a:cs typeface="Cambria Math"/>
              </a:rPr>
              <a:t>𝑠 </a:t>
            </a:r>
            <a:r>
              <a:rPr sz="1900" spc="20" dirty="0">
                <a:latin typeface="Cambria Math"/>
                <a:cs typeface="Cambria Math"/>
              </a:rPr>
              <a:t>+</a:t>
            </a:r>
            <a:r>
              <a:rPr sz="1900" spc="-170" dirty="0">
                <a:latin typeface="Cambria Math"/>
                <a:cs typeface="Cambria Math"/>
              </a:rPr>
              <a:t> </a:t>
            </a:r>
            <a:r>
              <a:rPr sz="1900" spc="80" dirty="0">
                <a:latin typeface="Cambria Math"/>
                <a:cs typeface="Cambria Math"/>
              </a:rPr>
              <a:t>𝜔</a:t>
            </a:r>
            <a:r>
              <a:rPr sz="2000" spc="120" baseline="24691" dirty="0">
                <a:latin typeface="Cambria Math"/>
                <a:cs typeface="Cambria Math"/>
              </a:rPr>
              <a:t>2</a:t>
            </a:r>
            <a:r>
              <a:rPr sz="1900" spc="80" dirty="0">
                <a:latin typeface="Cambria Math"/>
                <a:cs typeface="Cambria Math"/>
              </a:rPr>
              <a:t>)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84547" y="1511812"/>
            <a:ext cx="257175" cy="220979"/>
          </a:xfrm>
          <a:custGeom>
            <a:avLst/>
            <a:gdLst/>
            <a:ahLst/>
            <a:cxnLst/>
            <a:rect l="l" t="t" r="r" b="b"/>
            <a:pathLst>
              <a:path w="257175" h="220980">
                <a:moveTo>
                  <a:pt x="186689" y="0"/>
                </a:moveTo>
                <a:lnTo>
                  <a:pt x="183514" y="9016"/>
                </a:lnTo>
                <a:lnTo>
                  <a:pt x="196326" y="14545"/>
                </a:lnTo>
                <a:lnTo>
                  <a:pt x="207327" y="22193"/>
                </a:lnTo>
                <a:lnTo>
                  <a:pt x="229568" y="57749"/>
                </a:lnTo>
                <a:lnTo>
                  <a:pt x="236854" y="109219"/>
                </a:lnTo>
                <a:lnTo>
                  <a:pt x="236043" y="128698"/>
                </a:lnTo>
                <a:lnTo>
                  <a:pt x="223774" y="176275"/>
                </a:lnTo>
                <a:lnTo>
                  <a:pt x="196467" y="206136"/>
                </a:lnTo>
                <a:lnTo>
                  <a:pt x="183896" y="211708"/>
                </a:lnTo>
                <a:lnTo>
                  <a:pt x="186689" y="220599"/>
                </a:lnTo>
                <a:lnTo>
                  <a:pt x="228838" y="195595"/>
                </a:lnTo>
                <a:lnTo>
                  <a:pt x="252491" y="149336"/>
                </a:lnTo>
                <a:lnTo>
                  <a:pt x="257048" y="110362"/>
                </a:lnTo>
                <a:lnTo>
                  <a:pt x="255906" y="90170"/>
                </a:lnTo>
                <a:lnTo>
                  <a:pt x="238887" y="38734"/>
                </a:lnTo>
                <a:lnTo>
                  <a:pt x="202668" y="5784"/>
                </a:lnTo>
                <a:lnTo>
                  <a:pt x="186689" y="0"/>
                </a:lnTo>
                <a:close/>
              </a:path>
              <a:path w="257175" h="220980">
                <a:moveTo>
                  <a:pt x="70357" y="0"/>
                </a:moveTo>
                <a:lnTo>
                  <a:pt x="28334" y="25163"/>
                </a:lnTo>
                <a:lnTo>
                  <a:pt x="4571" y="71500"/>
                </a:lnTo>
                <a:lnTo>
                  <a:pt x="0" y="110362"/>
                </a:lnTo>
                <a:lnTo>
                  <a:pt x="1141" y="130629"/>
                </a:lnTo>
                <a:lnTo>
                  <a:pt x="18161" y="182117"/>
                </a:lnTo>
                <a:lnTo>
                  <a:pt x="54308" y="214836"/>
                </a:lnTo>
                <a:lnTo>
                  <a:pt x="70357" y="220599"/>
                </a:lnTo>
                <a:lnTo>
                  <a:pt x="73151" y="211708"/>
                </a:lnTo>
                <a:lnTo>
                  <a:pt x="60580" y="206136"/>
                </a:lnTo>
                <a:lnTo>
                  <a:pt x="49736" y="198374"/>
                </a:lnTo>
                <a:lnTo>
                  <a:pt x="27533" y="162226"/>
                </a:lnTo>
                <a:lnTo>
                  <a:pt x="20192" y="109219"/>
                </a:lnTo>
                <a:lnTo>
                  <a:pt x="21004" y="90412"/>
                </a:lnTo>
                <a:lnTo>
                  <a:pt x="33274" y="43941"/>
                </a:lnTo>
                <a:lnTo>
                  <a:pt x="60795" y="14545"/>
                </a:lnTo>
                <a:lnTo>
                  <a:pt x="73532" y="9016"/>
                </a:lnTo>
                <a:lnTo>
                  <a:pt x="70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869313" y="1441387"/>
            <a:ext cx="701675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spc="30" dirty="0">
                <a:latin typeface="Cambria Math"/>
                <a:cs typeface="Cambria Math"/>
              </a:rPr>
              <a:t>⟹ </a:t>
            </a:r>
            <a:r>
              <a:rPr sz="1900" spc="15" dirty="0">
                <a:latin typeface="Cambria Math"/>
                <a:cs typeface="Cambria Math"/>
              </a:rPr>
              <a:t>𝑦</a:t>
            </a:r>
            <a:r>
              <a:rPr sz="1900" spc="375" dirty="0">
                <a:latin typeface="Cambria Math"/>
                <a:cs typeface="Cambria Math"/>
              </a:rPr>
              <a:t> </a:t>
            </a:r>
            <a:r>
              <a:rPr sz="1900" spc="10" dirty="0">
                <a:latin typeface="Cambria Math"/>
                <a:cs typeface="Cambria Math"/>
              </a:rPr>
              <a:t>𝑡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02179" y="1355408"/>
            <a:ext cx="709295" cy="30328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800" spc="30" baseline="-21021" dirty="0">
                <a:latin typeface="Cambria Math"/>
                <a:cs typeface="Cambria Math"/>
              </a:rPr>
              <a:t>=</a:t>
            </a:r>
            <a:r>
              <a:rPr sz="2800" spc="112" baseline="-21021" dirty="0">
                <a:latin typeface="Cambria Math"/>
                <a:cs typeface="Cambria Math"/>
              </a:rPr>
              <a:t> </a:t>
            </a:r>
            <a:r>
              <a:rPr sz="2800" spc="89" baseline="-21021" dirty="0">
                <a:latin typeface="Cambria Math"/>
                <a:cs typeface="Cambria Math"/>
              </a:rPr>
              <a:t>ℒ</a:t>
            </a:r>
            <a:r>
              <a:rPr sz="1400" spc="60" dirty="0">
                <a:latin typeface="Cambria Math"/>
                <a:cs typeface="Cambria Math"/>
              </a:rPr>
              <a:t>−1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32679" y="1329566"/>
            <a:ext cx="2609850" cy="602615"/>
          </a:xfrm>
          <a:custGeom>
            <a:avLst/>
            <a:gdLst/>
            <a:ahLst/>
            <a:cxnLst/>
            <a:rect l="l" t="t" r="r" b="b"/>
            <a:pathLst>
              <a:path w="2609850" h="602614">
                <a:moveTo>
                  <a:pt x="99441" y="0"/>
                </a:moveTo>
                <a:lnTo>
                  <a:pt x="54749" y="22834"/>
                </a:lnTo>
                <a:lnTo>
                  <a:pt x="29362" y="76987"/>
                </a:lnTo>
                <a:lnTo>
                  <a:pt x="24511" y="129540"/>
                </a:lnTo>
                <a:lnTo>
                  <a:pt x="24841" y="142125"/>
                </a:lnTo>
                <a:lnTo>
                  <a:pt x="25819" y="156235"/>
                </a:lnTo>
                <a:lnTo>
                  <a:pt x="27457" y="171894"/>
                </a:lnTo>
                <a:lnTo>
                  <a:pt x="29718" y="189103"/>
                </a:lnTo>
                <a:lnTo>
                  <a:pt x="31965" y="205663"/>
                </a:lnTo>
                <a:lnTo>
                  <a:pt x="33604" y="219316"/>
                </a:lnTo>
                <a:lnTo>
                  <a:pt x="34582" y="230098"/>
                </a:lnTo>
                <a:lnTo>
                  <a:pt x="34925" y="237998"/>
                </a:lnTo>
                <a:lnTo>
                  <a:pt x="34328" y="251320"/>
                </a:lnTo>
                <a:lnTo>
                  <a:pt x="20624" y="287159"/>
                </a:lnTo>
                <a:lnTo>
                  <a:pt x="0" y="295783"/>
                </a:lnTo>
                <a:lnTo>
                  <a:pt x="0" y="306832"/>
                </a:lnTo>
                <a:lnTo>
                  <a:pt x="32639" y="340093"/>
                </a:lnTo>
                <a:lnTo>
                  <a:pt x="34925" y="364490"/>
                </a:lnTo>
                <a:lnTo>
                  <a:pt x="34582" y="371690"/>
                </a:lnTo>
                <a:lnTo>
                  <a:pt x="33604" y="382765"/>
                </a:lnTo>
                <a:lnTo>
                  <a:pt x="31965" y="397738"/>
                </a:lnTo>
                <a:lnTo>
                  <a:pt x="29718" y="416560"/>
                </a:lnTo>
                <a:lnTo>
                  <a:pt x="27457" y="436029"/>
                </a:lnTo>
                <a:lnTo>
                  <a:pt x="25819" y="452882"/>
                </a:lnTo>
                <a:lnTo>
                  <a:pt x="24841" y="467182"/>
                </a:lnTo>
                <a:lnTo>
                  <a:pt x="24511" y="478917"/>
                </a:lnTo>
                <a:lnTo>
                  <a:pt x="25768" y="505218"/>
                </a:lnTo>
                <a:lnTo>
                  <a:pt x="35814" y="549275"/>
                </a:lnTo>
                <a:lnTo>
                  <a:pt x="68287" y="592416"/>
                </a:lnTo>
                <a:lnTo>
                  <a:pt x="99441" y="602615"/>
                </a:lnTo>
                <a:lnTo>
                  <a:pt x="99441" y="592201"/>
                </a:lnTo>
                <a:lnTo>
                  <a:pt x="91186" y="590931"/>
                </a:lnTo>
                <a:lnTo>
                  <a:pt x="83820" y="587756"/>
                </a:lnTo>
                <a:lnTo>
                  <a:pt x="57391" y="554024"/>
                </a:lnTo>
                <a:lnTo>
                  <a:pt x="47586" y="507276"/>
                </a:lnTo>
                <a:lnTo>
                  <a:pt x="46736" y="483108"/>
                </a:lnTo>
                <a:lnTo>
                  <a:pt x="47015" y="475716"/>
                </a:lnTo>
                <a:lnTo>
                  <a:pt x="47904" y="463994"/>
                </a:lnTo>
                <a:lnTo>
                  <a:pt x="49403" y="448005"/>
                </a:lnTo>
                <a:lnTo>
                  <a:pt x="51562" y="427736"/>
                </a:lnTo>
                <a:lnTo>
                  <a:pt x="53632" y="407644"/>
                </a:lnTo>
                <a:lnTo>
                  <a:pt x="55092" y="392290"/>
                </a:lnTo>
                <a:lnTo>
                  <a:pt x="55968" y="381685"/>
                </a:lnTo>
                <a:lnTo>
                  <a:pt x="56261" y="375793"/>
                </a:lnTo>
                <a:lnTo>
                  <a:pt x="55562" y="361035"/>
                </a:lnTo>
                <a:lnTo>
                  <a:pt x="39687" y="317296"/>
                </a:lnTo>
                <a:lnTo>
                  <a:pt x="23241" y="302641"/>
                </a:lnTo>
                <a:lnTo>
                  <a:pt x="23241" y="299974"/>
                </a:lnTo>
                <a:lnTo>
                  <a:pt x="50038" y="266217"/>
                </a:lnTo>
                <a:lnTo>
                  <a:pt x="56261" y="226568"/>
                </a:lnTo>
                <a:lnTo>
                  <a:pt x="55968" y="218998"/>
                </a:lnTo>
                <a:lnTo>
                  <a:pt x="55092" y="208076"/>
                </a:lnTo>
                <a:lnTo>
                  <a:pt x="53632" y="193802"/>
                </a:lnTo>
                <a:lnTo>
                  <a:pt x="51562" y="176149"/>
                </a:lnTo>
                <a:lnTo>
                  <a:pt x="49403" y="158153"/>
                </a:lnTo>
                <a:lnTo>
                  <a:pt x="47904" y="142595"/>
                </a:lnTo>
                <a:lnTo>
                  <a:pt x="47015" y="129476"/>
                </a:lnTo>
                <a:lnTo>
                  <a:pt x="46736" y="118745"/>
                </a:lnTo>
                <a:lnTo>
                  <a:pt x="46964" y="106464"/>
                </a:lnTo>
                <a:lnTo>
                  <a:pt x="52514" y="64706"/>
                </a:lnTo>
                <a:lnTo>
                  <a:pt x="68618" y="29184"/>
                </a:lnTo>
                <a:lnTo>
                  <a:pt x="99441" y="10414"/>
                </a:lnTo>
                <a:lnTo>
                  <a:pt x="99441" y="0"/>
                </a:lnTo>
                <a:close/>
              </a:path>
              <a:path w="2609850" h="602614">
                <a:moveTo>
                  <a:pt x="245364" y="283591"/>
                </a:moveTo>
                <a:lnTo>
                  <a:pt x="112014" y="283591"/>
                </a:lnTo>
                <a:lnTo>
                  <a:pt x="112014" y="302641"/>
                </a:lnTo>
                <a:lnTo>
                  <a:pt x="245364" y="302641"/>
                </a:lnTo>
                <a:lnTo>
                  <a:pt x="245364" y="283591"/>
                </a:lnTo>
                <a:close/>
              </a:path>
              <a:path w="2609850" h="602614">
                <a:moveTo>
                  <a:pt x="2609723" y="295783"/>
                </a:moveTo>
                <a:lnTo>
                  <a:pt x="2577071" y="262877"/>
                </a:lnTo>
                <a:lnTo>
                  <a:pt x="2574798" y="237998"/>
                </a:lnTo>
                <a:lnTo>
                  <a:pt x="2575128" y="230098"/>
                </a:lnTo>
                <a:lnTo>
                  <a:pt x="2576144" y="218998"/>
                </a:lnTo>
                <a:lnTo>
                  <a:pt x="2577744" y="205663"/>
                </a:lnTo>
                <a:lnTo>
                  <a:pt x="2580005" y="189103"/>
                </a:lnTo>
                <a:lnTo>
                  <a:pt x="2582253" y="171894"/>
                </a:lnTo>
                <a:lnTo>
                  <a:pt x="2583891" y="156235"/>
                </a:lnTo>
                <a:lnTo>
                  <a:pt x="2584869" y="142125"/>
                </a:lnTo>
                <a:lnTo>
                  <a:pt x="2585199" y="129476"/>
                </a:lnTo>
                <a:lnTo>
                  <a:pt x="2583992" y="101638"/>
                </a:lnTo>
                <a:lnTo>
                  <a:pt x="2574277" y="55587"/>
                </a:lnTo>
                <a:lnTo>
                  <a:pt x="2542235" y="11684"/>
                </a:lnTo>
                <a:lnTo>
                  <a:pt x="2510409" y="0"/>
                </a:lnTo>
                <a:lnTo>
                  <a:pt x="2510409" y="10414"/>
                </a:lnTo>
                <a:lnTo>
                  <a:pt x="2518410" y="11684"/>
                </a:lnTo>
                <a:lnTo>
                  <a:pt x="2525649" y="14986"/>
                </a:lnTo>
                <a:lnTo>
                  <a:pt x="2551988" y="48272"/>
                </a:lnTo>
                <a:lnTo>
                  <a:pt x="2562047" y="94919"/>
                </a:lnTo>
                <a:lnTo>
                  <a:pt x="2562987" y="118745"/>
                </a:lnTo>
                <a:lnTo>
                  <a:pt x="2562669" y="129540"/>
                </a:lnTo>
                <a:lnTo>
                  <a:pt x="2561755" y="142595"/>
                </a:lnTo>
                <a:lnTo>
                  <a:pt x="2560243" y="158153"/>
                </a:lnTo>
                <a:lnTo>
                  <a:pt x="2556078" y="193802"/>
                </a:lnTo>
                <a:lnTo>
                  <a:pt x="2554617" y="208076"/>
                </a:lnTo>
                <a:lnTo>
                  <a:pt x="2553741" y="218998"/>
                </a:lnTo>
                <a:lnTo>
                  <a:pt x="2553462" y="226568"/>
                </a:lnTo>
                <a:lnTo>
                  <a:pt x="2554147" y="241261"/>
                </a:lnTo>
                <a:lnTo>
                  <a:pt x="2570010" y="285153"/>
                </a:lnTo>
                <a:lnTo>
                  <a:pt x="2586482" y="299974"/>
                </a:lnTo>
                <a:lnTo>
                  <a:pt x="2586482" y="302641"/>
                </a:lnTo>
                <a:lnTo>
                  <a:pt x="2559672" y="336080"/>
                </a:lnTo>
                <a:lnTo>
                  <a:pt x="2553462" y="375793"/>
                </a:lnTo>
                <a:lnTo>
                  <a:pt x="2553741" y="381685"/>
                </a:lnTo>
                <a:lnTo>
                  <a:pt x="2554617" y="392290"/>
                </a:lnTo>
                <a:lnTo>
                  <a:pt x="2556078" y="407644"/>
                </a:lnTo>
                <a:lnTo>
                  <a:pt x="2560243" y="448005"/>
                </a:lnTo>
                <a:lnTo>
                  <a:pt x="2561755" y="463994"/>
                </a:lnTo>
                <a:lnTo>
                  <a:pt x="2562669" y="475716"/>
                </a:lnTo>
                <a:lnTo>
                  <a:pt x="2562987" y="483108"/>
                </a:lnTo>
                <a:lnTo>
                  <a:pt x="2562771" y="495592"/>
                </a:lnTo>
                <a:lnTo>
                  <a:pt x="2557678" y="537540"/>
                </a:lnTo>
                <a:lnTo>
                  <a:pt x="2541308" y="573468"/>
                </a:lnTo>
                <a:lnTo>
                  <a:pt x="2510409" y="592201"/>
                </a:lnTo>
                <a:lnTo>
                  <a:pt x="2510409" y="602615"/>
                </a:lnTo>
                <a:lnTo>
                  <a:pt x="2554211" y="581634"/>
                </a:lnTo>
                <a:lnTo>
                  <a:pt x="2580170" y="528662"/>
                </a:lnTo>
                <a:lnTo>
                  <a:pt x="2585212" y="478917"/>
                </a:lnTo>
                <a:lnTo>
                  <a:pt x="2584869" y="467182"/>
                </a:lnTo>
                <a:lnTo>
                  <a:pt x="2583891" y="452882"/>
                </a:lnTo>
                <a:lnTo>
                  <a:pt x="2582253" y="436029"/>
                </a:lnTo>
                <a:lnTo>
                  <a:pt x="2580005" y="416560"/>
                </a:lnTo>
                <a:lnTo>
                  <a:pt x="2577744" y="397738"/>
                </a:lnTo>
                <a:lnTo>
                  <a:pt x="2576106" y="382765"/>
                </a:lnTo>
                <a:lnTo>
                  <a:pt x="2575128" y="371690"/>
                </a:lnTo>
                <a:lnTo>
                  <a:pt x="2574798" y="364490"/>
                </a:lnTo>
                <a:lnTo>
                  <a:pt x="2575369" y="351497"/>
                </a:lnTo>
                <a:lnTo>
                  <a:pt x="2588984" y="315556"/>
                </a:lnTo>
                <a:lnTo>
                  <a:pt x="2609723" y="306832"/>
                </a:lnTo>
                <a:lnTo>
                  <a:pt x="2609723" y="2957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719190" y="1441390"/>
            <a:ext cx="20383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spc="20" dirty="0">
                <a:latin typeface="Cambria Math"/>
                <a:cs typeface="Cambria Math"/>
              </a:rPr>
              <a:t>−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62777" y="1259904"/>
            <a:ext cx="86614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spc="10" dirty="0">
                <a:latin typeface="Cambria Math"/>
                <a:cs typeface="Cambria Math"/>
              </a:rPr>
              <a:t>𝑠 </a:t>
            </a:r>
            <a:r>
              <a:rPr sz="1900" spc="20" dirty="0">
                <a:latin typeface="Cambria Math"/>
                <a:cs typeface="Cambria Math"/>
              </a:rPr>
              <a:t>+</a:t>
            </a:r>
            <a:r>
              <a:rPr sz="1900" spc="50" dirty="0">
                <a:latin typeface="Cambria Math"/>
                <a:cs typeface="Cambria Math"/>
              </a:rPr>
              <a:t> </a:t>
            </a:r>
            <a:r>
              <a:rPr sz="1900" spc="45" dirty="0">
                <a:latin typeface="Cambria Math"/>
                <a:cs typeface="Cambria Math"/>
              </a:rPr>
              <a:t>2𝜁𝜔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92340" y="1374460"/>
            <a:ext cx="137160" cy="23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18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984747" y="1683261"/>
            <a:ext cx="1924050" cy="220979"/>
          </a:xfrm>
          <a:custGeom>
            <a:avLst/>
            <a:gdLst/>
            <a:ahLst/>
            <a:cxnLst/>
            <a:rect l="l" t="t" r="r" b="b"/>
            <a:pathLst>
              <a:path w="1924050" h="220980">
                <a:moveTo>
                  <a:pt x="1853565" y="0"/>
                </a:moveTo>
                <a:lnTo>
                  <a:pt x="1850390" y="9016"/>
                </a:lnTo>
                <a:lnTo>
                  <a:pt x="1863201" y="14545"/>
                </a:lnTo>
                <a:lnTo>
                  <a:pt x="1874202" y="22193"/>
                </a:lnTo>
                <a:lnTo>
                  <a:pt x="1896443" y="57749"/>
                </a:lnTo>
                <a:lnTo>
                  <a:pt x="1903729" y="109219"/>
                </a:lnTo>
                <a:lnTo>
                  <a:pt x="1902918" y="128698"/>
                </a:lnTo>
                <a:lnTo>
                  <a:pt x="1890649" y="176275"/>
                </a:lnTo>
                <a:lnTo>
                  <a:pt x="1863342" y="206136"/>
                </a:lnTo>
                <a:lnTo>
                  <a:pt x="1850771" y="211708"/>
                </a:lnTo>
                <a:lnTo>
                  <a:pt x="1853565" y="220598"/>
                </a:lnTo>
                <a:lnTo>
                  <a:pt x="1895713" y="195595"/>
                </a:lnTo>
                <a:lnTo>
                  <a:pt x="1919366" y="149336"/>
                </a:lnTo>
                <a:lnTo>
                  <a:pt x="1923923" y="110362"/>
                </a:lnTo>
                <a:lnTo>
                  <a:pt x="1922781" y="90170"/>
                </a:lnTo>
                <a:lnTo>
                  <a:pt x="1905761" y="38734"/>
                </a:lnTo>
                <a:lnTo>
                  <a:pt x="1869543" y="5784"/>
                </a:lnTo>
                <a:lnTo>
                  <a:pt x="1853565" y="0"/>
                </a:lnTo>
                <a:close/>
              </a:path>
              <a:path w="1924050" h="220980">
                <a:moveTo>
                  <a:pt x="70357" y="0"/>
                </a:moveTo>
                <a:lnTo>
                  <a:pt x="28334" y="25163"/>
                </a:lnTo>
                <a:lnTo>
                  <a:pt x="4571" y="71500"/>
                </a:lnTo>
                <a:lnTo>
                  <a:pt x="0" y="110362"/>
                </a:lnTo>
                <a:lnTo>
                  <a:pt x="1141" y="130629"/>
                </a:lnTo>
                <a:lnTo>
                  <a:pt x="18161" y="182117"/>
                </a:lnTo>
                <a:lnTo>
                  <a:pt x="54308" y="214836"/>
                </a:lnTo>
                <a:lnTo>
                  <a:pt x="70357" y="220598"/>
                </a:lnTo>
                <a:lnTo>
                  <a:pt x="73151" y="211708"/>
                </a:lnTo>
                <a:lnTo>
                  <a:pt x="60580" y="206136"/>
                </a:lnTo>
                <a:lnTo>
                  <a:pt x="49736" y="198374"/>
                </a:lnTo>
                <a:lnTo>
                  <a:pt x="27533" y="162226"/>
                </a:lnTo>
                <a:lnTo>
                  <a:pt x="20192" y="109219"/>
                </a:lnTo>
                <a:lnTo>
                  <a:pt x="21004" y="90412"/>
                </a:lnTo>
                <a:lnTo>
                  <a:pt x="33274" y="43941"/>
                </a:lnTo>
                <a:lnTo>
                  <a:pt x="60795" y="14545"/>
                </a:lnTo>
                <a:lnTo>
                  <a:pt x="73532" y="9016"/>
                </a:lnTo>
                <a:lnTo>
                  <a:pt x="70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996683" y="1727520"/>
            <a:ext cx="137160" cy="23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18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12434" y="1192724"/>
            <a:ext cx="2362200" cy="745709"/>
          </a:xfrm>
          <a:prstGeom prst="rect">
            <a:avLst/>
          </a:prstGeom>
        </p:spPr>
        <p:txBody>
          <a:bodyPr vert="horz" wrap="square" lIns="0" tIns="83177" rIns="0" bIns="0" rtlCol="0">
            <a:spAutoFit/>
          </a:bodyPr>
          <a:lstStyle/>
          <a:p>
            <a:pPr marL="38096">
              <a:spcBef>
                <a:spcPts val="655"/>
              </a:spcBef>
            </a:pPr>
            <a:r>
              <a:rPr sz="1900" spc="15" dirty="0">
                <a:latin typeface="Cambria Math"/>
                <a:cs typeface="Cambria Math"/>
              </a:rPr>
              <a:t>1</a:t>
            </a:r>
            <a:endParaRPr sz="1900" dirty="0">
              <a:latin typeface="Cambria Math"/>
              <a:cs typeface="Cambria Math"/>
            </a:endParaRPr>
          </a:p>
          <a:p>
            <a:pPr marL="47621">
              <a:spcBef>
                <a:spcPts val="560"/>
              </a:spcBef>
              <a:tabLst>
                <a:tab pos="552396" algn="l"/>
              </a:tabLst>
            </a:pPr>
            <a:r>
              <a:rPr sz="2800" spc="15" baseline="3003" dirty="0">
                <a:latin typeface="Cambria Math"/>
                <a:cs typeface="Cambria Math"/>
              </a:rPr>
              <a:t>𝑠	</a:t>
            </a:r>
            <a:r>
              <a:rPr sz="1900" spc="10" dirty="0">
                <a:latin typeface="Cambria Math"/>
                <a:cs typeface="Cambria Math"/>
              </a:rPr>
              <a:t>𝑠 </a:t>
            </a:r>
            <a:r>
              <a:rPr sz="2000" spc="52" baseline="24691" dirty="0">
                <a:latin typeface="Cambria Math"/>
                <a:cs typeface="Cambria Math"/>
              </a:rPr>
              <a:t>2 </a:t>
            </a:r>
            <a:r>
              <a:rPr sz="1900" spc="20" dirty="0">
                <a:latin typeface="Cambria Math"/>
                <a:cs typeface="Cambria Math"/>
              </a:rPr>
              <a:t>+ </a:t>
            </a:r>
            <a:r>
              <a:rPr sz="1900" spc="45" dirty="0">
                <a:latin typeface="Cambria Math"/>
                <a:cs typeface="Cambria Math"/>
              </a:rPr>
              <a:t>2𝜁𝜔 </a:t>
            </a:r>
            <a:r>
              <a:rPr sz="1900" spc="10" dirty="0">
                <a:latin typeface="Cambria Math"/>
                <a:cs typeface="Cambria Math"/>
              </a:rPr>
              <a:t>𝑠 </a:t>
            </a:r>
            <a:r>
              <a:rPr sz="1900" spc="20" dirty="0">
                <a:latin typeface="Cambria Math"/>
                <a:cs typeface="Cambria Math"/>
              </a:rPr>
              <a:t>+</a:t>
            </a:r>
            <a:r>
              <a:rPr sz="1900" spc="-60" dirty="0">
                <a:latin typeface="Cambria Math"/>
                <a:cs typeface="Cambria Math"/>
              </a:rPr>
              <a:t> </a:t>
            </a:r>
            <a:r>
              <a:rPr sz="1900" spc="55" dirty="0">
                <a:latin typeface="Cambria Math"/>
                <a:cs typeface="Cambria Math"/>
              </a:rPr>
              <a:t>𝜔</a:t>
            </a:r>
            <a:r>
              <a:rPr sz="2000" spc="82" baseline="24691" dirty="0">
                <a:latin typeface="Cambria Math"/>
                <a:cs typeface="Cambria Math"/>
              </a:rPr>
              <a:t>2</a:t>
            </a:r>
            <a:endParaRPr sz="2000" baseline="24691" dirty="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963792" y="1613153"/>
            <a:ext cx="1971675" cy="19050"/>
          </a:xfrm>
          <a:custGeom>
            <a:avLst/>
            <a:gdLst/>
            <a:ahLst/>
            <a:cxnLst/>
            <a:rect l="l" t="t" r="r" b="b"/>
            <a:pathLst>
              <a:path w="1971675" h="19050">
                <a:moveTo>
                  <a:pt x="1971674" y="0"/>
                </a:moveTo>
                <a:lnTo>
                  <a:pt x="0" y="0"/>
                </a:lnTo>
                <a:lnTo>
                  <a:pt x="0" y="19050"/>
                </a:lnTo>
                <a:lnTo>
                  <a:pt x="1971674" y="19050"/>
                </a:lnTo>
                <a:lnTo>
                  <a:pt x="19716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685674" y="2567242"/>
            <a:ext cx="414655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spc="20" dirty="0">
                <a:latin typeface="Cambria Math"/>
                <a:cs typeface="Cambria Math"/>
              </a:rPr>
              <a:t>=</a:t>
            </a:r>
            <a:r>
              <a:rPr sz="1900" spc="55" dirty="0">
                <a:latin typeface="Cambria Math"/>
                <a:cs typeface="Cambria Math"/>
              </a:rPr>
              <a:t> </a:t>
            </a:r>
            <a:r>
              <a:rPr sz="1900" spc="15" dirty="0">
                <a:latin typeface="Cambria Math"/>
                <a:cs typeface="Cambria Math"/>
              </a:rPr>
              <a:t>ℒ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95755" y="2548192"/>
            <a:ext cx="2489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35" dirty="0">
                <a:latin typeface="Cambria Math"/>
                <a:cs typeface="Cambria Math"/>
              </a:rPr>
              <a:t>−</a:t>
            </a:r>
            <a:r>
              <a:rPr sz="1400" spc="35" dirty="0">
                <a:latin typeface="Cambria Math"/>
                <a:cs typeface="Cambria Math"/>
              </a:rPr>
              <a:t>1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395222" y="2024130"/>
            <a:ext cx="4833620" cy="1023619"/>
          </a:xfrm>
          <a:custGeom>
            <a:avLst/>
            <a:gdLst/>
            <a:ahLst/>
            <a:cxnLst/>
            <a:rect l="l" t="t" r="r" b="b"/>
            <a:pathLst>
              <a:path w="4833620" h="1023619">
                <a:moveTo>
                  <a:pt x="4700778" y="0"/>
                </a:moveTo>
                <a:lnTo>
                  <a:pt x="4700778" y="12192"/>
                </a:lnTo>
                <a:lnTo>
                  <a:pt x="4716422" y="19431"/>
                </a:lnTo>
                <a:lnTo>
                  <a:pt x="4730400" y="31432"/>
                </a:lnTo>
                <a:lnTo>
                  <a:pt x="4753356" y="69723"/>
                </a:lnTo>
                <a:lnTo>
                  <a:pt x="4768326" y="125349"/>
                </a:lnTo>
                <a:lnTo>
                  <a:pt x="4773295" y="196215"/>
                </a:lnTo>
                <a:lnTo>
                  <a:pt x="4772794" y="217622"/>
                </a:lnTo>
                <a:lnTo>
                  <a:pt x="4771294" y="241839"/>
                </a:lnTo>
                <a:lnTo>
                  <a:pt x="4768794" y="268866"/>
                </a:lnTo>
                <a:lnTo>
                  <a:pt x="4765294" y="298704"/>
                </a:lnTo>
                <a:lnTo>
                  <a:pt x="4761773" y="327489"/>
                </a:lnTo>
                <a:lnTo>
                  <a:pt x="4759229" y="351155"/>
                </a:lnTo>
                <a:lnTo>
                  <a:pt x="4757685" y="369677"/>
                </a:lnTo>
                <a:lnTo>
                  <a:pt x="4757165" y="383031"/>
                </a:lnTo>
                <a:lnTo>
                  <a:pt x="4758023" y="405701"/>
                </a:lnTo>
                <a:lnTo>
                  <a:pt x="4764881" y="446468"/>
                </a:lnTo>
                <a:lnTo>
                  <a:pt x="4787010" y="493252"/>
                </a:lnTo>
                <a:lnTo>
                  <a:pt x="4808093" y="510031"/>
                </a:lnTo>
                <a:lnTo>
                  <a:pt x="4808093" y="513206"/>
                </a:lnTo>
                <a:lnTo>
                  <a:pt x="4778339" y="542889"/>
                </a:lnTo>
                <a:lnTo>
                  <a:pt x="4760594" y="596487"/>
                </a:lnTo>
                <a:lnTo>
                  <a:pt x="4757165" y="640207"/>
                </a:lnTo>
                <a:lnTo>
                  <a:pt x="4757685" y="653633"/>
                </a:lnTo>
                <a:lnTo>
                  <a:pt x="4759229" y="672179"/>
                </a:lnTo>
                <a:lnTo>
                  <a:pt x="4761773" y="695821"/>
                </a:lnTo>
                <a:lnTo>
                  <a:pt x="4765294" y="724535"/>
                </a:lnTo>
                <a:lnTo>
                  <a:pt x="4768794" y="754443"/>
                </a:lnTo>
                <a:lnTo>
                  <a:pt x="4771294" y="781494"/>
                </a:lnTo>
                <a:lnTo>
                  <a:pt x="4772795" y="805729"/>
                </a:lnTo>
                <a:lnTo>
                  <a:pt x="4773295" y="827024"/>
                </a:lnTo>
                <a:lnTo>
                  <a:pt x="4772054" y="864435"/>
                </a:lnTo>
                <a:lnTo>
                  <a:pt x="4762097" y="927733"/>
                </a:lnTo>
                <a:lnTo>
                  <a:pt x="4742711" y="975096"/>
                </a:lnTo>
                <a:lnTo>
                  <a:pt x="4716422" y="1003809"/>
                </a:lnTo>
                <a:lnTo>
                  <a:pt x="4700778" y="1011047"/>
                </a:lnTo>
                <a:lnTo>
                  <a:pt x="4700778" y="1023238"/>
                </a:lnTo>
                <a:lnTo>
                  <a:pt x="4737528" y="1004839"/>
                </a:lnTo>
                <a:lnTo>
                  <a:pt x="4769611" y="962532"/>
                </a:lnTo>
                <a:lnTo>
                  <a:pt x="4791900" y="898525"/>
                </a:lnTo>
                <a:lnTo>
                  <a:pt x="4797472" y="859091"/>
                </a:lnTo>
                <a:lnTo>
                  <a:pt x="4799330" y="814705"/>
                </a:lnTo>
                <a:lnTo>
                  <a:pt x="4799187" y="805688"/>
                </a:lnTo>
                <a:lnTo>
                  <a:pt x="4795904" y="760019"/>
                </a:lnTo>
                <a:lnTo>
                  <a:pt x="4790439" y="715263"/>
                </a:lnTo>
                <a:lnTo>
                  <a:pt x="4786679" y="684881"/>
                </a:lnTo>
                <a:lnTo>
                  <a:pt x="4783978" y="659082"/>
                </a:lnTo>
                <a:lnTo>
                  <a:pt x="4782349" y="637879"/>
                </a:lnTo>
                <a:lnTo>
                  <a:pt x="4781804" y="621284"/>
                </a:lnTo>
                <a:lnTo>
                  <a:pt x="4782641" y="597281"/>
                </a:lnTo>
                <a:lnTo>
                  <a:pt x="4789412" y="558990"/>
                </a:lnTo>
                <a:lnTo>
                  <a:pt x="4811823" y="525256"/>
                </a:lnTo>
                <a:lnTo>
                  <a:pt x="4833493" y="518287"/>
                </a:lnTo>
                <a:lnTo>
                  <a:pt x="4833493" y="504951"/>
                </a:lnTo>
                <a:lnTo>
                  <a:pt x="4795393" y="478790"/>
                </a:lnTo>
                <a:lnTo>
                  <a:pt x="4782641" y="425979"/>
                </a:lnTo>
                <a:lnTo>
                  <a:pt x="4781804" y="401955"/>
                </a:lnTo>
                <a:lnTo>
                  <a:pt x="4782349" y="385433"/>
                </a:lnTo>
                <a:lnTo>
                  <a:pt x="4783978" y="364267"/>
                </a:lnTo>
                <a:lnTo>
                  <a:pt x="4786679" y="338482"/>
                </a:lnTo>
                <a:lnTo>
                  <a:pt x="4790439" y="308101"/>
                </a:lnTo>
                <a:lnTo>
                  <a:pt x="4792563" y="292125"/>
                </a:lnTo>
                <a:lnTo>
                  <a:pt x="4794377" y="277161"/>
                </a:lnTo>
                <a:lnTo>
                  <a:pt x="4798097" y="238430"/>
                </a:lnTo>
                <a:lnTo>
                  <a:pt x="4799330" y="208534"/>
                </a:lnTo>
                <a:lnTo>
                  <a:pt x="4797472" y="164165"/>
                </a:lnTo>
                <a:lnTo>
                  <a:pt x="4791900" y="124761"/>
                </a:lnTo>
                <a:lnTo>
                  <a:pt x="4769611" y="60706"/>
                </a:lnTo>
                <a:lnTo>
                  <a:pt x="4737528" y="18399"/>
                </a:lnTo>
                <a:lnTo>
                  <a:pt x="4719730" y="6217"/>
                </a:lnTo>
                <a:lnTo>
                  <a:pt x="4700778" y="0"/>
                </a:lnTo>
                <a:close/>
              </a:path>
              <a:path w="4833620" h="1023619">
                <a:moveTo>
                  <a:pt x="132842" y="0"/>
                </a:moveTo>
                <a:lnTo>
                  <a:pt x="95980" y="18446"/>
                </a:lnTo>
                <a:lnTo>
                  <a:pt x="63881" y="60706"/>
                </a:lnTo>
                <a:lnTo>
                  <a:pt x="41592" y="124761"/>
                </a:lnTo>
                <a:lnTo>
                  <a:pt x="36020" y="164165"/>
                </a:lnTo>
                <a:lnTo>
                  <a:pt x="34162" y="208534"/>
                </a:lnTo>
                <a:lnTo>
                  <a:pt x="34710" y="227536"/>
                </a:lnTo>
                <a:lnTo>
                  <a:pt x="36353" y="250444"/>
                </a:lnTo>
                <a:lnTo>
                  <a:pt x="39092" y="277256"/>
                </a:lnTo>
                <a:lnTo>
                  <a:pt x="42925" y="307975"/>
                </a:lnTo>
                <a:lnTo>
                  <a:pt x="46833" y="338357"/>
                </a:lnTo>
                <a:lnTo>
                  <a:pt x="49609" y="364156"/>
                </a:lnTo>
                <a:lnTo>
                  <a:pt x="51266" y="385359"/>
                </a:lnTo>
                <a:lnTo>
                  <a:pt x="51816" y="401955"/>
                </a:lnTo>
                <a:lnTo>
                  <a:pt x="50958" y="425977"/>
                </a:lnTo>
                <a:lnTo>
                  <a:pt x="44100" y="464355"/>
                </a:lnTo>
                <a:lnTo>
                  <a:pt x="21717" y="497951"/>
                </a:lnTo>
                <a:lnTo>
                  <a:pt x="0" y="504951"/>
                </a:lnTo>
                <a:lnTo>
                  <a:pt x="0" y="518287"/>
                </a:lnTo>
                <a:lnTo>
                  <a:pt x="38100" y="544576"/>
                </a:lnTo>
                <a:lnTo>
                  <a:pt x="50958" y="597279"/>
                </a:lnTo>
                <a:lnTo>
                  <a:pt x="51816" y="621284"/>
                </a:lnTo>
                <a:lnTo>
                  <a:pt x="51266" y="637879"/>
                </a:lnTo>
                <a:lnTo>
                  <a:pt x="49609" y="659082"/>
                </a:lnTo>
                <a:lnTo>
                  <a:pt x="46833" y="684881"/>
                </a:lnTo>
                <a:lnTo>
                  <a:pt x="42925" y="715263"/>
                </a:lnTo>
                <a:lnTo>
                  <a:pt x="39092" y="745999"/>
                </a:lnTo>
                <a:lnTo>
                  <a:pt x="36353" y="772842"/>
                </a:lnTo>
                <a:lnTo>
                  <a:pt x="34710" y="795756"/>
                </a:lnTo>
                <a:lnTo>
                  <a:pt x="34162" y="814705"/>
                </a:lnTo>
                <a:lnTo>
                  <a:pt x="36020" y="859091"/>
                </a:lnTo>
                <a:lnTo>
                  <a:pt x="41592" y="898525"/>
                </a:lnTo>
                <a:lnTo>
                  <a:pt x="63881" y="962532"/>
                </a:lnTo>
                <a:lnTo>
                  <a:pt x="95980" y="1004792"/>
                </a:lnTo>
                <a:lnTo>
                  <a:pt x="132842" y="1023238"/>
                </a:lnTo>
                <a:lnTo>
                  <a:pt x="132842" y="1011047"/>
                </a:lnTo>
                <a:lnTo>
                  <a:pt x="117195" y="1003881"/>
                </a:lnTo>
                <a:lnTo>
                  <a:pt x="103203" y="991917"/>
                </a:lnTo>
                <a:lnTo>
                  <a:pt x="80137" y="953643"/>
                </a:lnTo>
                <a:lnTo>
                  <a:pt x="65166" y="898001"/>
                </a:lnTo>
                <a:lnTo>
                  <a:pt x="60198" y="827024"/>
                </a:lnTo>
                <a:lnTo>
                  <a:pt x="60700" y="805688"/>
                </a:lnTo>
                <a:lnTo>
                  <a:pt x="62214" y="781494"/>
                </a:lnTo>
                <a:lnTo>
                  <a:pt x="64752" y="754443"/>
                </a:lnTo>
                <a:lnTo>
                  <a:pt x="68325" y="724535"/>
                </a:lnTo>
                <a:lnTo>
                  <a:pt x="71826" y="695767"/>
                </a:lnTo>
                <a:lnTo>
                  <a:pt x="74326" y="672131"/>
                </a:lnTo>
                <a:lnTo>
                  <a:pt x="75826" y="653615"/>
                </a:lnTo>
                <a:lnTo>
                  <a:pt x="76327" y="640207"/>
                </a:lnTo>
                <a:lnTo>
                  <a:pt x="75469" y="617537"/>
                </a:lnTo>
                <a:lnTo>
                  <a:pt x="68611" y="576770"/>
                </a:lnTo>
                <a:lnTo>
                  <a:pt x="46497" y="530034"/>
                </a:lnTo>
                <a:lnTo>
                  <a:pt x="25527" y="513206"/>
                </a:lnTo>
                <a:lnTo>
                  <a:pt x="25527" y="510031"/>
                </a:lnTo>
                <a:lnTo>
                  <a:pt x="55155" y="480403"/>
                </a:lnTo>
                <a:lnTo>
                  <a:pt x="72898" y="426846"/>
                </a:lnTo>
                <a:lnTo>
                  <a:pt x="76327" y="383031"/>
                </a:lnTo>
                <a:lnTo>
                  <a:pt x="75826" y="369677"/>
                </a:lnTo>
                <a:lnTo>
                  <a:pt x="74326" y="351155"/>
                </a:lnTo>
                <a:lnTo>
                  <a:pt x="71826" y="327489"/>
                </a:lnTo>
                <a:lnTo>
                  <a:pt x="68325" y="298704"/>
                </a:lnTo>
                <a:lnTo>
                  <a:pt x="64752" y="268795"/>
                </a:lnTo>
                <a:lnTo>
                  <a:pt x="62214" y="241744"/>
                </a:lnTo>
                <a:lnTo>
                  <a:pt x="60700" y="217550"/>
                </a:lnTo>
                <a:lnTo>
                  <a:pt x="60198" y="196215"/>
                </a:lnTo>
                <a:lnTo>
                  <a:pt x="61438" y="158805"/>
                </a:lnTo>
                <a:lnTo>
                  <a:pt x="71395" y="95559"/>
                </a:lnTo>
                <a:lnTo>
                  <a:pt x="90854" y="48125"/>
                </a:lnTo>
                <a:lnTo>
                  <a:pt x="117195" y="19359"/>
                </a:lnTo>
                <a:lnTo>
                  <a:pt x="132842" y="12192"/>
                </a:lnTo>
                <a:lnTo>
                  <a:pt x="1328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537461" y="2386016"/>
            <a:ext cx="132080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spcBef>
                <a:spcPts val="125"/>
              </a:spcBef>
            </a:pPr>
            <a:r>
              <a:rPr sz="1900" spc="15" dirty="0">
                <a:latin typeface="Cambria Math"/>
                <a:cs typeface="Cambria Math"/>
              </a:rPr>
              <a:t>1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534793" y="2737104"/>
            <a:ext cx="1421130" cy="290830"/>
          </a:xfrm>
          <a:custGeom>
            <a:avLst/>
            <a:gdLst/>
            <a:ahLst/>
            <a:cxnLst/>
            <a:rect l="l" t="t" r="r" b="b"/>
            <a:pathLst>
              <a:path w="1421129" h="290830">
                <a:moveTo>
                  <a:pt x="133350" y="0"/>
                </a:moveTo>
                <a:lnTo>
                  <a:pt x="0" y="0"/>
                </a:lnTo>
                <a:lnTo>
                  <a:pt x="0" y="19050"/>
                </a:lnTo>
                <a:lnTo>
                  <a:pt x="133350" y="19050"/>
                </a:lnTo>
                <a:lnTo>
                  <a:pt x="133350" y="0"/>
                </a:lnTo>
                <a:close/>
              </a:path>
              <a:path w="1421129" h="290830">
                <a:moveTo>
                  <a:pt x="513588" y="79121"/>
                </a:moveTo>
                <a:lnTo>
                  <a:pt x="510413" y="70104"/>
                </a:lnTo>
                <a:lnTo>
                  <a:pt x="494436" y="75895"/>
                </a:lnTo>
                <a:lnTo>
                  <a:pt x="480415" y="84289"/>
                </a:lnTo>
                <a:lnTo>
                  <a:pt x="450342" y="124460"/>
                </a:lnTo>
                <a:lnTo>
                  <a:pt x="440055" y="180467"/>
                </a:lnTo>
                <a:lnTo>
                  <a:pt x="441185" y="200736"/>
                </a:lnTo>
                <a:lnTo>
                  <a:pt x="458216" y="252222"/>
                </a:lnTo>
                <a:lnTo>
                  <a:pt x="494360" y="284949"/>
                </a:lnTo>
                <a:lnTo>
                  <a:pt x="510413" y="290703"/>
                </a:lnTo>
                <a:lnTo>
                  <a:pt x="513207" y="281813"/>
                </a:lnTo>
                <a:lnTo>
                  <a:pt x="500634" y="276250"/>
                </a:lnTo>
                <a:lnTo>
                  <a:pt x="489788" y="268478"/>
                </a:lnTo>
                <a:lnTo>
                  <a:pt x="467575" y="232333"/>
                </a:lnTo>
                <a:lnTo>
                  <a:pt x="460248" y="179324"/>
                </a:lnTo>
                <a:lnTo>
                  <a:pt x="461048" y="160528"/>
                </a:lnTo>
                <a:lnTo>
                  <a:pt x="473329" y="114046"/>
                </a:lnTo>
                <a:lnTo>
                  <a:pt x="500849" y="84658"/>
                </a:lnTo>
                <a:lnTo>
                  <a:pt x="513588" y="79121"/>
                </a:lnTo>
                <a:close/>
              </a:path>
              <a:path w="1421129" h="290830">
                <a:moveTo>
                  <a:pt x="1421003" y="180467"/>
                </a:moveTo>
                <a:lnTo>
                  <a:pt x="1416443" y="141605"/>
                </a:lnTo>
                <a:lnTo>
                  <a:pt x="1392720" y="95275"/>
                </a:lnTo>
                <a:lnTo>
                  <a:pt x="1350645" y="70104"/>
                </a:lnTo>
                <a:lnTo>
                  <a:pt x="1347470" y="79121"/>
                </a:lnTo>
                <a:lnTo>
                  <a:pt x="1360271" y="84658"/>
                </a:lnTo>
                <a:lnTo>
                  <a:pt x="1371282" y="92303"/>
                </a:lnTo>
                <a:lnTo>
                  <a:pt x="1393520" y="127863"/>
                </a:lnTo>
                <a:lnTo>
                  <a:pt x="1400810" y="179324"/>
                </a:lnTo>
                <a:lnTo>
                  <a:pt x="1399997" y="198805"/>
                </a:lnTo>
                <a:lnTo>
                  <a:pt x="1387729" y="246380"/>
                </a:lnTo>
                <a:lnTo>
                  <a:pt x="1360411" y="276250"/>
                </a:lnTo>
                <a:lnTo>
                  <a:pt x="1347851" y="281813"/>
                </a:lnTo>
                <a:lnTo>
                  <a:pt x="1350645" y="290703"/>
                </a:lnTo>
                <a:lnTo>
                  <a:pt x="1392783" y="265709"/>
                </a:lnTo>
                <a:lnTo>
                  <a:pt x="1416443" y="219443"/>
                </a:lnTo>
                <a:lnTo>
                  <a:pt x="1419860" y="200736"/>
                </a:lnTo>
                <a:lnTo>
                  <a:pt x="1421003" y="1804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728345" y="2567245"/>
            <a:ext cx="17843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spcBef>
                <a:spcPts val="125"/>
              </a:spcBef>
            </a:pPr>
            <a:r>
              <a:rPr sz="1900" spc="20" dirty="0">
                <a:latin typeface="Cambria Math"/>
                <a:cs typeface="Cambria Math"/>
              </a:rPr>
              <a:t>−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71930" y="2386013"/>
            <a:ext cx="884555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1900" spc="10" dirty="0">
                <a:latin typeface="Cambria Math"/>
                <a:cs typeface="Cambria Math"/>
              </a:rPr>
              <a:t>𝑠 </a:t>
            </a:r>
            <a:r>
              <a:rPr sz="1900" spc="20" dirty="0">
                <a:latin typeface="Cambria Math"/>
                <a:cs typeface="Cambria Math"/>
              </a:rPr>
              <a:t>+</a:t>
            </a:r>
            <a:r>
              <a:rPr sz="1900" spc="65" dirty="0">
                <a:latin typeface="Cambria Math"/>
                <a:cs typeface="Cambria Math"/>
              </a:rPr>
              <a:t> </a:t>
            </a:r>
            <a:r>
              <a:rPr sz="1900" spc="40" dirty="0">
                <a:latin typeface="Cambria Math"/>
                <a:cs typeface="Cambria Math"/>
              </a:rPr>
              <a:t>𝜁𝜔</a:t>
            </a:r>
            <a:r>
              <a:rPr sz="2000" spc="60" baseline="-16460" dirty="0">
                <a:latin typeface="Cambria Math"/>
                <a:cs typeface="Cambria Math"/>
              </a:rPr>
              <a:t>𝑛</a:t>
            </a:r>
            <a:endParaRPr sz="2000" baseline="-16460" dirty="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546985" y="2739073"/>
            <a:ext cx="122555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spcBef>
                <a:spcPts val="125"/>
              </a:spcBef>
              <a:tabLst>
                <a:tab pos="504776" algn="l"/>
              </a:tabLst>
            </a:pPr>
            <a:r>
              <a:rPr sz="2800" spc="15" baseline="1501" dirty="0">
                <a:latin typeface="Cambria Math"/>
                <a:cs typeface="Cambria Math"/>
              </a:rPr>
              <a:t>𝑠	</a:t>
            </a:r>
            <a:r>
              <a:rPr sz="1900" spc="10" dirty="0">
                <a:latin typeface="Cambria Math"/>
                <a:cs typeface="Cambria Math"/>
              </a:rPr>
              <a:t>𝑠 </a:t>
            </a:r>
            <a:r>
              <a:rPr sz="1900" spc="20" dirty="0">
                <a:latin typeface="Cambria Math"/>
                <a:cs typeface="Cambria Math"/>
              </a:rPr>
              <a:t>+</a:t>
            </a:r>
            <a:r>
              <a:rPr sz="1900" spc="50" dirty="0">
                <a:latin typeface="Cambria Math"/>
                <a:cs typeface="Cambria Math"/>
              </a:rPr>
              <a:t> </a:t>
            </a:r>
            <a:r>
              <a:rPr sz="1900" spc="55" dirty="0">
                <a:latin typeface="Cambria Math"/>
                <a:cs typeface="Cambria Math"/>
              </a:rPr>
              <a:t>𝜁𝜔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35704" y="2853375"/>
            <a:ext cx="137160" cy="23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18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939159" y="2662873"/>
            <a:ext cx="426720" cy="30328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1400" spc="35" dirty="0">
                <a:latin typeface="Cambria Math"/>
                <a:cs typeface="Cambria Math"/>
              </a:rPr>
              <a:t>2</a:t>
            </a:r>
            <a:r>
              <a:rPr sz="1400" spc="204" dirty="0">
                <a:latin typeface="Cambria Math"/>
                <a:cs typeface="Cambria Math"/>
              </a:rPr>
              <a:t> </a:t>
            </a:r>
            <a:r>
              <a:rPr sz="2800" spc="30" baseline="-18018" dirty="0">
                <a:latin typeface="Cambria Math"/>
                <a:cs typeface="Cambria Math"/>
              </a:rPr>
              <a:t>+</a:t>
            </a:r>
            <a:endParaRPr sz="2800" baseline="-18018" dirty="0">
              <a:latin typeface="Cambria Math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394072" y="2807211"/>
            <a:ext cx="466725" cy="220979"/>
          </a:xfrm>
          <a:custGeom>
            <a:avLst/>
            <a:gdLst/>
            <a:ahLst/>
            <a:cxnLst/>
            <a:rect l="l" t="t" r="r" b="b"/>
            <a:pathLst>
              <a:path w="466725" h="220980">
                <a:moveTo>
                  <a:pt x="396239" y="0"/>
                </a:moveTo>
                <a:lnTo>
                  <a:pt x="393064" y="9017"/>
                </a:lnTo>
                <a:lnTo>
                  <a:pt x="405876" y="14545"/>
                </a:lnTo>
                <a:lnTo>
                  <a:pt x="416877" y="22193"/>
                </a:lnTo>
                <a:lnTo>
                  <a:pt x="439118" y="57749"/>
                </a:lnTo>
                <a:lnTo>
                  <a:pt x="446404" y="109219"/>
                </a:lnTo>
                <a:lnTo>
                  <a:pt x="445593" y="128698"/>
                </a:lnTo>
                <a:lnTo>
                  <a:pt x="433324" y="176275"/>
                </a:lnTo>
                <a:lnTo>
                  <a:pt x="406017" y="206136"/>
                </a:lnTo>
                <a:lnTo>
                  <a:pt x="393446" y="211709"/>
                </a:lnTo>
                <a:lnTo>
                  <a:pt x="396239" y="220599"/>
                </a:lnTo>
                <a:lnTo>
                  <a:pt x="438388" y="195595"/>
                </a:lnTo>
                <a:lnTo>
                  <a:pt x="462041" y="149336"/>
                </a:lnTo>
                <a:lnTo>
                  <a:pt x="466598" y="110362"/>
                </a:lnTo>
                <a:lnTo>
                  <a:pt x="465456" y="90169"/>
                </a:lnTo>
                <a:lnTo>
                  <a:pt x="448437" y="38735"/>
                </a:lnTo>
                <a:lnTo>
                  <a:pt x="412218" y="5784"/>
                </a:lnTo>
                <a:lnTo>
                  <a:pt x="396239" y="0"/>
                </a:lnTo>
                <a:close/>
              </a:path>
              <a:path w="466725" h="220980">
                <a:moveTo>
                  <a:pt x="70357" y="0"/>
                </a:moveTo>
                <a:lnTo>
                  <a:pt x="28334" y="25163"/>
                </a:lnTo>
                <a:lnTo>
                  <a:pt x="4571" y="71500"/>
                </a:lnTo>
                <a:lnTo>
                  <a:pt x="0" y="110362"/>
                </a:lnTo>
                <a:lnTo>
                  <a:pt x="1141" y="130629"/>
                </a:lnTo>
                <a:lnTo>
                  <a:pt x="18161" y="182118"/>
                </a:lnTo>
                <a:lnTo>
                  <a:pt x="54308" y="214836"/>
                </a:lnTo>
                <a:lnTo>
                  <a:pt x="70357" y="220599"/>
                </a:lnTo>
                <a:lnTo>
                  <a:pt x="73151" y="211709"/>
                </a:lnTo>
                <a:lnTo>
                  <a:pt x="60580" y="206136"/>
                </a:lnTo>
                <a:lnTo>
                  <a:pt x="49736" y="198374"/>
                </a:lnTo>
                <a:lnTo>
                  <a:pt x="27533" y="162226"/>
                </a:lnTo>
                <a:lnTo>
                  <a:pt x="20192" y="109219"/>
                </a:lnTo>
                <a:lnTo>
                  <a:pt x="21004" y="90412"/>
                </a:lnTo>
                <a:lnTo>
                  <a:pt x="33274" y="43942"/>
                </a:lnTo>
                <a:lnTo>
                  <a:pt x="60795" y="14545"/>
                </a:lnTo>
                <a:lnTo>
                  <a:pt x="73532" y="9017"/>
                </a:lnTo>
                <a:lnTo>
                  <a:pt x="70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32071" y="2872425"/>
            <a:ext cx="135255" cy="23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140" dirty="0">
                <a:latin typeface="Cambria Math"/>
                <a:cs typeface="Cambria Math"/>
              </a:rPr>
              <a:t>𝑑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444747" y="2652967"/>
            <a:ext cx="356870" cy="30328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800" spc="82" baseline="-21021" dirty="0">
                <a:latin typeface="Cambria Math"/>
                <a:cs typeface="Cambria Math"/>
              </a:rPr>
              <a:t>𝜔</a:t>
            </a:r>
            <a:r>
              <a:rPr sz="1400" spc="55" dirty="0">
                <a:latin typeface="Cambria Math"/>
                <a:cs typeface="Cambria Math"/>
              </a:rPr>
              <a:t>2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953892" y="2737104"/>
            <a:ext cx="1924050" cy="19050"/>
          </a:xfrm>
          <a:custGeom>
            <a:avLst/>
            <a:gdLst/>
            <a:ahLst/>
            <a:cxnLst/>
            <a:rect l="l" t="t" r="r" b="b"/>
            <a:pathLst>
              <a:path w="1924050" h="19050">
                <a:moveTo>
                  <a:pt x="1924050" y="0"/>
                </a:moveTo>
                <a:lnTo>
                  <a:pt x="0" y="0"/>
                </a:lnTo>
                <a:lnTo>
                  <a:pt x="0" y="19050"/>
                </a:lnTo>
                <a:lnTo>
                  <a:pt x="1924050" y="19050"/>
                </a:lnTo>
                <a:lnTo>
                  <a:pt x="1924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927601" y="2567245"/>
            <a:ext cx="20383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spc="20" dirty="0">
                <a:latin typeface="Cambria Math"/>
                <a:cs typeface="Cambria Math"/>
              </a:rPr>
              <a:t>−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207253" y="2195132"/>
            <a:ext cx="48387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1900" spc="65" dirty="0">
                <a:latin typeface="Cambria Math"/>
                <a:cs typeface="Cambria Math"/>
              </a:rPr>
              <a:t>𝜁𝜔</a:t>
            </a:r>
            <a:r>
              <a:rPr sz="2000" spc="97" baseline="-16460" dirty="0">
                <a:latin typeface="Cambria Math"/>
                <a:cs typeface="Cambria Math"/>
              </a:rPr>
              <a:t>𝑛</a:t>
            </a:r>
            <a:endParaRPr sz="2000" baseline="-16460" dirty="0">
              <a:latin typeface="Cambria Math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716651" y="2050541"/>
            <a:ext cx="1278890" cy="626745"/>
          </a:xfrm>
          <a:custGeom>
            <a:avLst/>
            <a:gdLst/>
            <a:ahLst/>
            <a:cxnLst/>
            <a:rect l="l" t="t" r="r" b="b"/>
            <a:pathLst>
              <a:path w="1278890" h="626744">
                <a:moveTo>
                  <a:pt x="109474" y="28321"/>
                </a:moveTo>
                <a:lnTo>
                  <a:pt x="61125" y="70599"/>
                </a:lnTo>
                <a:lnTo>
                  <a:pt x="28067" y="141732"/>
                </a:lnTo>
                <a:lnTo>
                  <a:pt x="15798" y="183489"/>
                </a:lnTo>
                <a:lnTo>
                  <a:pt x="7023" y="227571"/>
                </a:lnTo>
                <a:lnTo>
                  <a:pt x="1752" y="274027"/>
                </a:lnTo>
                <a:lnTo>
                  <a:pt x="0" y="322961"/>
                </a:lnTo>
                <a:lnTo>
                  <a:pt x="1752" y="371081"/>
                </a:lnTo>
                <a:lnTo>
                  <a:pt x="7023" y="417309"/>
                </a:lnTo>
                <a:lnTo>
                  <a:pt x="15798" y="461518"/>
                </a:lnTo>
                <a:lnTo>
                  <a:pt x="28067" y="503682"/>
                </a:lnTo>
                <a:lnTo>
                  <a:pt x="43370" y="542264"/>
                </a:lnTo>
                <a:lnTo>
                  <a:pt x="81330" y="603821"/>
                </a:lnTo>
                <a:lnTo>
                  <a:pt x="104013" y="626745"/>
                </a:lnTo>
                <a:lnTo>
                  <a:pt x="109474" y="618109"/>
                </a:lnTo>
                <a:lnTo>
                  <a:pt x="89992" y="594804"/>
                </a:lnTo>
                <a:lnTo>
                  <a:pt x="72898" y="566788"/>
                </a:lnTo>
                <a:lnTo>
                  <a:pt x="45847" y="496697"/>
                </a:lnTo>
                <a:lnTo>
                  <a:pt x="36080" y="455980"/>
                </a:lnTo>
                <a:lnTo>
                  <a:pt x="29095" y="413461"/>
                </a:lnTo>
                <a:lnTo>
                  <a:pt x="24892" y="369112"/>
                </a:lnTo>
                <a:lnTo>
                  <a:pt x="23495" y="322834"/>
                </a:lnTo>
                <a:lnTo>
                  <a:pt x="24892" y="275907"/>
                </a:lnTo>
                <a:lnTo>
                  <a:pt x="29095" y="231140"/>
                </a:lnTo>
                <a:lnTo>
                  <a:pt x="36080" y="188658"/>
                </a:lnTo>
                <a:lnTo>
                  <a:pt x="45847" y="148463"/>
                </a:lnTo>
                <a:lnTo>
                  <a:pt x="58242" y="111607"/>
                </a:lnTo>
                <a:lnTo>
                  <a:pt x="90055" y="51549"/>
                </a:lnTo>
                <a:lnTo>
                  <a:pt x="109474" y="28321"/>
                </a:lnTo>
                <a:close/>
              </a:path>
              <a:path w="1278890" h="626744">
                <a:moveTo>
                  <a:pt x="398780" y="60833"/>
                </a:moveTo>
                <a:lnTo>
                  <a:pt x="395605" y="51816"/>
                </a:lnTo>
                <a:lnTo>
                  <a:pt x="379628" y="57607"/>
                </a:lnTo>
                <a:lnTo>
                  <a:pt x="365607" y="66001"/>
                </a:lnTo>
                <a:lnTo>
                  <a:pt x="335521" y="106172"/>
                </a:lnTo>
                <a:lnTo>
                  <a:pt x="325247" y="162179"/>
                </a:lnTo>
                <a:lnTo>
                  <a:pt x="326377" y="182448"/>
                </a:lnTo>
                <a:lnTo>
                  <a:pt x="343408" y="233934"/>
                </a:lnTo>
                <a:lnTo>
                  <a:pt x="379552" y="266661"/>
                </a:lnTo>
                <a:lnTo>
                  <a:pt x="395605" y="272415"/>
                </a:lnTo>
                <a:lnTo>
                  <a:pt x="398399" y="263525"/>
                </a:lnTo>
                <a:lnTo>
                  <a:pt x="385826" y="257962"/>
                </a:lnTo>
                <a:lnTo>
                  <a:pt x="374980" y="250190"/>
                </a:lnTo>
                <a:lnTo>
                  <a:pt x="352767" y="214045"/>
                </a:lnTo>
                <a:lnTo>
                  <a:pt x="345440" y="161036"/>
                </a:lnTo>
                <a:lnTo>
                  <a:pt x="346240" y="142240"/>
                </a:lnTo>
                <a:lnTo>
                  <a:pt x="358521" y="95758"/>
                </a:lnTo>
                <a:lnTo>
                  <a:pt x="386041" y="66370"/>
                </a:lnTo>
                <a:lnTo>
                  <a:pt x="398780" y="60833"/>
                </a:lnTo>
                <a:close/>
              </a:path>
              <a:path w="1278890" h="626744">
                <a:moveTo>
                  <a:pt x="1134745" y="162179"/>
                </a:moveTo>
                <a:lnTo>
                  <a:pt x="1130185" y="123317"/>
                </a:lnTo>
                <a:lnTo>
                  <a:pt x="1106462" y="76987"/>
                </a:lnTo>
                <a:lnTo>
                  <a:pt x="1064387" y="51816"/>
                </a:lnTo>
                <a:lnTo>
                  <a:pt x="1061212" y="60833"/>
                </a:lnTo>
                <a:lnTo>
                  <a:pt x="1074013" y="66370"/>
                </a:lnTo>
                <a:lnTo>
                  <a:pt x="1085024" y="74015"/>
                </a:lnTo>
                <a:lnTo>
                  <a:pt x="1107262" y="109575"/>
                </a:lnTo>
                <a:lnTo>
                  <a:pt x="1114552" y="161036"/>
                </a:lnTo>
                <a:lnTo>
                  <a:pt x="1113739" y="180517"/>
                </a:lnTo>
                <a:lnTo>
                  <a:pt x="1101471" y="228092"/>
                </a:lnTo>
                <a:lnTo>
                  <a:pt x="1074153" y="257962"/>
                </a:lnTo>
                <a:lnTo>
                  <a:pt x="1061593" y="263525"/>
                </a:lnTo>
                <a:lnTo>
                  <a:pt x="1064387" y="272415"/>
                </a:lnTo>
                <a:lnTo>
                  <a:pt x="1106525" y="247421"/>
                </a:lnTo>
                <a:lnTo>
                  <a:pt x="1130185" y="201155"/>
                </a:lnTo>
                <a:lnTo>
                  <a:pt x="1133602" y="182448"/>
                </a:lnTo>
                <a:lnTo>
                  <a:pt x="1134745" y="162179"/>
                </a:lnTo>
                <a:close/>
              </a:path>
              <a:path w="1278890" h="626744">
                <a:moveTo>
                  <a:pt x="1161542" y="762"/>
                </a:moveTo>
                <a:lnTo>
                  <a:pt x="308991" y="762"/>
                </a:lnTo>
                <a:lnTo>
                  <a:pt x="308991" y="0"/>
                </a:lnTo>
                <a:lnTo>
                  <a:pt x="276352" y="0"/>
                </a:lnTo>
                <a:lnTo>
                  <a:pt x="205867" y="264541"/>
                </a:lnTo>
                <a:lnTo>
                  <a:pt x="165608" y="174752"/>
                </a:lnTo>
                <a:lnTo>
                  <a:pt x="127508" y="192151"/>
                </a:lnTo>
                <a:lnTo>
                  <a:pt x="131064" y="200914"/>
                </a:lnTo>
                <a:lnTo>
                  <a:pt x="150749" y="192151"/>
                </a:lnTo>
                <a:lnTo>
                  <a:pt x="198882" y="295656"/>
                </a:lnTo>
                <a:lnTo>
                  <a:pt x="210058" y="295656"/>
                </a:lnTo>
                <a:lnTo>
                  <a:pt x="285750" y="15494"/>
                </a:lnTo>
                <a:lnTo>
                  <a:pt x="304292" y="15494"/>
                </a:lnTo>
                <a:lnTo>
                  <a:pt x="304292" y="19812"/>
                </a:lnTo>
                <a:lnTo>
                  <a:pt x="1161542" y="19812"/>
                </a:lnTo>
                <a:lnTo>
                  <a:pt x="1161542" y="762"/>
                </a:lnTo>
                <a:close/>
              </a:path>
              <a:path w="1278890" h="626744">
                <a:moveTo>
                  <a:pt x="1278636" y="322834"/>
                </a:moveTo>
                <a:lnTo>
                  <a:pt x="1276883" y="274027"/>
                </a:lnTo>
                <a:lnTo>
                  <a:pt x="1271651" y="227571"/>
                </a:lnTo>
                <a:lnTo>
                  <a:pt x="1262875" y="183489"/>
                </a:lnTo>
                <a:lnTo>
                  <a:pt x="1250569" y="141732"/>
                </a:lnTo>
                <a:lnTo>
                  <a:pt x="1235329" y="103670"/>
                </a:lnTo>
                <a:lnTo>
                  <a:pt x="1197419" y="42570"/>
                </a:lnTo>
                <a:lnTo>
                  <a:pt x="1174750" y="19558"/>
                </a:lnTo>
                <a:lnTo>
                  <a:pt x="1169289" y="28321"/>
                </a:lnTo>
                <a:lnTo>
                  <a:pt x="1188618" y="51549"/>
                </a:lnTo>
                <a:lnTo>
                  <a:pt x="1205649" y="79298"/>
                </a:lnTo>
                <a:lnTo>
                  <a:pt x="1232789" y="148463"/>
                </a:lnTo>
                <a:lnTo>
                  <a:pt x="1242593" y="188658"/>
                </a:lnTo>
                <a:lnTo>
                  <a:pt x="1249578" y="231140"/>
                </a:lnTo>
                <a:lnTo>
                  <a:pt x="1253744" y="275907"/>
                </a:lnTo>
                <a:lnTo>
                  <a:pt x="1255141" y="322961"/>
                </a:lnTo>
                <a:lnTo>
                  <a:pt x="1253756" y="369112"/>
                </a:lnTo>
                <a:lnTo>
                  <a:pt x="1249591" y="413448"/>
                </a:lnTo>
                <a:lnTo>
                  <a:pt x="1242656" y="455980"/>
                </a:lnTo>
                <a:lnTo>
                  <a:pt x="1232916" y="496697"/>
                </a:lnTo>
                <a:lnTo>
                  <a:pt x="1220520" y="534085"/>
                </a:lnTo>
                <a:lnTo>
                  <a:pt x="1188745" y="594804"/>
                </a:lnTo>
                <a:lnTo>
                  <a:pt x="1169289" y="618109"/>
                </a:lnTo>
                <a:lnTo>
                  <a:pt x="1174750" y="626745"/>
                </a:lnTo>
                <a:lnTo>
                  <a:pt x="1217612" y="575652"/>
                </a:lnTo>
                <a:lnTo>
                  <a:pt x="1250569" y="503682"/>
                </a:lnTo>
                <a:lnTo>
                  <a:pt x="1262875" y="461518"/>
                </a:lnTo>
                <a:lnTo>
                  <a:pt x="1271651" y="417309"/>
                </a:lnTo>
                <a:lnTo>
                  <a:pt x="1276883" y="371081"/>
                </a:lnTo>
                <a:lnTo>
                  <a:pt x="1278636" y="3228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084570" y="2032953"/>
            <a:ext cx="72898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1900" spc="15" dirty="0">
                <a:latin typeface="Cambria Math"/>
                <a:cs typeface="Cambria Math"/>
              </a:rPr>
              <a:t>1 </a:t>
            </a:r>
            <a:r>
              <a:rPr sz="1900" spc="20" dirty="0">
                <a:latin typeface="Cambria Math"/>
                <a:cs typeface="Cambria Math"/>
              </a:rPr>
              <a:t>−</a:t>
            </a:r>
            <a:r>
              <a:rPr sz="1900" spc="35" dirty="0">
                <a:latin typeface="Cambria Math"/>
                <a:cs typeface="Cambria Math"/>
              </a:rPr>
              <a:t> </a:t>
            </a:r>
            <a:r>
              <a:rPr sz="1900" spc="60" dirty="0">
                <a:latin typeface="Cambria Math"/>
                <a:cs typeface="Cambria Math"/>
              </a:rPr>
              <a:t>𝜁</a:t>
            </a:r>
            <a:r>
              <a:rPr sz="2000" spc="89" baseline="24691" dirty="0">
                <a:latin typeface="Cambria Math"/>
                <a:cs typeface="Cambria Math"/>
              </a:rPr>
              <a:t>2</a:t>
            </a:r>
            <a:endParaRPr sz="2000" baseline="24691" dirty="0">
              <a:latin typeface="Cambria Math"/>
              <a:cs typeface="Cambria Math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844161" y="2422018"/>
            <a:ext cx="1034415" cy="295910"/>
          </a:xfrm>
          <a:custGeom>
            <a:avLst/>
            <a:gdLst/>
            <a:ahLst/>
            <a:cxnLst/>
            <a:rect l="l" t="t" r="r" b="b"/>
            <a:pathLst>
              <a:path w="1034415" h="295910">
                <a:moveTo>
                  <a:pt x="271272" y="60833"/>
                </a:moveTo>
                <a:lnTo>
                  <a:pt x="268097" y="51816"/>
                </a:lnTo>
                <a:lnTo>
                  <a:pt x="252120" y="57607"/>
                </a:lnTo>
                <a:lnTo>
                  <a:pt x="238099" y="66001"/>
                </a:lnTo>
                <a:lnTo>
                  <a:pt x="208013" y="106172"/>
                </a:lnTo>
                <a:lnTo>
                  <a:pt x="197739" y="162179"/>
                </a:lnTo>
                <a:lnTo>
                  <a:pt x="198869" y="182448"/>
                </a:lnTo>
                <a:lnTo>
                  <a:pt x="215900" y="233934"/>
                </a:lnTo>
                <a:lnTo>
                  <a:pt x="252044" y="266661"/>
                </a:lnTo>
                <a:lnTo>
                  <a:pt x="268097" y="272415"/>
                </a:lnTo>
                <a:lnTo>
                  <a:pt x="270891" y="263525"/>
                </a:lnTo>
                <a:lnTo>
                  <a:pt x="258318" y="257962"/>
                </a:lnTo>
                <a:lnTo>
                  <a:pt x="247472" y="250190"/>
                </a:lnTo>
                <a:lnTo>
                  <a:pt x="225259" y="214045"/>
                </a:lnTo>
                <a:lnTo>
                  <a:pt x="217932" y="161036"/>
                </a:lnTo>
                <a:lnTo>
                  <a:pt x="218732" y="142240"/>
                </a:lnTo>
                <a:lnTo>
                  <a:pt x="231013" y="95758"/>
                </a:lnTo>
                <a:lnTo>
                  <a:pt x="258533" y="66370"/>
                </a:lnTo>
                <a:lnTo>
                  <a:pt x="271272" y="60833"/>
                </a:lnTo>
                <a:close/>
              </a:path>
              <a:path w="1034415" h="295910">
                <a:moveTo>
                  <a:pt x="1007237" y="162179"/>
                </a:moveTo>
                <a:lnTo>
                  <a:pt x="1002677" y="123317"/>
                </a:lnTo>
                <a:lnTo>
                  <a:pt x="978954" y="76987"/>
                </a:lnTo>
                <a:lnTo>
                  <a:pt x="936879" y="51816"/>
                </a:lnTo>
                <a:lnTo>
                  <a:pt x="933704" y="60833"/>
                </a:lnTo>
                <a:lnTo>
                  <a:pt x="946505" y="66370"/>
                </a:lnTo>
                <a:lnTo>
                  <a:pt x="957516" y="74015"/>
                </a:lnTo>
                <a:lnTo>
                  <a:pt x="979754" y="109575"/>
                </a:lnTo>
                <a:lnTo>
                  <a:pt x="987044" y="161036"/>
                </a:lnTo>
                <a:lnTo>
                  <a:pt x="986231" y="180517"/>
                </a:lnTo>
                <a:lnTo>
                  <a:pt x="973963" y="228092"/>
                </a:lnTo>
                <a:lnTo>
                  <a:pt x="946645" y="257962"/>
                </a:lnTo>
                <a:lnTo>
                  <a:pt x="934085" y="263525"/>
                </a:lnTo>
                <a:lnTo>
                  <a:pt x="936879" y="272415"/>
                </a:lnTo>
                <a:lnTo>
                  <a:pt x="979017" y="247421"/>
                </a:lnTo>
                <a:lnTo>
                  <a:pt x="1002677" y="201155"/>
                </a:lnTo>
                <a:lnTo>
                  <a:pt x="1006094" y="182448"/>
                </a:lnTo>
                <a:lnTo>
                  <a:pt x="1007237" y="162179"/>
                </a:lnTo>
                <a:close/>
              </a:path>
              <a:path w="1034415" h="295910">
                <a:moveTo>
                  <a:pt x="1034034" y="762"/>
                </a:moveTo>
                <a:lnTo>
                  <a:pt x="181483" y="762"/>
                </a:lnTo>
                <a:lnTo>
                  <a:pt x="181483" y="0"/>
                </a:lnTo>
                <a:lnTo>
                  <a:pt x="148844" y="0"/>
                </a:lnTo>
                <a:lnTo>
                  <a:pt x="78359" y="264541"/>
                </a:lnTo>
                <a:lnTo>
                  <a:pt x="38100" y="174752"/>
                </a:lnTo>
                <a:lnTo>
                  <a:pt x="0" y="192151"/>
                </a:lnTo>
                <a:lnTo>
                  <a:pt x="3556" y="200914"/>
                </a:lnTo>
                <a:lnTo>
                  <a:pt x="23241" y="192151"/>
                </a:lnTo>
                <a:lnTo>
                  <a:pt x="71374" y="295656"/>
                </a:lnTo>
                <a:lnTo>
                  <a:pt x="82550" y="295656"/>
                </a:lnTo>
                <a:lnTo>
                  <a:pt x="158242" y="15494"/>
                </a:lnTo>
                <a:lnTo>
                  <a:pt x="176784" y="15494"/>
                </a:lnTo>
                <a:lnTo>
                  <a:pt x="176784" y="19812"/>
                </a:lnTo>
                <a:lnTo>
                  <a:pt x="1034034" y="19812"/>
                </a:lnTo>
                <a:lnTo>
                  <a:pt x="1034034" y="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084570" y="2405063"/>
            <a:ext cx="72898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1900" spc="15" dirty="0">
                <a:latin typeface="Cambria Math"/>
                <a:cs typeface="Cambria Math"/>
              </a:rPr>
              <a:t>1 </a:t>
            </a:r>
            <a:r>
              <a:rPr sz="1900" spc="20" dirty="0">
                <a:latin typeface="Cambria Math"/>
                <a:cs typeface="Cambria Math"/>
              </a:rPr>
              <a:t>−</a:t>
            </a:r>
            <a:r>
              <a:rPr sz="1900" spc="35" dirty="0">
                <a:latin typeface="Cambria Math"/>
                <a:cs typeface="Cambria Math"/>
              </a:rPr>
              <a:t> </a:t>
            </a:r>
            <a:r>
              <a:rPr sz="1900" spc="60" dirty="0">
                <a:latin typeface="Cambria Math"/>
                <a:cs typeface="Cambria Math"/>
              </a:rPr>
              <a:t>𝜁</a:t>
            </a:r>
            <a:r>
              <a:rPr sz="2000" spc="89" baseline="24691" dirty="0">
                <a:latin typeface="Cambria Math"/>
                <a:cs typeface="Cambria Math"/>
              </a:rPr>
              <a:t>2</a:t>
            </a:r>
            <a:endParaRPr sz="2000" baseline="24691" dirty="0">
              <a:latin typeface="Cambria Math"/>
              <a:cs typeface="Cambria Math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184650" y="2365632"/>
            <a:ext cx="1693545" cy="662305"/>
          </a:xfrm>
          <a:custGeom>
            <a:avLst/>
            <a:gdLst/>
            <a:ahLst/>
            <a:cxnLst/>
            <a:rect l="l" t="t" r="r" b="b"/>
            <a:pathLst>
              <a:path w="1693545" h="662305">
                <a:moveTo>
                  <a:pt x="73533" y="450596"/>
                </a:moveTo>
                <a:lnTo>
                  <a:pt x="70358" y="441579"/>
                </a:lnTo>
                <a:lnTo>
                  <a:pt x="54381" y="447370"/>
                </a:lnTo>
                <a:lnTo>
                  <a:pt x="40360" y="455764"/>
                </a:lnTo>
                <a:lnTo>
                  <a:pt x="10274" y="495935"/>
                </a:lnTo>
                <a:lnTo>
                  <a:pt x="0" y="551942"/>
                </a:lnTo>
                <a:lnTo>
                  <a:pt x="1130" y="572211"/>
                </a:lnTo>
                <a:lnTo>
                  <a:pt x="18161" y="623697"/>
                </a:lnTo>
                <a:lnTo>
                  <a:pt x="54305" y="656424"/>
                </a:lnTo>
                <a:lnTo>
                  <a:pt x="70358" y="662178"/>
                </a:lnTo>
                <a:lnTo>
                  <a:pt x="73152" y="653288"/>
                </a:lnTo>
                <a:lnTo>
                  <a:pt x="60579" y="647725"/>
                </a:lnTo>
                <a:lnTo>
                  <a:pt x="49733" y="639953"/>
                </a:lnTo>
                <a:lnTo>
                  <a:pt x="27520" y="603808"/>
                </a:lnTo>
                <a:lnTo>
                  <a:pt x="20193" y="550799"/>
                </a:lnTo>
                <a:lnTo>
                  <a:pt x="20993" y="532003"/>
                </a:lnTo>
                <a:lnTo>
                  <a:pt x="33274" y="485521"/>
                </a:lnTo>
                <a:lnTo>
                  <a:pt x="60794" y="456133"/>
                </a:lnTo>
                <a:lnTo>
                  <a:pt x="73533" y="450596"/>
                </a:lnTo>
                <a:close/>
              </a:path>
              <a:path w="1693545" h="662305">
                <a:moveTo>
                  <a:pt x="980948" y="551942"/>
                </a:moveTo>
                <a:lnTo>
                  <a:pt x="976388" y="513080"/>
                </a:lnTo>
                <a:lnTo>
                  <a:pt x="952665" y="466750"/>
                </a:lnTo>
                <a:lnTo>
                  <a:pt x="910590" y="441579"/>
                </a:lnTo>
                <a:lnTo>
                  <a:pt x="907415" y="450596"/>
                </a:lnTo>
                <a:lnTo>
                  <a:pt x="920216" y="456133"/>
                </a:lnTo>
                <a:lnTo>
                  <a:pt x="931227" y="463778"/>
                </a:lnTo>
                <a:lnTo>
                  <a:pt x="953465" y="499338"/>
                </a:lnTo>
                <a:lnTo>
                  <a:pt x="960755" y="550799"/>
                </a:lnTo>
                <a:lnTo>
                  <a:pt x="959942" y="570280"/>
                </a:lnTo>
                <a:lnTo>
                  <a:pt x="947674" y="617855"/>
                </a:lnTo>
                <a:lnTo>
                  <a:pt x="920356" y="647725"/>
                </a:lnTo>
                <a:lnTo>
                  <a:pt x="907796" y="653288"/>
                </a:lnTo>
                <a:lnTo>
                  <a:pt x="910590" y="662178"/>
                </a:lnTo>
                <a:lnTo>
                  <a:pt x="952728" y="637184"/>
                </a:lnTo>
                <a:lnTo>
                  <a:pt x="976388" y="590918"/>
                </a:lnTo>
                <a:lnTo>
                  <a:pt x="979805" y="572211"/>
                </a:lnTo>
                <a:lnTo>
                  <a:pt x="980948" y="551942"/>
                </a:lnTo>
                <a:close/>
              </a:path>
              <a:path w="1693545" h="662305">
                <a:moveTo>
                  <a:pt x="1693532" y="0"/>
                </a:moveTo>
                <a:lnTo>
                  <a:pt x="655320" y="0"/>
                </a:lnTo>
                <a:lnTo>
                  <a:pt x="655320" y="19050"/>
                </a:lnTo>
                <a:lnTo>
                  <a:pt x="1693532" y="19050"/>
                </a:lnTo>
                <a:lnTo>
                  <a:pt x="16935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251704" y="2739073"/>
            <a:ext cx="73279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spc="10" dirty="0">
                <a:latin typeface="Cambria Math"/>
                <a:cs typeface="Cambria Math"/>
              </a:rPr>
              <a:t>𝑠 </a:t>
            </a:r>
            <a:r>
              <a:rPr sz="1900" spc="20" dirty="0">
                <a:latin typeface="Cambria Math"/>
                <a:cs typeface="Cambria Math"/>
              </a:rPr>
              <a:t>+</a:t>
            </a:r>
            <a:r>
              <a:rPr sz="1900" spc="45" dirty="0">
                <a:latin typeface="Cambria Math"/>
                <a:cs typeface="Cambria Math"/>
              </a:rPr>
              <a:t> </a:t>
            </a:r>
            <a:r>
              <a:rPr sz="1900" spc="55" dirty="0">
                <a:latin typeface="Cambria Math"/>
                <a:cs typeface="Cambria Math"/>
              </a:rPr>
              <a:t>𝜁𝜔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948045" y="2853375"/>
            <a:ext cx="137160" cy="23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18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613397" y="2807211"/>
            <a:ext cx="457200" cy="220979"/>
          </a:xfrm>
          <a:custGeom>
            <a:avLst/>
            <a:gdLst/>
            <a:ahLst/>
            <a:cxnLst/>
            <a:rect l="l" t="t" r="r" b="b"/>
            <a:pathLst>
              <a:path w="457200" h="220980">
                <a:moveTo>
                  <a:pt x="386715" y="0"/>
                </a:moveTo>
                <a:lnTo>
                  <a:pt x="383540" y="9017"/>
                </a:lnTo>
                <a:lnTo>
                  <a:pt x="396351" y="14545"/>
                </a:lnTo>
                <a:lnTo>
                  <a:pt x="407352" y="22193"/>
                </a:lnTo>
                <a:lnTo>
                  <a:pt x="429593" y="57749"/>
                </a:lnTo>
                <a:lnTo>
                  <a:pt x="436879" y="109219"/>
                </a:lnTo>
                <a:lnTo>
                  <a:pt x="436068" y="128698"/>
                </a:lnTo>
                <a:lnTo>
                  <a:pt x="423799" y="176275"/>
                </a:lnTo>
                <a:lnTo>
                  <a:pt x="396492" y="206136"/>
                </a:lnTo>
                <a:lnTo>
                  <a:pt x="383921" y="211709"/>
                </a:lnTo>
                <a:lnTo>
                  <a:pt x="386715" y="220599"/>
                </a:lnTo>
                <a:lnTo>
                  <a:pt x="428863" y="195595"/>
                </a:lnTo>
                <a:lnTo>
                  <a:pt x="452516" y="149336"/>
                </a:lnTo>
                <a:lnTo>
                  <a:pt x="457073" y="110362"/>
                </a:lnTo>
                <a:lnTo>
                  <a:pt x="455931" y="90169"/>
                </a:lnTo>
                <a:lnTo>
                  <a:pt x="438911" y="38735"/>
                </a:lnTo>
                <a:lnTo>
                  <a:pt x="402693" y="5784"/>
                </a:lnTo>
                <a:lnTo>
                  <a:pt x="386715" y="0"/>
                </a:lnTo>
                <a:close/>
              </a:path>
              <a:path w="457200" h="220980">
                <a:moveTo>
                  <a:pt x="70357" y="0"/>
                </a:moveTo>
                <a:lnTo>
                  <a:pt x="28334" y="25163"/>
                </a:lnTo>
                <a:lnTo>
                  <a:pt x="4572" y="71500"/>
                </a:lnTo>
                <a:lnTo>
                  <a:pt x="0" y="110362"/>
                </a:lnTo>
                <a:lnTo>
                  <a:pt x="1141" y="130629"/>
                </a:lnTo>
                <a:lnTo>
                  <a:pt x="18160" y="182118"/>
                </a:lnTo>
                <a:lnTo>
                  <a:pt x="54308" y="214836"/>
                </a:lnTo>
                <a:lnTo>
                  <a:pt x="70357" y="220599"/>
                </a:lnTo>
                <a:lnTo>
                  <a:pt x="73151" y="211709"/>
                </a:lnTo>
                <a:lnTo>
                  <a:pt x="60580" y="206136"/>
                </a:lnTo>
                <a:lnTo>
                  <a:pt x="49736" y="198374"/>
                </a:lnTo>
                <a:lnTo>
                  <a:pt x="27533" y="162226"/>
                </a:lnTo>
                <a:lnTo>
                  <a:pt x="20193" y="109219"/>
                </a:lnTo>
                <a:lnTo>
                  <a:pt x="21004" y="90412"/>
                </a:lnTo>
                <a:lnTo>
                  <a:pt x="33274" y="43942"/>
                </a:lnTo>
                <a:lnTo>
                  <a:pt x="60795" y="14545"/>
                </a:lnTo>
                <a:lnTo>
                  <a:pt x="73532" y="9017"/>
                </a:lnTo>
                <a:lnTo>
                  <a:pt x="70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844283" y="2872425"/>
            <a:ext cx="135255" cy="23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140" dirty="0">
                <a:latin typeface="Cambria Math"/>
                <a:cs typeface="Cambria Math"/>
              </a:rPr>
              <a:t>𝑑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148070" y="2739073"/>
            <a:ext cx="878205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796">
              <a:spcBef>
                <a:spcPts val="125"/>
              </a:spcBef>
              <a:tabLst>
                <a:tab pos="546045" algn="l"/>
              </a:tabLst>
            </a:pPr>
            <a:r>
              <a:rPr sz="2000" spc="52" baseline="24691" dirty="0">
                <a:latin typeface="Cambria Math"/>
                <a:cs typeface="Cambria Math"/>
              </a:rPr>
              <a:t>2</a:t>
            </a:r>
            <a:r>
              <a:rPr sz="2000" spc="292" baseline="24691" dirty="0">
                <a:latin typeface="Cambria Math"/>
                <a:cs typeface="Cambria Math"/>
              </a:rPr>
              <a:t> </a:t>
            </a:r>
            <a:r>
              <a:rPr sz="1900" spc="20" dirty="0">
                <a:latin typeface="Cambria Math"/>
                <a:cs typeface="Cambria Math"/>
              </a:rPr>
              <a:t>+	</a:t>
            </a:r>
            <a:r>
              <a:rPr sz="1900" spc="55" dirty="0">
                <a:latin typeface="Cambria Math"/>
                <a:cs typeface="Cambria Math"/>
              </a:rPr>
              <a:t>𝜔</a:t>
            </a:r>
            <a:r>
              <a:rPr sz="2000" spc="82" baseline="28806" dirty="0">
                <a:latin typeface="Cambria Math"/>
                <a:cs typeface="Cambria Math"/>
              </a:rPr>
              <a:t>2</a:t>
            </a:r>
            <a:endParaRPr sz="2000" baseline="28806" dirty="0">
              <a:latin typeface="Cambria Math"/>
              <a:cs typeface="Cambria Math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536572" y="3464437"/>
            <a:ext cx="257175" cy="220979"/>
          </a:xfrm>
          <a:custGeom>
            <a:avLst/>
            <a:gdLst/>
            <a:ahLst/>
            <a:cxnLst/>
            <a:rect l="l" t="t" r="r" b="b"/>
            <a:pathLst>
              <a:path w="257175" h="220979">
                <a:moveTo>
                  <a:pt x="186690" y="0"/>
                </a:moveTo>
                <a:lnTo>
                  <a:pt x="183515" y="9017"/>
                </a:lnTo>
                <a:lnTo>
                  <a:pt x="196326" y="14545"/>
                </a:lnTo>
                <a:lnTo>
                  <a:pt x="207327" y="22193"/>
                </a:lnTo>
                <a:lnTo>
                  <a:pt x="229568" y="57749"/>
                </a:lnTo>
                <a:lnTo>
                  <a:pt x="236854" y="109220"/>
                </a:lnTo>
                <a:lnTo>
                  <a:pt x="236043" y="128698"/>
                </a:lnTo>
                <a:lnTo>
                  <a:pt x="223774" y="176276"/>
                </a:lnTo>
                <a:lnTo>
                  <a:pt x="196467" y="206136"/>
                </a:lnTo>
                <a:lnTo>
                  <a:pt x="183896" y="211709"/>
                </a:lnTo>
                <a:lnTo>
                  <a:pt x="186690" y="220599"/>
                </a:lnTo>
                <a:lnTo>
                  <a:pt x="228838" y="195595"/>
                </a:lnTo>
                <a:lnTo>
                  <a:pt x="252491" y="149336"/>
                </a:lnTo>
                <a:lnTo>
                  <a:pt x="257047" y="110363"/>
                </a:lnTo>
                <a:lnTo>
                  <a:pt x="255906" y="90170"/>
                </a:lnTo>
                <a:lnTo>
                  <a:pt x="238887" y="38735"/>
                </a:lnTo>
                <a:lnTo>
                  <a:pt x="202668" y="5784"/>
                </a:lnTo>
                <a:lnTo>
                  <a:pt x="186690" y="0"/>
                </a:lnTo>
                <a:close/>
              </a:path>
              <a:path w="257175" h="220979">
                <a:moveTo>
                  <a:pt x="70358" y="0"/>
                </a:moveTo>
                <a:lnTo>
                  <a:pt x="28334" y="25163"/>
                </a:lnTo>
                <a:lnTo>
                  <a:pt x="4571" y="71501"/>
                </a:lnTo>
                <a:lnTo>
                  <a:pt x="0" y="110363"/>
                </a:lnTo>
                <a:lnTo>
                  <a:pt x="1141" y="130629"/>
                </a:lnTo>
                <a:lnTo>
                  <a:pt x="18161" y="182118"/>
                </a:lnTo>
                <a:lnTo>
                  <a:pt x="54308" y="214836"/>
                </a:lnTo>
                <a:lnTo>
                  <a:pt x="70358" y="220599"/>
                </a:lnTo>
                <a:lnTo>
                  <a:pt x="73152" y="211709"/>
                </a:lnTo>
                <a:lnTo>
                  <a:pt x="60580" y="206136"/>
                </a:lnTo>
                <a:lnTo>
                  <a:pt x="49736" y="198374"/>
                </a:lnTo>
                <a:lnTo>
                  <a:pt x="27533" y="162226"/>
                </a:lnTo>
                <a:lnTo>
                  <a:pt x="20193" y="109220"/>
                </a:lnTo>
                <a:lnTo>
                  <a:pt x="21004" y="90412"/>
                </a:lnTo>
                <a:lnTo>
                  <a:pt x="33274" y="43942"/>
                </a:lnTo>
                <a:lnTo>
                  <a:pt x="60795" y="14545"/>
                </a:lnTo>
                <a:lnTo>
                  <a:pt x="73533" y="9017"/>
                </a:lnTo>
                <a:lnTo>
                  <a:pt x="703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660647" y="3464437"/>
            <a:ext cx="571500" cy="220979"/>
          </a:xfrm>
          <a:custGeom>
            <a:avLst/>
            <a:gdLst/>
            <a:ahLst/>
            <a:cxnLst/>
            <a:rect l="l" t="t" r="r" b="b"/>
            <a:pathLst>
              <a:path w="571500" h="220979">
                <a:moveTo>
                  <a:pt x="501014" y="0"/>
                </a:moveTo>
                <a:lnTo>
                  <a:pt x="497839" y="9017"/>
                </a:lnTo>
                <a:lnTo>
                  <a:pt x="510651" y="14545"/>
                </a:lnTo>
                <a:lnTo>
                  <a:pt x="521652" y="22193"/>
                </a:lnTo>
                <a:lnTo>
                  <a:pt x="543893" y="57749"/>
                </a:lnTo>
                <a:lnTo>
                  <a:pt x="551179" y="109220"/>
                </a:lnTo>
                <a:lnTo>
                  <a:pt x="550368" y="128698"/>
                </a:lnTo>
                <a:lnTo>
                  <a:pt x="538099" y="176276"/>
                </a:lnTo>
                <a:lnTo>
                  <a:pt x="510792" y="206136"/>
                </a:lnTo>
                <a:lnTo>
                  <a:pt x="498221" y="211709"/>
                </a:lnTo>
                <a:lnTo>
                  <a:pt x="501014" y="220599"/>
                </a:lnTo>
                <a:lnTo>
                  <a:pt x="543163" y="195595"/>
                </a:lnTo>
                <a:lnTo>
                  <a:pt x="566816" y="149336"/>
                </a:lnTo>
                <a:lnTo>
                  <a:pt x="571373" y="110363"/>
                </a:lnTo>
                <a:lnTo>
                  <a:pt x="570231" y="90170"/>
                </a:lnTo>
                <a:lnTo>
                  <a:pt x="553212" y="38735"/>
                </a:lnTo>
                <a:lnTo>
                  <a:pt x="516993" y="5784"/>
                </a:lnTo>
                <a:lnTo>
                  <a:pt x="501014" y="0"/>
                </a:lnTo>
                <a:close/>
              </a:path>
              <a:path w="571500" h="220979">
                <a:moveTo>
                  <a:pt x="70357" y="0"/>
                </a:moveTo>
                <a:lnTo>
                  <a:pt x="28334" y="25163"/>
                </a:lnTo>
                <a:lnTo>
                  <a:pt x="4571" y="71501"/>
                </a:lnTo>
                <a:lnTo>
                  <a:pt x="0" y="110363"/>
                </a:lnTo>
                <a:lnTo>
                  <a:pt x="1141" y="130629"/>
                </a:lnTo>
                <a:lnTo>
                  <a:pt x="18161" y="182118"/>
                </a:lnTo>
                <a:lnTo>
                  <a:pt x="54308" y="214836"/>
                </a:lnTo>
                <a:lnTo>
                  <a:pt x="70357" y="220599"/>
                </a:lnTo>
                <a:lnTo>
                  <a:pt x="73151" y="211709"/>
                </a:lnTo>
                <a:lnTo>
                  <a:pt x="60580" y="206136"/>
                </a:lnTo>
                <a:lnTo>
                  <a:pt x="49736" y="198374"/>
                </a:lnTo>
                <a:lnTo>
                  <a:pt x="27533" y="162226"/>
                </a:lnTo>
                <a:lnTo>
                  <a:pt x="20192" y="109220"/>
                </a:lnTo>
                <a:lnTo>
                  <a:pt x="21004" y="90412"/>
                </a:lnTo>
                <a:lnTo>
                  <a:pt x="33274" y="43942"/>
                </a:lnTo>
                <a:lnTo>
                  <a:pt x="60795" y="14545"/>
                </a:lnTo>
                <a:lnTo>
                  <a:pt x="73532" y="9017"/>
                </a:lnTo>
                <a:lnTo>
                  <a:pt x="70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5163692" y="2105790"/>
            <a:ext cx="2432685" cy="650875"/>
            <a:chOff x="5163692" y="2105786"/>
            <a:chExt cx="2432685" cy="650875"/>
          </a:xfrm>
        </p:grpSpPr>
        <p:sp>
          <p:nvSpPr>
            <p:cNvPr id="51" name="object 51"/>
            <p:cNvSpPr/>
            <p:nvPr/>
          </p:nvSpPr>
          <p:spPr>
            <a:xfrm>
              <a:off x="5163692" y="2737103"/>
              <a:ext cx="1924050" cy="19050"/>
            </a:xfrm>
            <a:custGeom>
              <a:avLst/>
              <a:gdLst/>
              <a:ahLst/>
              <a:cxnLst/>
              <a:rect l="l" t="t" r="r" b="b"/>
              <a:pathLst>
                <a:path w="1924050" h="19050">
                  <a:moveTo>
                    <a:pt x="1924049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1924049" y="19050"/>
                  </a:lnTo>
                  <a:lnTo>
                    <a:pt x="19240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362955" y="2105786"/>
              <a:ext cx="2233930" cy="331470"/>
            </a:xfrm>
            <a:custGeom>
              <a:avLst/>
              <a:gdLst/>
              <a:ahLst/>
              <a:cxnLst/>
              <a:rect l="l" t="t" r="r" b="b"/>
              <a:pathLst>
                <a:path w="2233929" h="331469">
                  <a:moveTo>
                    <a:pt x="2178395" y="40450"/>
                  </a:moveTo>
                  <a:lnTo>
                    <a:pt x="0" y="312546"/>
                  </a:lnTo>
                  <a:lnTo>
                    <a:pt x="2286" y="331343"/>
                  </a:lnTo>
                  <a:lnTo>
                    <a:pt x="2180942" y="59354"/>
                  </a:lnTo>
                  <a:lnTo>
                    <a:pt x="2195892" y="47925"/>
                  </a:lnTo>
                  <a:lnTo>
                    <a:pt x="2178395" y="40450"/>
                  </a:lnTo>
                  <a:close/>
                </a:path>
                <a:path w="2233929" h="331469">
                  <a:moveTo>
                    <a:pt x="2216753" y="36068"/>
                  </a:moveTo>
                  <a:lnTo>
                    <a:pt x="2213483" y="36068"/>
                  </a:lnTo>
                  <a:lnTo>
                    <a:pt x="2215896" y="54990"/>
                  </a:lnTo>
                  <a:lnTo>
                    <a:pt x="2180942" y="59354"/>
                  </a:lnTo>
                  <a:lnTo>
                    <a:pt x="2134616" y="94742"/>
                  </a:lnTo>
                  <a:lnTo>
                    <a:pt x="2133854" y="100711"/>
                  </a:lnTo>
                  <a:lnTo>
                    <a:pt x="2140204" y="109093"/>
                  </a:lnTo>
                  <a:lnTo>
                    <a:pt x="2146173" y="109855"/>
                  </a:lnTo>
                  <a:lnTo>
                    <a:pt x="2233422" y="43180"/>
                  </a:lnTo>
                  <a:lnTo>
                    <a:pt x="2216753" y="36068"/>
                  </a:lnTo>
                  <a:close/>
                </a:path>
                <a:path w="2233929" h="331469">
                  <a:moveTo>
                    <a:pt x="2195892" y="47925"/>
                  </a:moveTo>
                  <a:lnTo>
                    <a:pt x="2180942" y="59354"/>
                  </a:lnTo>
                  <a:lnTo>
                    <a:pt x="2215896" y="54990"/>
                  </a:lnTo>
                  <a:lnTo>
                    <a:pt x="2215815" y="54356"/>
                  </a:lnTo>
                  <a:lnTo>
                    <a:pt x="2210943" y="54356"/>
                  </a:lnTo>
                  <a:lnTo>
                    <a:pt x="2195892" y="47925"/>
                  </a:lnTo>
                  <a:close/>
                </a:path>
                <a:path w="2233929" h="331469">
                  <a:moveTo>
                    <a:pt x="2208911" y="37973"/>
                  </a:moveTo>
                  <a:lnTo>
                    <a:pt x="2195892" y="47925"/>
                  </a:lnTo>
                  <a:lnTo>
                    <a:pt x="2210943" y="54356"/>
                  </a:lnTo>
                  <a:lnTo>
                    <a:pt x="2208911" y="37973"/>
                  </a:lnTo>
                  <a:close/>
                </a:path>
                <a:path w="2233929" h="331469">
                  <a:moveTo>
                    <a:pt x="2213725" y="37973"/>
                  </a:moveTo>
                  <a:lnTo>
                    <a:pt x="2208911" y="37973"/>
                  </a:lnTo>
                  <a:lnTo>
                    <a:pt x="2210943" y="54356"/>
                  </a:lnTo>
                  <a:lnTo>
                    <a:pt x="2215815" y="54356"/>
                  </a:lnTo>
                  <a:lnTo>
                    <a:pt x="2213725" y="37973"/>
                  </a:lnTo>
                  <a:close/>
                </a:path>
                <a:path w="2233929" h="331469">
                  <a:moveTo>
                    <a:pt x="2213483" y="36068"/>
                  </a:moveTo>
                  <a:lnTo>
                    <a:pt x="2178395" y="40450"/>
                  </a:lnTo>
                  <a:lnTo>
                    <a:pt x="2195892" y="47925"/>
                  </a:lnTo>
                  <a:lnTo>
                    <a:pt x="2208911" y="37973"/>
                  </a:lnTo>
                  <a:lnTo>
                    <a:pt x="2213725" y="37973"/>
                  </a:lnTo>
                  <a:lnTo>
                    <a:pt x="2213483" y="36068"/>
                  </a:lnTo>
                  <a:close/>
                </a:path>
                <a:path w="2233929" h="331469">
                  <a:moveTo>
                    <a:pt x="2132457" y="0"/>
                  </a:moveTo>
                  <a:lnTo>
                    <a:pt x="2126869" y="2286"/>
                  </a:lnTo>
                  <a:lnTo>
                    <a:pt x="2124837" y="7112"/>
                  </a:lnTo>
                  <a:lnTo>
                    <a:pt x="2122678" y="11937"/>
                  </a:lnTo>
                  <a:lnTo>
                    <a:pt x="2124964" y="17525"/>
                  </a:lnTo>
                  <a:lnTo>
                    <a:pt x="2129790" y="19685"/>
                  </a:lnTo>
                  <a:lnTo>
                    <a:pt x="2178395" y="40450"/>
                  </a:lnTo>
                  <a:lnTo>
                    <a:pt x="2213483" y="36068"/>
                  </a:lnTo>
                  <a:lnTo>
                    <a:pt x="2216753" y="36068"/>
                  </a:lnTo>
                  <a:lnTo>
                    <a:pt x="2137283" y="2158"/>
                  </a:lnTo>
                  <a:lnTo>
                    <a:pt x="2132457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3907409" y="3511870"/>
            <a:ext cx="135255" cy="23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140" dirty="0">
                <a:latin typeface="Cambria Math"/>
                <a:cs typeface="Cambria Math"/>
              </a:rPr>
              <a:t>𝑑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332864" y="3397569"/>
            <a:ext cx="318516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796">
              <a:spcBef>
                <a:spcPts val="125"/>
              </a:spcBef>
              <a:tabLst>
                <a:tab pos="555569" algn="l"/>
                <a:tab pos="2720068" algn="l"/>
                <a:tab pos="2967694" algn="l"/>
              </a:tabLst>
            </a:pPr>
            <a:r>
              <a:rPr sz="1900" spc="15" dirty="0">
                <a:latin typeface="Cambria Math"/>
                <a:cs typeface="Cambria Math"/>
              </a:rPr>
              <a:t>𝑦</a:t>
            </a:r>
            <a:r>
              <a:rPr sz="1900" spc="340" dirty="0">
                <a:latin typeface="Cambria Math"/>
                <a:cs typeface="Cambria Math"/>
              </a:rPr>
              <a:t> </a:t>
            </a:r>
            <a:r>
              <a:rPr sz="1900" spc="10" dirty="0">
                <a:latin typeface="Cambria Math"/>
                <a:cs typeface="Cambria Math"/>
              </a:rPr>
              <a:t>𝑡	</a:t>
            </a:r>
            <a:r>
              <a:rPr sz="1900" spc="20" dirty="0">
                <a:latin typeface="Cambria Math"/>
                <a:cs typeface="Cambria Math"/>
              </a:rPr>
              <a:t>= </a:t>
            </a:r>
            <a:r>
              <a:rPr sz="1900" spc="15" dirty="0">
                <a:latin typeface="Cambria Math"/>
                <a:cs typeface="Cambria Math"/>
              </a:rPr>
              <a:t>1 </a:t>
            </a:r>
            <a:r>
              <a:rPr sz="1900" spc="20" dirty="0">
                <a:latin typeface="Cambria Math"/>
                <a:cs typeface="Cambria Math"/>
              </a:rPr>
              <a:t>− </a:t>
            </a:r>
            <a:r>
              <a:rPr sz="1900" spc="125" dirty="0">
                <a:latin typeface="Cambria Math"/>
                <a:cs typeface="Cambria Math"/>
              </a:rPr>
              <a:t>𝑒</a:t>
            </a:r>
            <a:r>
              <a:rPr sz="2000" spc="187" baseline="28806" dirty="0">
                <a:latin typeface="Cambria Math"/>
                <a:cs typeface="Cambria Math"/>
              </a:rPr>
              <a:t>−𝜁𝜔</a:t>
            </a:r>
            <a:r>
              <a:rPr sz="1700" spc="187" baseline="20202" dirty="0">
                <a:latin typeface="Cambria Math"/>
                <a:cs typeface="Cambria Math"/>
              </a:rPr>
              <a:t>𝑛</a:t>
            </a:r>
            <a:r>
              <a:rPr sz="2000" spc="187" baseline="28806" dirty="0">
                <a:latin typeface="Cambria Math"/>
                <a:cs typeface="Cambria Math"/>
              </a:rPr>
              <a:t>𝑡</a:t>
            </a:r>
            <a:r>
              <a:rPr sz="2000" spc="450" baseline="28806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cos </a:t>
            </a:r>
            <a:r>
              <a:rPr sz="1900" spc="30" dirty="0">
                <a:latin typeface="Cambria Math"/>
                <a:cs typeface="Cambria Math"/>
              </a:rPr>
              <a:t> </a:t>
            </a:r>
            <a:r>
              <a:rPr sz="1900" spc="15" dirty="0">
                <a:latin typeface="Cambria Math"/>
                <a:cs typeface="Cambria Math"/>
              </a:rPr>
              <a:t>𝜔	</a:t>
            </a:r>
            <a:r>
              <a:rPr sz="1900" spc="10" dirty="0">
                <a:latin typeface="Cambria Math"/>
                <a:cs typeface="Cambria Math"/>
              </a:rPr>
              <a:t>𝑡	</a:t>
            </a:r>
            <a:r>
              <a:rPr sz="1900" spc="20" dirty="0">
                <a:latin typeface="Cambria Math"/>
                <a:cs typeface="Cambria Math"/>
              </a:rPr>
              <a:t>−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553711" y="3222121"/>
            <a:ext cx="1289050" cy="704215"/>
          </a:xfrm>
          <a:custGeom>
            <a:avLst/>
            <a:gdLst/>
            <a:ahLst/>
            <a:cxnLst/>
            <a:rect l="l" t="t" r="r" b="b"/>
            <a:pathLst>
              <a:path w="1289050" h="704214">
                <a:moveTo>
                  <a:pt x="1177543" y="0"/>
                </a:moveTo>
                <a:lnTo>
                  <a:pt x="1170051" y="8255"/>
                </a:lnTo>
                <a:lnTo>
                  <a:pt x="1192147" y="36881"/>
                </a:lnTo>
                <a:lnTo>
                  <a:pt x="1211373" y="70008"/>
                </a:lnTo>
                <a:lnTo>
                  <a:pt x="1227718" y="107660"/>
                </a:lnTo>
                <a:lnTo>
                  <a:pt x="1241171" y="149859"/>
                </a:lnTo>
                <a:lnTo>
                  <a:pt x="1251745" y="195768"/>
                </a:lnTo>
                <a:lnTo>
                  <a:pt x="1259284" y="244713"/>
                </a:lnTo>
                <a:lnTo>
                  <a:pt x="1263798" y="296681"/>
                </a:lnTo>
                <a:lnTo>
                  <a:pt x="1265301" y="351663"/>
                </a:lnTo>
                <a:lnTo>
                  <a:pt x="1263798" y="406812"/>
                </a:lnTo>
                <a:lnTo>
                  <a:pt x="1259284" y="458914"/>
                </a:lnTo>
                <a:lnTo>
                  <a:pt x="1251745" y="507968"/>
                </a:lnTo>
                <a:lnTo>
                  <a:pt x="1241171" y="553973"/>
                </a:lnTo>
                <a:lnTo>
                  <a:pt x="1227718" y="596109"/>
                </a:lnTo>
                <a:lnTo>
                  <a:pt x="1211373" y="633737"/>
                </a:lnTo>
                <a:lnTo>
                  <a:pt x="1192147" y="666854"/>
                </a:lnTo>
                <a:lnTo>
                  <a:pt x="1170051" y="695451"/>
                </a:lnTo>
                <a:lnTo>
                  <a:pt x="1177543" y="703707"/>
                </a:lnTo>
                <a:lnTo>
                  <a:pt x="1224264" y="642648"/>
                </a:lnTo>
                <a:lnTo>
                  <a:pt x="1243320" y="604955"/>
                </a:lnTo>
                <a:lnTo>
                  <a:pt x="1259459" y="562482"/>
                </a:lnTo>
                <a:lnTo>
                  <a:pt x="1272387" y="515590"/>
                </a:lnTo>
                <a:lnTo>
                  <a:pt x="1281636" y="464804"/>
                </a:lnTo>
                <a:lnTo>
                  <a:pt x="1287194" y="410088"/>
                </a:lnTo>
                <a:lnTo>
                  <a:pt x="1289050" y="351408"/>
                </a:lnTo>
                <a:lnTo>
                  <a:pt x="1287194" y="293137"/>
                </a:lnTo>
                <a:lnTo>
                  <a:pt x="1281636" y="238712"/>
                </a:lnTo>
                <a:lnTo>
                  <a:pt x="1272387" y="188120"/>
                </a:lnTo>
                <a:lnTo>
                  <a:pt x="1259459" y="141350"/>
                </a:lnTo>
                <a:lnTo>
                  <a:pt x="1243320" y="98815"/>
                </a:lnTo>
                <a:lnTo>
                  <a:pt x="1224264" y="61102"/>
                </a:lnTo>
                <a:lnTo>
                  <a:pt x="1202326" y="28176"/>
                </a:lnTo>
                <a:lnTo>
                  <a:pt x="1177543" y="0"/>
                </a:lnTo>
                <a:close/>
              </a:path>
              <a:path w="1289050" h="704214">
                <a:moveTo>
                  <a:pt x="111505" y="0"/>
                </a:moveTo>
                <a:lnTo>
                  <a:pt x="64722" y="61102"/>
                </a:lnTo>
                <a:lnTo>
                  <a:pt x="45658" y="98815"/>
                </a:lnTo>
                <a:lnTo>
                  <a:pt x="29463" y="141350"/>
                </a:lnTo>
                <a:lnTo>
                  <a:pt x="16555" y="188120"/>
                </a:lnTo>
                <a:lnTo>
                  <a:pt x="7350" y="238712"/>
                </a:lnTo>
                <a:lnTo>
                  <a:pt x="1835" y="293137"/>
                </a:lnTo>
                <a:lnTo>
                  <a:pt x="0" y="351408"/>
                </a:lnTo>
                <a:lnTo>
                  <a:pt x="1835" y="410088"/>
                </a:lnTo>
                <a:lnTo>
                  <a:pt x="7350" y="464804"/>
                </a:lnTo>
                <a:lnTo>
                  <a:pt x="16555" y="515590"/>
                </a:lnTo>
                <a:lnTo>
                  <a:pt x="29463" y="562482"/>
                </a:lnTo>
                <a:lnTo>
                  <a:pt x="45658" y="604955"/>
                </a:lnTo>
                <a:lnTo>
                  <a:pt x="64722" y="642648"/>
                </a:lnTo>
                <a:lnTo>
                  <a:pt x="86667" y="675564"/>
                </a:lnTo>
                <a:lnTo>
                  <a:pt x="111505" y="703707"/>
                </a:lnTo>
                <a:lnTo>
                  <a:pt x="118999" y="695451"/>
                </a:lnTo>
                <a:lnTo>
                  <a:pt x="96847" y="666854"/>
                </a:lnTo>
                <a:lnTo>
                  <a:pt x="77612" y="633737"/>
                </a:lnTo>
                <a:lnTo>
                  <a:pt x="61259" y="596109"/>
                </a:lnTo>
                <a:lnTo>
                  <a:pt x="47751" y="553973"/>
                </a:lnTo>
                <a:lnTo>
                  <a:pt x="37250" y="507968"/>
                </a:lnTo>
                <a:lnTo>
                  <a:pt x="29749" y="458914"/>
                </a:lnTo>
                <a:lnTo>
                  <a:pt x="25249" y="406812"/>
                </a:lnTo>
                <a:lnTo>
                  <a:pt x="23749" y="351663"/>
                </a:lnTo>
                <a:lnTo>
                  <a:pt x="25249" y="296681"/>
                </a:lnTo>
                <a:lnTo>
                  <a:pt x="29749" y="244713"/>
                </a:lnTo>
                <a:lnTo>
                  <a:pt x="37250" y="195768"/>
                </a:lnTo>
                <a:lnTo>
                  <a:pt x="47751" y="149859"/>
                </a:lnTo>
                <a:lnTo>
                  <a:pt x="61259" y="107660"/>
                </a:lnTo>
                <a:lnTo>
                  <a:pt x="77612" y="70008"/>
                </a:lnTo>
                <a:lnTo>
                  <a:pt x="96847" y="36881"/>
                </a:lnTo>
                <a:lnTo>
                  <a:pt x="118999" y="8255"/>
                </a:lnTo>
                <a:lnTo>
                  <a:pt x="1115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127878" y="3216215"/>
            <a:ext cx="13906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spc="25" dirty="0">
                <a:latin typeface="Cambria Math"/>
                <a:cs typeface="Cambria Math"/>
              </a:rPr>
              <a:t>𝜁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682111" y="3631693"/>
            <a:ext cx="1034415" cy="295910"/>
          </a:xfrm>
          <a:custGeom>
            <a:avLst/>
            <a:gdLst/>
            <a:ahLst/>
            <a:cxnLst/>
            <a:rect l="l" t="t" r="r" b="b"/>
            <a:pathLst>
              <a:path w="1034414" h="295910">
                <a:moveTo>
                  <a:pt x="271272" y="60833"/>
                </a:moveTo>
                <a:lnTo>
                  <a:pt x="268097" y="51816"/>
                </a:lnTo>
                <a:lnTo>
                  <a:pt x="252120" y="57607"/>
                </a:lnTo>
                <a:lnTo>
                  <a:pt x="238099" y="66001"/>
                </a:lnTo>
                <a:lnTo>
                  <a:pt x="208013" y="106184"/>
                </a:lnTo>
                <a:lnTo>
                  <a:pt x="197739" y="162179"/>
                </a:lnTo>
                <a:lnTo>
                  <a:pt x="198869" y="182448"/>
                </a:lnTo>
                <a:lnTo>
                  <a:pt x="215900" y="233934"/>
                </a:lnTo>
                <a:lnTo>
                  <a:pt x="252044" y="266649"/>
                </a:lnTo>
                <a:lnTo>
                  <a:pt x="268097" y="272415"/>
                </a:lnTo>
                <a:lnTo>
                  <a:pt x="270891" y="263461"/>
                </a:lnTo>
                <a:lnTo>
                  <a:pt x="258318" y="257898"/>
                </a:lnTo>
                <a:lnTo>
                  <a:pt x="247472" y="250151"/>
                </a:lnTo>
                <a:lnTo>
                  <a:pt x="225259" y="214045"/>
                </a:lnTo>
                <a:lnTo>
                  <a:pt x="217932" y="161036"/>
                </a:lnTo>
                <a:lnTo>
                  <a:pt x="218732" y="142240"/>
                </a:lnTo>
                <a:lnTo>
                  <a:pt x="231013" y="95758"/>
                </a:lnTo>
                <a:lnTo>
                  <a:pt x="258533" y="66370"/>
                </a:lnTo>
                <a:lnTo>
                  <a:pt x="271272" y="60833"/>
                </a:lnTo>
                <a:close/>
              </a:path>
              <a:path w="1034414" h="295910">
                <a:moveTo>
                  <a:pt x="1016762" y="162179"/>
                </a:moveTo>
                <a:lnTo>
                  <a:pt x="1012202" y="123317"/>
                </a:lnTo>
                <a:lnTo>
                  <a:pt x="988479" y="76987"/>
                </a:lnTo>
                <a:lnTo>
                  <a:pt x="946404" y="51816"/>
                </a:lnTo>
                <a:lnTo>
                  <a:pt x="943229" y="60833"/>
                </a:lnTo>
                <a:lnTo>
                  <a:pt x="956030" y="66370"/>
                </a:lnTo>
                <a:lnTo>
                  <a:pt x="967041" y="74015"/>
                </a:lnTo>
                <a:lnTo>
                  <a:pt x="989279" y="109575"/>
                </a:lnTo>
                <a:lnTo>
                  <a:pt x="996569" y="161036"/>
                </a:lnTo>
                <a:lnTo>
                  <a:pt x="995756" y="180517"/>
                </a:lnTo>
                <a:lnTo>
                  <a:pt x="983488" y="228092"/>
                </a:lnTo>
                <a:lnTo>
                  <a:pt x="956170" y="257898"/>
                </a:lnTo>
                <a:lnTo>
                  <a:pt x="943610" y="263461"/>
                </a:lnTo>
                <a:lnTo>
                  <a:pt x="946404" y="272415"/>
                </a:lnTo>
                <a:lnTo>
                  <a:pt x="988542" y="247408"/>
                </a:lnTo>
                <a:lnTo>
                  <a:pt x="1012202" y="201155"/>
                </a:lnTo>
                <a:lnTo>
                  <a:pt x="1015619" y="182448"/>
                </a:lnTo>
                <a:lnTo>
                  <a:pt x="1016762" y="162179"/>
                </a:lnTo>
                <a:close/>
              </a:path>
              <a:path w="1034414" h="295910">
                <a:moveTo>
                  <a:pt x="1034034" y="762"/>
                </a:moveTo>
                <a:lnTo>
                  <a:pt x="181483" y="762"/>
                </a:lnTo>
                <a:lnTo>
                  <a:pt x="181483" y="0"/>
                </a:lnTo>
                <a:lnTo>
                  <a:pt x="148844" y="0"/>
                </a:lnTo>
                <a:lnTo>
                  <a:pt x="78359" y="264502"/>
                </a:lnTo>
                <a:lnTo>
                  <a:pt x="38100" y="174752"/>
                </a:lnTo>
                <a:lnTo>
                  <a:pt x="0" y="192151"/>
                </a:lnTo>
                <a:lnTo>
                  <a:pt x="3556" y="200914"/>
                </a:lnTo>
                <a:lnTo>
                  <a:pt x="23241" y="192151"/>
                </a:lnTo>
                <a:lnTo>
                  <a:pt x="71374" y="295656"/>
                </a:lnTo>
                <a:lnTo>
                  <a:pt x="82550" y="295656"/>
                </a:lnTo>
                <a:lnTo>
                  <a:pt x="158242" y="15494"/>
                </a:lnTo>
                <a:lnTo>
                  <a:pt x="176784" y="15494"/>
                </a:lnTo>
                <a:lnTo>
                  <a:pt x="176784" y="19812"/>
                </a:lnTo>
                <a:lnTo>
                  <a:pt x="1034034" y="19812"/>
                </a:lnTo>
                <a:lnTo>
                  <a:pt x="1034034" y="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4921251" y="3617024"/>
            <a:ext cx="72898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1900" spc="15" dirty="0">
                <a:latin typeface="Cambria Math"/>
                <a:cs typeface="Cambria Math"/>
              </a:rPr>
              <a:t>1 </a:t>
            </a:r>
            <a:r>
              <a:rPr sz="1900" spc="20" dirty="0">
                <a:latin typeface="Cambria Math"/>
                <a:cs typeface="Cambria Math"/>
              </a:rPr>
              <a:t>−</a:t>
            </a:r>
            <a:r>
              <a:rPr sz="1900" spc="35" dirty="0">
                <a:latin typeface="Cambria Math"/>
                <a:cs typeface="Cambria Math"/>
              </a:rPr>
              <a:t> </a:t>
            </a:r>
            <a:r>
              <a:rPr sz="1900" spc="60" dirty="0">
                <a:latin typeface="Cambria Math"/>
                <a:cs typeface="Cambria Math"/>
              </a:rPr>
              <a:t>𝜁</a:t>
            </a:r>
            <a:r>
              <a:rPr sz="2000" spc="89" baseline="24691" dirty="0">
                <a:latin typeface="Cambria Math"/>
                <a:cs typeface="Cambria Math"/>
              </a:rPr>
              <a:t>2</a:t>
            </a:r>
            <a:endParaRPr sz="2000" baseline="24691" dirty="0">
              <a:latin typeface="Cambria Math"/>
              <a:cs typeface="Cambria Math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677917" y="3565778"/>
            <a:ext cx="1038225" cy="19050"/>
          </a:xfrm>
          <a:custGeom>
            <a:avLst/>
            <a:gdLst/>
            <a:ahLst/>
            <a:cxnLst/>
            <a:rect l="l" t="t" r="r" b="b"/>
            <a:pathLst>
              <a:path w="1038225" h="19050">
                <a:moveTo>
                  <a:pt x="1038225" y="0"/>
                </a:moveTo>
                <a:lnTo>
                  <a:pt x="0" y="0"/>
                </a:lnTo>
                <a:lnTo>
                  <a:pt x="0" y="19050"/>
                </a:lnTo>
                <a:lnTo>
                  <a:pt x="1038225" y="19050"/>
                </a:lnTo>
                <a:lnTo>
                  <a:pt x="1038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7225667" y="3511870"/>
            <a:ext cx="135255" cy="23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140" dirty="0">
                <a:latin typeface="Cambria Math"/>
                <a:cs typeface="Cambria Math"/>
              </a:rPr>
              <a:t>𝑑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874769" y="3397569"/>
            <a:ext cx="1729739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  <a:tabLst>
                <a:tab pos="1496545" algn="l"/>
              </a:tabLst>
            </a:pPr>
            <a:r>
              <a:rPr sz="1900" spc="125" dirty="0">
                <a:latin typeface="Cambria Math"/>
                <a:cs typeface="Cambria Math"/>
              </a:rPr>
              <a:t>𝑒</a:t>
            </a:r>
            <a:r>
              <a:rPr sz="2000" spc="187" baseline="28806" dirty="0">
                <a:latin typeface="Cambria Math"/>
                <a:cs typeface="Cambria Math"/>
              </a:rPr>
              <a:t>−𝜁𝜔</a:t>
            </a:r>
            <a:r>
              <a:rPr sz="1700" spc="187" baseline="20202" dirty="0">
                <a:latin typeface="Cambria Math"/>
                <a:cs typeface="Cambria Math"/>
              </a:rPr>
              <a:t>𝑛</a:t>
            </a:r>
            <a:r>
              <a:rPr sz="2000" spc="187" baseline="28806" dirty="0">
                <a:latin typeface="Cambria Math"/>
                <a:cs typeface="Cambria Math"/>
              </a:rPr>
              <a:t>𝑡</a:t>
            </a:r>
            <a:r>
              <a:rPr sz="2000" spc="120" baseline="28806" dirty="0">
                <a:latin typeface="Cambria Math"/>
                <a:cs typeface="Cambria Math"/>
              </a:rPr>
              <a:t> </a:t>
            </a:r>
            <a:r>
              <a:rPr sz="1900" spc="25" dirty="0">
                <a:latin typeface="Cambria Math"/>
                <a:cs typeface="Cambria Math"/>
              </a:rPr>
              <a:t>sin(𝜔	</a:t>
            </a:r>
            <a:r>
              <a:rPr sz="1900" spc="15" dirty="0">
                <a:latin typeface="Cambria Math"/>
                <a:cs typeface="Cambria Math"/>
              </a:rPr>
              <a:t>𝑡)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650875" y="4255050"/>
            <a:ext cx="257175" cy="220979"/>
          </a:xfrm>
          <a:custGeom>
            <a:avLst/>
            <a:gdLst/>
            <a:ahLst/>
            <a:cxnLst/>
            <a:rect l="l" t="t" r="r" b="b"/>
            <a:pathLst>
              <a:path w="257175" h="220979">
                <a:moveTo>
                  <a:pt x="186689" y="0"/>
                </a:moveTo>
                <a:lnTo>
                  <a:pt x="183514" y="8940"/>
                </a:lnTo>
                <a:lnTo>
                  <a:pt x="196326" y="14482"/>
                </a:lnTo>
                <a:lnTo>
                  <a:pt x="207327" y="22153"/>
                </a:lnTo>
                <a:lnTo>
                  <a:pt x="229568" y="57714"/>
                </a:lnTo>
                <a:lnTo>
                  <a:pt x="236854" y="109169"/>
                </a:lnTo>
                <a:lnTo>
                  <a:pt x="236043" y="128626"/>
                </a:lnTo>
                <a:lnTo>
                  <a:pt x="223774" y="176263"/>
                </a:lnTo>
                <a:lnTo>
                  <a:pt x="196467" y="206040"/>
                </a:lnTo>
                <a:lnTo>
                  <a:pt x="183895" y="211607"/>
                </a:lnTo>
                <a:lnTo>
                  <a:pt x="186689" y="220560"/>
                </a:lnTo>
                <a:lnTo>
                  <a:pt x="228838" y="195520"/>
                </a:lnTo>
                <a:lnTo>
                  <a:pt x="252491" y="149301"/>
                </a:lnTo>
                <a:lnTo>
                  <a:pt x="257047" y="110337"/>
                </a:lnTo>
                <a:lnTo>
                  <a:pt x="255906" y="90113"/>
                </a:lnTo>
                <a:lnTo>
                  <a:pt x="238887" y="38658"/>
                </a:lnTo>
                <a:lnTo>
                  <a:pt x="202668" y="5767"/>
                </a:lnTo>
                <a:lnTo>
                  <a:pt x="186689" y="0"/>
                </a:lnTo>
                <a:close/>
              </a:path>
              <a:path w="257175" h="220979">
                <a:moveTo>
                  <a:pt x="70357" y="0"/>
                </a:moveTo>
                <a:lnTo>
                  <a:pt x="28334" y="25097"/>
                </a:lnTo>
                <a:lnTo>
                  <a:pt x="4572" y="71426"/>
                </a:lnTo>
                <a:lnTo>
                  <a:pt x="0" y="110337"/>
                </a:lnTo>
                <a:lnTo>
                  <a:pt x="1141" y="130599"/>
                </a:lnTo>
                <a:lnTo>
                  <a:pt x="18160" y="182016"/>
                </a:lnTo>
                <a:lnTo>
                  <a:pt x="54308" y="214793"/>
                </a:lnTo>
                <a:lnTo>
                  <a:pt x="70357" y="220560"/>
                </a:lnTo>
                <a:lnTo>
                  <a:pt x="73151" y="211607"/>
                </a:lnTo>
                <a:lnTo>
                  <a:pt x="60580" y="206040"/>
                </a:lnTo>
                <a:lnTo>
                  <a:pt x="49736" y="198293"/>
                </a:lnTo>
                <a:lnTo>
                  <a:pt x="27533" y="162170"/>
                </a:lnTo>
                <a:lnTo>
                  <a:pt x="20193" y="109169"/>
                </a:lnTo>
                <a:lnTo>
                  <a:pt x="21004" y="90352"/>
                </a:lnTo>
                <a:lnTo>
                  <a:pt x="33274" y="43891"/>
                </a:lnTo>
                <a:lnTo>
                  <a:pt x="60795" y="14482"/>
                </a:lnTo>
                <a:lnTo>
                  <a:pt x="73532" y="8940"/>
                </a:lnTo>
                <a:lnTo>
                  <a:pt x="70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475994" y="4189098"/>
            <a:ext cx="1148080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  <a:tabLst>
                <a:tab pos="517473" algn="l"/>
              </a:tabLst>
            </a:pPr>
            <a:r>
              <a:rPr sz="1900" spc="15" dirty="0">
                <a:latin typeface="Cambria Math"/>
                <a:cs typeface="Cambria Math"/>
              </a:rPr>
              <a:t>𝑦</a:t>
            </a:r>
            <a:r>
              <a:rPr sz="1900" spc="415" dirty="0">
                <a:latin typeface="Cambria Math"/>
                <a:cs typeface="Cambria Math"/>
              </a:rPr>
              <a:t> </a:t>
            </a:r>
            <a:r>
              <a:rPr sz="1900" spc="10" dirty="0">
                <a:latin typeface="Cambria Math"/>
                <a:cs typeface="Cambria Math"/>
              </a:rPr>
              <a:t>𝑡	</a:t>
            </a:r>
            <a:r>
              <a:rPr sz="1900" spc="20" dirty="0">
                <a:latin typeface="Cambria Math"/>
                <a:cs typeface="Cambria Math"/>
              </a:rPr>
              <a:t>= </a:t>
            </a:r>
            <a:r>
              <a:rPr sz="1900" spc="15" dirty="0">
                <a:latin typeface="Cambria Math"/>
                <a:cs typeface="Cambria Math"/>
              </a:rPr>
              <a:t>1</a:t>
            </a:r>
            <a:r>
              <a:rPr sz="1900" spc="85" dirty="0">
                <a:latin typeface="Cambria Math"/>
                <a:cs typeface="Cambria Math"/>
              </a:rPr>
              <a:t> </a:t>
            </a:r>
            <a:r>
              <a:rPr sz="1900" spc="20" dirty="0">
                <a:latin typeface="Cambria Math"/>
                <a:cs typeface="Cambria Math"/>
              </a:rPr>
              <a:t>−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842642" y="3922080"/>
            <a:ext cx="772160" cy="3039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2800" spc="187" baseline="-21021" dirty="0">
                <a:latin typeface="Cambria Math"/>
                <a:cs typeface="Cambria Math"/>
              </a:rPr>
              <a:t>𝑒</a:t>
            </a:r>
            <a:r>
              <a:rPr sz="1400" spc="125" dirty="0">
                <a:latin typeface="Cambria Math"/>
                <a:cs typeface="Cambria Math"/>
              </a:rPr>
              <a:t>−𝜁𝜔</a:t>
            </a:r>
            <a:r>
              <a:rPr sz="1700" spc="187" baseline="-15151" dirty="0">
                <a:latin typeface="Cambria Math"/>
                <a:cs typeface="Cambria Math"/>
              </a:rPr>
              <a:t>𝑛</a:t>
            </a:r>
            <a:r>
              <a:rPr sz="1400" spc="125" dirty="0">
                <a:latin typeface="Cambria Math"/>
                <a:cs typeface="Cambria Math"/>
              </a:rPr>
              <a:t>𝑡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719832" y="4422256"/>
            <a:ext cx="1034415" cy="295910"/>
          </a:xfrm>
          <a:custGeom>
            <a:avLst/>
            <a:gdLst/>
            <a:ahLst/>
            <a:cxnLst/>
            <a:rect l="l" t="t" r="r" b="b"/>
            <a:pathLst>
              <a:path w="1034414" h="295910">
                <a:moveTo>
                  <a:pt x="271399" y="60807"/>
                </a:moveTo>
                <a:lnTo>
                  <a:pt x="268224" y="51866"/>
                </a:lnTo>
                <a:lnTo>
                  <a:pt x="252247" y="57645"/>
                </a:lnTo>
                <a:lnTo>
                  <a:pt x="238226" y="66001"/>
                </a:lnTo>
                <a:lnTo>
                  <a:pt x="208153" y="106146"/>
                </a:lnTo>
                <a:lnTo>
                  <a:pt x="197866" y="162204"/>
                </a:lnTo>
                <a:lnTo>
                  <a:pt x="198996" y="182473"/>
                </a:lnTo>
                <a:lnTo>
                  <a:pt x="216027" y="233883"/>
                </a:lnTo>
                <a:lnTo>
                  <a:pt x="252171" y="266661"/>
                </a:lnTo>
                <a:lnTo>
                  <a:pt x="268224" y="272427"/>
                </a:lnTo>
                <a:lnTo>
                  <a:pt x="271018" y="263474"/>
                </a:lnTo>
                <a:lnTo>
                  <a:pt x="258445" y="257911"/>
                </a:lnTo>
                <a:lnTo>
                  <a:pt x="247599" y="250164"/>
                </a:lnTo>
                <a:lnTo>
                  <a:pt x="225386" y="214045"/>
                </a:lnTo>
                <a:lnTo>
                  <a:pt x="218059" y="161036"/>
                </a:lnTo>
                <a:lnTo>
                  <a:pt x="218859" y="142227"/>
                </a:lnTo>
                <a:lnTo>
                  <a:pt x="231140" y="95758"/>
                </a:lnTo>
                <a:lnTo>
                  <a:pt x="258660" y="66357"/>
                </a:lnTo>
                <a:lnTo>
                  <a:pt x="271399" y="60807"/>
                </a:lnTo>
                <a:close/>
              </a:path>
              <a:path w="1034414" h="295910">
                <a:moveTo>
                  <a:pt x="1007364" y="162204"/>
                </a:moveTo>
                <a:lnTo>
                  <a:pt x="1002804" y="123304"/>
                </a:lnTo>
                <a:lnTo>
                  <a:pt x="979081" y="76974"/>
                </a:lnTo>
                <a:lnTo>
                  <a:pt x="937006" y="51866"/>
                </a:lnTo>
                <a:lnTo>
                  <a:pt x="933831" y="60807"/>
                </a:lnTo>
                <a:lnTo>
                  <a:pt x="946632" y="66357"/>
                </a:lnTo>
                <a:lnTo>
                  <a:pt x="957643" y="74028"/>
                </a:lnTo>
                <a:lnTo>
                  <a:pt x="979881" y="109588"/>
                </a:lnTo>
                <a:lnTo>
                  <a:pt x="987171" y="161036"/>
                </a:lnTo>
                <a:lnTo>
                  <a:pt x="986358" y="180505"/>
                </a:lnTo>
                <a:lnTo>
                  <a:pt x="974090" y="228130"/>
                </a:lnTo>
                <a:lnTo>
                  <a:pt x="946772" y="257911"/>
                </a:lnTo>
                <a:lnTo>
                  <a:pt x="934212" y="263474"/>
                </a:lnTo>
                <a:lnTo>
                  <a:pt x="937006" y="272427"/>
                </a:lnTo>
                <a:lnTo>
                  <a:pt x="979144" y="247396"/>
                </a:lnTo>
                <a:lnTo>
                  <a:pt x="1002804" y="201168"/>
                </a:lnTo>
                <a:lnTo>
                  <a:pt x="1006221" y="182473"/>
                </a:lnTo>
                <a:lnTo>
                  <a:pt x="1007364" y="162204"/>
                </a:lnTo>
                <a:close/>
              </a:path>
              <a:path w="1034414" h="295910">
                <a:moveTo>
                  <a:pt x="1034161" y="800"/>
                </a:moveTo>
                <a:lnTo>
                  <a:pt x="181610" y="800"/>
                </a:lnTo>
                <a:lnTo>
                  <a:pt x="181610" y="0"/>
                </a:lnTo>
                <a:lnTo>
                  <a:pt x="148971" y="0"/>
                </a:lnTo>
                <a:lnTo>
                  <a:pt x="78486" y="264515"/>
                </a:lnTo>
                <a:lnTo>
                  <a:pt x="38227" y="174752"/>
                </a:lnTo>
                <a:lnTo>
                  <a:pt x="0" y="192189"/>
                </a:lnTo>
                <a:lnTo>
                  <a:pt x="3683" y="200914"/>
                </a:lnTo>
                <a:lnTo>
                  <a:pt x="23368" y="192189"/>
                </a:lnTo>
                <a:lnTo>
                  <a:pt x="71501" y="295668"/>
                </a:lnTo>
                <a:lnTo>
                  <a:pt x="82677" y="295668"/>
                </a:lnTo>
                <a:lnTo>
                  <a:pt x="158369" y="15455"/>
                </a:lnTo>
                <a:lnTo>
                  <a:pt x="176911" y="15455"/>
                </a:lnTo>
                <a:lnTo>
                  <a:pt x="176911" y="19850"/>
                </a:lnTo>
                <a:lnTo>
                  <a:pt x="1034161" y="19850"/>
                </a:lnTo>
                <a:lnTo>
                  <a:pt x="1034161" y="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2957196" y="4408807"/>
            <a:ext cx="728980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1900" spc="15" dirty="0">
                <a:latin typeface="Cambria Math"/>
                <a:cs typeface="Cambria Math"/>
              </a:rPr>
              <a:t>1 </a:t>
            </a:r>
            <a:r>
              <a:rPr sz="1900" spc="20" dirty="0">
                <a:latin typeface="Cambria Math"/>
                <a:cs typeface="Cambria Math"/>
              </a:rPr>
              <a:t>−</a:t>
            </a:r>
            <a:r>
              <a:rPr sz="1900" spc="35" dirty="0">
                <a:latin typeface="Cambria Math"/>
                <a:cs typeface="Cambria Math"/>
              </a:rPr>
              <a:t> </a:t>
            </a:r>
            <a:r>
              <a:rPr sz="1900" spc="60" dirty="0">
                <a:latin typeface="Cambria Math"/>
                <a:cs typeface="Cambria Math"/>
              </a:rPr>
              <a:t>𝜁</a:t>
            </a:r>
            <a:r>
              <a:rPr sz="2000" spc="89" baseline="24691" dirty="0">
                <a:latin typeface="Cambria Math"/>
                <a:cs typeface="Cambria Math"/>
              </a:rPr>
              <a:t>2</a:t>
            </a:r>
            <a:endParaRPr sz="2000" baseline="24691" dirty="0">
              <a:latin typeface="Cambria Math"/>
              <a:cs typeface="Cambria Math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715767" y="4356379"/>
            <a:ext cx="1038225" cy="19050"/>
          </a:xfrm>
          <a:custGeom>
            <a:avLst/>
            <a:gdLst/>
            <a:ahLst/>
            <a:cxnLst/>
            <a:rect l="l" t="t" r="r" b="b"/>
            <a:pathLst>
              <a:path w="1038225" h="19050">
                <a:moveTo>
                  <a:pt x="1038225" y="0"/>
                </a:moveTo>
                <a:lnTo>
                  <a:pt x="0" y="0"/>
                </a:lnTo>
                <a:lnTo>
                  <a:pt x="0" y="19050"/>
                </a:lnTo>
                <a:lnTo>
                  <a:pt x="1038225" y="19050"/>
                </a:lnTo>
                <a:lnTo>
                  <a:pt x="1038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818513" y="4178302"/>
            <a:ext cx="1097915" cy="391160"/>
          </a:xfrm>
          <a:custGeom>
            <a:avLst/>
            <a:gdLst/>
            <a:ahLst/>
            <a:cxnLst/>
            <a:rect l="l" t="t" r="r" b="b"/>
            <a:pathLst>
              <a:path w="1097914" h="391160">
                <a:moveTo>
                  <a:pt x="55372" y="0"/>
                </a:moveTo>
                <a:lnTo>
                  <a:pt x="0" y="0"/>
                </a:lnTo>
                <a:lnTo>
                  <a:pt x="0" y="10160"/>
                </a:lnTo>
                <a:lnTo>
                  <a:pt x="0" y="381000"/>
                </a:lnTo>
                <a:lnTo>
                  <a:pt x="0" y="391160"/>
                </a:lnTo>
                <a:lnTo>
                  <a:pt x="55372" y="391160"/>
                </a:lnTo>
                <a:lnTo>
                  <a:pt x="55372" y="381000"/>
                </a:lnTo>
                <a:lnTo>
                  <a:pt x="21590" y="381000"/>
                </a:lnTo>
                <a:lnTo>
                  <a:pt x="21590" y="10160"/>
                </a:lnTo>
                <a:lnTo>
                  <a:pt x="55372" y="10160"/>
                </a:lnTo>
                <a:lnTo>
                  <a:pt x="55372" y="0"/>
                </a:lnTo>
                <a:close/>
              </a:path>
              <a:path w="1097914" h="391160">
                <a:moveTo>
                  <a:pt x="334772" y="85686"/>
                </a:moveTo>
                <a:lnTo>
                  <a:pt x="331597" y="76746"/>
                </a:lnTo>
                <a:lnTo>
                  <a:pt x="315620" y="82524"/>
                </a:lnTo>
                <a:lnTo>
                  <a:pt x="301599" y="90881"/>
                </a:lnTo>
                <a:lnTo>
                  <a:pt x="271513" y="131025"/>
                </a:lnTo>
                <a:lnTo>
                  <a:pt x="261239" y="187083"/>
                </a:lnTo>
                <a:lnTo>
                  <a:pt x="262369" y="207352"/>
                </a:lnTo>
                <a:lnTo>
                  <a:pt x="279400" y="258762"/>
                </a:lnTo>
                <a:lnTo>
                  <a:pt x="315544" y="291541"/>
                </a:lnTo>
                <a:lnTo>
                  <a:pt x="331597" y="297307"/>
                </a:lnTo>
                <a:lnTo>
                  <a:pt x="334391" y="288353"/>
                </a:lnTo>
                <a:lnTo>
                  <a:pt x="321818" y="282790"/>
                </a:lnTo>
                <a:lnTo>
                  <a:pt x="310972" y="275043"/>
                </a:lnTo>
                <a:lnTo>
                  <a:pt x="288759" y="238925"/>
                </a:lnTo>
                <a:lnTo>
                  <a:pt x="281432" y="185915"/>
                </a:lnTo>
                <a:lnTo>
                  <a:pt x="282232" y="167106"/>
                </a:lnTo>
                <a:lnTo>
                  <a:pt x="294513" y="120637"/>
                </a:lnTo>
                <a:lnTo>
                  <a:pt x="322033" y="91236"/>
                </a:lnTo>
                <a:lnTo>
                  <a:pt x="334772" y="85686"/>
                </a:lnTo>
                <a:close/>
              </a:path>
              <a:path w="1097914" h="391160">
                <a:moveTo>
                  <a:pt x="1080262" y="187083"/>
                </a:moveTo>
                <a:lnTo>
                  <a:pt x="1075702" y="148183"/>
                </a:lnTo>
                <a:lnTo>
                  <a:pt x="1051979" y="101854"/>
                </a:lnTo>
                <a:lnTo>
                  <a:pt x="1009904" y="76746"/>
                </a:lnTo>
                <a:lnTo>
                  <a:pt x="1006729" y="85686"/>
                </a:lnTo>
                <a:lnTo>
                  <a:pt x="1019530" y="91236"/>
                </a:lnTo>
                <a:lnTo>
                  <a:pt x="1030541" y="98907"/>
                </a:lnTo>
                <a:lnTo>
                  <a:pt x="1052779" y="134467"/>
                </a:lnTo>
                <a:lnTo>
                  <a:pt x="1060069" y="185915"/>
                </a:lnTo>
                <a:lnTo>
                  <a:pt x="1059256" y="205384"/>
                </a:lnTo>
                <a:lnTo>
                  <a:pt x="1046988" y="253009"/>
                </a:lnTo>
                <a:lnTo>
                  <a:pt x="1019670" y="282790"/>
                </a:lnTo>
                <a:lnTo>
                  <a:pt x="1007110" y="288353"/>
                </a:lnTo>
                <a:lnTo>
                  <a:pt x="1009904" y="297307"/>
                </a:lnTo>
                <a:lnTo>
                  <a:pt x="1052042" y="272275"/>
                </a:lnTo>
                <a:lnTo>
                  <a:pt x="1075702" y="226047"/>
                </a:lnTo>
                <a:lnTo>
                  <a:pt x="1079119" y="207352"/>
                </a:lnTo>
                <a:lnTo>
                  <a:pt x="1080262" y="187083"/>
                </a:lnTo>
                <a:close/>
              </a:path>
              <a:path w="1097914" h="391160">
                <a:moveTo>
                  <a:pt x="1097534" y="16154"/>
                </a:moveTo>
                <a:lnTo>
                  <a:pt x="244983" y="16154"/>
                </a:lnTo>
                <a:lnTo>
                  <a:pt x="244983" y="15354"/>
                </a:lnTo>
                <a:lnTo>
                  <a:pt x="212344" y="15354"/>
                </a:lnTo>
                <a:lnTo>
                  <a:pt x="141859" y="279869"/>
                </a:lnTo>
                <a:lnTo>
                  <a:pt x="101600" y="190106"/>
                </a:lnTo>
                <a:lnTo>
                  <a:pt x="63500" y="207543"/>
                </a:lnTo>
                <a:lnTo>
                  <a:pt x="67056" y="216268"/>
                </a:lnTo>
                <a:lnTo>
                  <a:pt x="86741" y="207543"/>
                </a:lnTo>
                <a:lnTo>
                  <a:pt x="134874" y="311023"/>
                </a:lnTo>
                <a:lnTo>
                  <a:pt x="146050" y="311023"/>
                </a:lnTo>
                <a:lnTo>
                  <a:pt x="221742" y="30810"/>
                </a:lnTo>
                <a:lnTo>
                  <a:pt x="240284" y="30810"/>
                </a:lnTo>
                <a:lnTo>
                  <a:pt x="240284" y="35204"/>
                </a:lnTo>
                <a:lnTo>
                  <a:pt x="1097534" y="35204"/>
                </a:lnTo>
                <a:lnTo>
                  <a:pt x="1097534" y="161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784848" y="4178302"/>
            <a:ext cx="640080" cy="391160"/>
          </a:xfrm>
          <a:custGeom>
            <a:avLst/>
            <a:gdLst/>
            <a:ahLst/>
            <a:cxnLst/>
            <a:rect l="l" t="t" r="r" b="b"/>
            <a:pathLst>
              <a:path w="640079" h="391160">
                <a:moveTo>
                  <a:pt x="73533" y="85686"/>
                </a:moveTo>
                <a:lnTo>
                  <a:pt x="70358" y="76746"/>
                </a:lnTo>
                <a:lnTo>
                  <a:pt x="54381" y="82524"/>
                </a:lnTo>
                <a:lnTo>
                  <a:pt x="40360" y="90881"/>
                </a:lnTo>
                <a:lnTo>
                  <a:pt x="10287" y="131025"/>
                </a:lnTo>
                <a:lnTo>
                  <a:pt x="0" y="187083"/>
                </a:lnTo>
                <a:lnTo>
                  <a:pt x="1130" y="207352"/>
                </a:lnTo>
                <a:lnTo>
                  <a:pt x="18161" y="258762"/>
                </a:lnTo>
                <a:lnTo>
                  <a:pt x="54305" y="291541"/>
                </a:lnTo>
                <a:lnTo>
                  <a:pt x="70358" y="297307"/>
                </a:lnTo>
                <a:lnTo>
                  <a:pt x="73152" y="288353"/>
                </a:lnTo>
                <a:lnTo>
                  <a:pt x="60579" y="282790"/>
                </a:lnTo>
                <a:lnTo>
                  <a:pt x="49733" y="275043"/>
                </a:lnTo>
                <a:lnTo>
                  <a:pt x="27520" y="238925"/>
                </a:lnTo>
                <a:lnTo>
                  <a:pt x="20193" y="185915"/>
                </a:lnTo>
                <a:lnTo>
                  <a:pt x="20993" y="167106"/>
                </a:lnTo>
                <a:lnTo>
                  <a:pt x="33274" y="120637"/>
                </a:lnTo>
                <a:lnTo>
                  <a:pt x="60794" y="91236"/>
                </a:lnTo>
                <a:lnTo>
                  <a:pt x="73533" y="85686"/>
                </a:lnTo>
                <a:close/>
              </a:path>
              <a:path w="640079" h="391160">
                <a:moveTo>
                  <a:pt x="561848" y="187083"/>
                </a:moveTo>
                <a:lnTo>
                  <a:pt x="557288" y="148183"/>
                </a:lnTo>
                <a:lnTo>
                  <a:pt x="533565" y="101854"/>
                </a:lnTo>
                <a:lnTo>
                  <a:pt x="491490" y="76746"/>
                </a:lnTo>
                <a:lnTo>
                  <a:pt x="488315" y="85686"/>
                </a:lnTo>
                <a:lnTo>
                  <a:pt x="501116" y="91236"/>
                </a:lnTo>
                <a:lnTo>
                  <a:pt x="512127" y="98907"/>
                </a:lnTo>
                <a:lnTo>
                  <a:pt x="534365" y="134467"/>
                </a:lnTo>
                <a:lnTo>
                  <a:pt x="541655" y="185915"/>
                </a:lnTo>
                <a:lnTo>
                  <a:pt x="540842" y="205384"/>
                </a:lnTo>
                <a:lnTo>
                  <a:pt x="528574" y="253009"/>
                </a:lnTo>
                <a:lnTo>
                  <a:pt x="501256" y="282790"/>
                </a:lnTo>
                <a:lnTo>
                  <a:pt x="488696" y="288353"/>
                </a:lnTo>
                <a:lnTo>
                  <a:pt x="491490" y="297307"/>
                </a:lnTo>
                <a:lnTo>
                  <a:pt x="533628" y="272275"/>
                </a:lnTo>
                <a:lnTo>
                  <a:pt x="557288" y="226047"/>
                </a:lnTo>
                <a:lnTo>
                  <a:pt x="560705" y="207352"/>
                </a:lnTo>
                <a:lnTo>
                  <a:pt x="561848" y="187083"/>
                </a:lnTo>
                <a:close/>
              </a:path>
              <a:path w="640079" h="391160">
                <a:moveTo>
                  <a:pt x="639699" y="0"/>
                </a:moveTo>
                <a:lnTo>
                  <a:pt x="584454" y="0"/>
                </a:lnTo>
                <a:lnTo>
                  <a:pt x="584454" y="10160"/>
                </a:lnTo>
                <a:lnTo>
                  <a:pt x="618236" y="10160"/>
                </a:lnTo>
                <a:lnTo>
                  <a:pt x="618236" y="381000"/>
                </a:lnTo>
                <a:lnTo>
                  <a:pt x="584454" y="381000"/>
                </a:lnTo>
                <a:lnTo>
                  <a:pt x="584454" y="391160"/>
                </a:lnTo>
                <a:lnTo>
                  <a:pt x="639699" y="391160"/>
                </a:lnTo>
                <a:lnTo>
                  <a:pt x="639699" y="381000"/>
                </a:lnTo>
                <a:lnTo>
                  <a:pt x="639699" y="10160"/>
                </a:lnTo>
                <a:lnTo>
                  <a:pt x="6396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4120515" y="4189098"/>
            <a:ext cx="728980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1900" spc="15" dirty="0">
                <a:latin typeface="Cambria Math"/>
                <a:cs typeface="Cambria Math"/>
              </a:rPr>
              <a:t>1 </a:t>
            </a:r>
            <a:r>
              <a:rPr sz="1900" spc="20" dirty="0">
                <a:latin typeface="Cambria Math"/>
                <a:cs typeface="Cambria Math"/>
              </a:rPr>
              <a:t>−</a:t>
            </a:r>
            <a:r>
              <a:rPr sz="1900" spc="35" dirty="0">
                <a:latin typeface="Cambria Math"/>
                <a:cs typeface="Cambria Math"/>
              </a:rPr>
              <a:t> </a:t>
            </a:r>
            <a:r>
              <a:rPr sz="1900" spc="60" dirty="0">
                <a:latin typeface="Cambria Math"/>
                <a:cs typeface="Cambria Math"/>
              </a:rPr>
              <a:t>𝜁</a:t>
            </a:r>
            <a:r>
              <a:rPr sz="2000" spc="89" baseline="24691" dirty="0">
                <a:latin typeface="Cambria Math"/>
                <a:cs typeface="Cambria Math"/>
              </a:rPr>
              <a:t>2</a:t>
            </a:r>
            <a:endParaRPr sz="2000" baseline="24691" dirty="0">
              <a:latin typeface="Cambria Math"/>
              <a:cs typeface="Cambria Math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5317997" y="4255050"/>
            <a:ext cx="561975" cy="220979"/>
          </a:xfrm>
          <a:custGeom>
            <a:avLst/>
            <a:gdLst/>
            <a:ahLst/>
            <a:cxnLst/>
            <a:rect l="l" t="t" r="r" b="b"/>
            <a:pathLst>
              <a:path w="561975" h="220979">
                <a:moveTo>
                  <a:pt x="491489" y="0"/>
                </a:moveTo>
                <a:lnTo>
                  <a:pt x="488314" y="8940"/>
                </a:lnTo>
                <a:lnTo>
                  <a:pt x="501126" y="14482"/>
                </a:lnTo>
                <a:lnTo>
                  <a:pt x="512127" y="22153"/>
                </a:lnTo>
                <a:lnTo>
                  <a:pt x="534368" y="57714"/>
                </a:lnTo>
                <a:lnTo>
                  <a:pt x="541654" y="109169"/>
                </a:lnTo>
                <a:lnTo>
                  <a:pt x="540843" y="128626"/>
                </a:lnTo>
                <a:lnTo>
                  <a:pt x="528574" y="176263"/>
                </a:lnTo>
                <a:lnTo>
                  <a:pt x="501267" y="206040"/>
                </a:lnTo>
                <a:lnTo>
                  <a:pt x="488696" y="211607"/>
                </a:lnTo>
                <a:lnTo>
                  <a:pt x="491489" y="220560"/>
                </a:lnTo>
                <a:lnTo>
                  <a:pt x="533638" y="195520"/>
                </a:lnTo>
                <a:lnTo>
                  <a:pt x="557291" y="149301"/>
                </a:lnTo>
                <a:lnTo>
                  <a:pt x="561848" y="110337"/>
                </a:lnTo>
                <a:lnTo>
                  <a:pt x="560706" y="90113"/>
                </a:lnTo>
                <a:lnTo>
                  <a:pt x="543687" y="38658"/>
                </a:lnTo>
                <a:lnTo>
                  <a:pt x="507468" y="5767"/>
                </a:lnTo>
                <a:lnTo>
                  <a:pt x="491489" y="0"/>
                </a:lnTo>
                <a:close/>
              </a:path>
              <a:path w="561975" h="220979">
                <a:moveTo>
                  <a:pt x="70357" y="0"/>
                </a:moveTo>
                <a:lnTo>
                  <a:pt x="28334" y="25097"/>
                </a:lnTo>
                <a:lnTo>
                  <a:pt x="4571" y="71426"/>
                </a:lnTo>
                <a:lnTo>
                  <a:pt x="0" y="110337"/>
                </a:lnTo>
                <a:lnTo>
                  <a:pt x="1141" y="130599"/>
                </a:lnTo>
                <a:lnTo>
                  <a:pt x="18161" y="182016"/>
                </a:lnTo>
                <a:lnTo>
                  <a:pt x="54308" y="214793"/>
                </a:lnTo>
                <a:lnTo>
                  <a:pt x="70357" y="220560"/>
                </a:lnTo>
                <a:lnTo>
                  <a:pt x="73151" y="211607"/>
                </a:lnTo>
                <a:lnTo>
                  <a:pt x="60580" y="206040"/>
                </a:lnTo>
                <a:lnTo>
                  <a:pt x="49736" y="198293"/>
                </a:lnTo>
                <a:lnTo>
                  <a:pt x="27533" y="162170"/>
                </a:lnTo>
                <a:lnTo>
                  <a:pt x="20192" y="109169"/>
                </a:lnTo>
                <a:lnTo>
                  <a:pt x="21004" y="90352"/>
                </a:lnTo>
                <a:lnTo>
                  <a:pt x="33274" y="43891"/>
                </a:lnTo>
                <a:lnTo>
                  <a:pt x="60795" y="14482"/>
                </a:lnTo>
                <a:lnTo>
                  <a:pt x="73532" y="8940"/>
                </a:lnTo>
                <a:lnTo>
                  <a:pt x="70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4921250" y="4189098"/>
            <a:ext cx="914400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1900" spc="5" dirty="0">
                <a:latin typeface="Cambria Math"/>
                <a:cs typeface="Cambria Math"/>
              </a:rPr>
              <a:t>cos </a:t>
            </a:r>
            <a:r>
              <a:rPr sz="1900" spc="40" dirty="0">
                <a:latin typeface="Cambria Math"/>
                <a:cs typeface="Cambria Math"/>
              </a:rPr>
              <a:t>𝜔</a:t>
            </a:r>
            <a:r>
              <a:rPr sz="2000" spc="60" baseline="-16460" dirty="0">
                <a:latin typeface="Cambria Math"/>
                <a:cs typeface="Cambria Math"/>
              </a:rPr>
              <a:t>𝑑</a:t>
            </a:r>
            <a:r>
              <a:rPr sz="2000" spc="-247" baseline="-16460" dirty="0">
                <a:latin typeface="Cambria Math"/>
                <a:cs typeface="Cambria Math"/>
              </a:rPr>
              <a:t> </a:t>
            </a:r>
            <a:r>
              <a:rPr sz="1900" spc="10" dirty="0">
                <a:latin typeface="Cambria Math"/>
                <a:cs typeface="Cambria Math"/>
              </a:rPr>
              <a:t>𝑡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415655" y="4837510"/>
            <a:ext cx="228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>
              <a:lnSpc>
                <a:spcPts val="1240"/>
              </a:lnSpc>
            </a:pPr>
            <a:fld id="{81D60167-4931-47E6-BA6A-407CBD079E47}" type="slidenum">
              <a:rPr sz="1200" dirty="0">
                <a:latin typeface="Calibri"/>
                <a:cs typeface="Calibri"/>
              </a:rPr>
              <a:pPr marL="38096">
                <a:lnSpc>
                  <a:spcPts val="1240"/>
                </a:lnSpc>
              </a:pPr>
              <a:t>55</a:t>
            </a:fld>
            <a:endParaRPr sz="1200" dirty="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970274" y="4189098"/>
            <a:ext cx="1334135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1900" spc="20" dirty="0">
                <a:latin typeface="Cambria Math"/>
                <a:cs typeface="Cambria Math"/>
              </a:rPr>
              <a:t>+ </a:t>
            </a:r>
            <a:r>
              <a:rPr sz="1900" spc="10" dirty="0">
                <a:latin typeface="Cambria Math"/>
                <a:cs typeface="Cambria Math"/>
              </a:rPr>
              <a:t>𝜁 </a:t>
            </a:r>
            <a:r>
              <a:rPr sz="1900" spc="15" dirty="0">
                <a:latin typeface="Cambria Math"/>
                <a:cs typeface="Cambria Math"/>
              </a:rPr>
              <a:t>sin </a:t>
            </a:r>
            <a:r>
              <a:rPr sz="1900" spc="40" dirty="0">
                <a:latin typeface="Cambria Math"/>
                <a:cs typeface="Cambria Math"/>
              </a:rPr>
              <a:t>𝜔</a:t>
            </a:r>
            <a:r>
              <a:rPr sz="2000" spc="60" baseline="-16460" dirty="0">
                <a:latin typeface="Cambria Math"/>
                <a:cs typeface="Cambria Math"/>
              </a:rPr>
              <a:t>𝑑</a:t>
            </a:r>
            <a:r>
              <a:rPr sz="2000" spc="-359" baseline="-16460" dirty="0">
                <a:latin typeface="Cambria Math"/>
                <a:cs typeface="Cambria Math"/>
              </a:rPr>
              <a:t> </a:t>
            </a:r>
            <a:r>
              <a:rPr sz="1900" spc="10" dirty="0">
                <a:latin typeface="Cambria Math"/>
                <a:cs typeface="Cambria Math"/>
              </a:rPr>
              <a:t>𝑡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667243" y="1684268"/>
            <a:ext cx="367665" cy="625806"/>
          </a:xfrm>
          <a:prstGeom prst="rect">
            <a:avLst/>
          </a:prstGeom>
        </p:spPr>
        <p:txBody>
          <a:bodyPr vert="horz" wrap="square" lIns="0" tIns="55874" rIns="0" bIns="0" rtlCol="0">
            <a:spAutoFit/>
          </a:bodyPr>
          <a:lstStyle/>
          <a:p>
            <a:pPr marL="38096">
              <a:spcBef>
                <a:spcPts val="440"/>
              </a:spcBef>
            </a:pPr>
            <a:r>
              <a:rPr sz="1400" spc="10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  <a:p>
            <a:pPr marL="57145">
              <a:spcBef>
                <a:spcPts val="459"/>
              </a:spcBef>
            </a:pPr>
            <a:r>
              <a:rPr spc="25" dirty="0">
                <a:latin typeface="Cambria Math"/>
                <a:cs typeface="Cambria Math"/>
              </a:rPr>
              <a:t>𝜔</a:t>
            </a:r>
            <a:r>
              <a:rPr sz="2000" spc="37" baseline="-16460" dirty="0">
                <a:latin typeface="Cambria Math"/>
                <a:cs typeface="Cambria Math"/>
              </a:rPr>
              <a:t>𝑑</a:t>
            </a:r>
            <a:endParaRPr sz="2000" baseline="-16460" dirty="0">
              <a:latin typeface="Cambria Math"/>
              <a:cs typeface="Cambria Math"/>
            </a:endParaRPr>
          </a:p>
        </p:txBody>
      </p:sp>
      <p:sp>
        <p:nvSpPr>
          <p:cNvPr id="77" name="Slide Number Placeholder 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55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096" y="153987"/>
            <a:ext cx="681926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796">
              <a:spcBef>
                <a:spcPts val="105"/>
              </a:spcBef>
              <a:tabLst>
                <a:tab pos="4102327" algn="l"/>
              </a:tabLst>
            </a:pPr>
            <a:r>
              <a:rPr sz="2800" spc="-20" dirty="0">
                <a:solidFill>
                  <a:srgbClr val="FF0000"/>
                </a:solidFill>
              </a:rPr>
              <a:t>Step </a:t>
            </a:r>
            <a:r>
              <a:rPr sz="2800" spc="-15" dirty="0">
                <a:solidFill>
                  <a:srgbClr val="FF0000"/>
                </a:solidFill>
              </a:rPr>
              <a:t>Response</a:t>
            </a:r>
            <a:r>
              <a:rPr sz="2800" spc="50" dirty="0">
                <a:solidFill>
                  <a:srgbClr val="FF0000"/>
                </a:solidFill>
              </a:rPr>
              <a:t> </a:t>
            </a:r>
            <a:r>
              <a:rPr sz="2800" spc="-15" dirty="0">
                <a:solidFill>
                  <a:srgbClr val="FF0000"/>
                </a:solidFill>
              </a:rPr>
              <a:t>of</a:t>
            </a:r>
            <a:r>
              <a:rPr sz="2800" spc="35" dirty="0">
                <a:solidFill>
                  <a:srgbClr val="FF0000"/>
                </a:solidFill>
              </a:rPr>
              <a:t> </a:t>
            </a:r>
            <a:r>
              <a:rPr sz="2800" spc="-5" dirty="0" smtClean="0">
                <a:solidFill>
                  <a:srgbClr val="FF0000"/>
                </a:solidFill>
              </a:rPr>
              <a:t>2</a:t>
            </a:r>
            <a:r>
              <a:rPr sz="2800" spc="-7" baseline="24305" dirty="0" smtClean="0">
                <a:solidFill>
                  <a:srgbClr val="FF0000"/>
                </a:solidFill>
              </a:rPr>
              <a:t>nd</a:t>
            </a:r>
            <a:r>
              <a:rPr lang="en-US" sz="2800" spc="-7" dirty="0" smtClean="0">
                <a:solidFill>
                  <a:srgbClr val="FF0000"/>
                </a:solidFill>
              </a:rPr>
              <a:t> </a:t>
            </a:r>
            <a:r>
              <a:rPr sz="2800" spc="-15" dirty="0" smtClean="0">
                <a:solidFill>
                  <a:srgbClr val="FF0000"/>
                </a:solidFill>
              </a:rPr>
              <a:t>Order</a:t>
            </a:r>
            <a:r>
              <a:rPr sz="2800" spc="-95" dirty="0" smtClean="0">
                <a:solidFill>
                  <a:srgbClr val="FF0000"/>
                </a:solidFill>
              </a:rPr>
              <a:t> </a:t>
            </a:r>
            <a:r>
              <a:rPr sz="2800" spc="-30" dirty="0">
                <a:solidFill>
                  <a:srgbClr val="FF0000"/>
                </a:solidFill>
              </a:rPr>
              <a:t>Systems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1576" y="1222123"/>
            <a:ext cx="280670" cy="238760"/>
          </a:xfrm>
          <a:custGeom>
            <a:avLst/>
            <a:gdLst/>
            <a:ahLst/>
            <a:cxnLst/>
            <a:rect l="l" t="t" r="r" b="b"/>
            <a:pathLst>
              <a:path w="280670" h="238759">
                <a:moveTo>
                  <a:pt x="204635" y="0"/>
                </a:moveTo>
                <a:lnTo>
                  <a:pt x="201244" y="9778"/>
                </a:lnTo>
                <a:lnTo>
                  <a:pt x="215032" y="15708"/>
                </a:lnTo>
                <a:lnTo>
                  <a:pt x="226888" y="23971"/>
                </a:lnTo>
                <a:lnTo>
                  <a:pt x="250968" y="62404"/>
                </a:lnTo>
                <a:lnTo>
                  <a:pt x="258876" y="117982"/>
                </a:lnTo>
                <a:lnTo>
                  <a:pt x="257993" y="139009"/>
                </a:lnTo>
                <a:lnTo>
                  <a:pt x="244754" y="190373"/>
                </a:lnTo>
                <a:lnTo>
                  <a:pt x="215188" y="222573"/>
                </a:lnTo>
                <a:lnTo>
                  <a:pt x="201612" y="228600"/>
                </a:lnTo>
                <a:lnTo>
                  <a:pt x="204635" y="238251"/>
                </a:lnTo>
                <a:lnTo>
                  <a:pt x="250142" y="211195"/>
                </a:lnTo>
                <a:lnTo>
                  <a:pt x="275704" y="161305"/>
                </a:lnTo>
                <a:lnTo>
                  <a:pt x="280606" y="119252"/>
                </a:lnTo>
                <a:lnTo>
                  <a:pt x="279377" y="97414"/>
                </a:lnTo>
                <a:lnTo>
                  <a:pt x="269547" y="58691"/>
                </a:lnTo>
                <a:lnTo>
                  <a:pt x="237043" y="15319"/>
                </a:lnTo>
                <a:lnTo>
                  <a:pt x="221900" y="6260"/>
                </a:lnTo>
                <a:lnTo>
                  <a:pt x="204635" y="0"/>
                </a:lnTo>
                <a:close/>
              </a:path>
              <a:path w="280670" h="238759">
                <a:moveTo>
                  <a:pt x="75971" y="0"/>
                </a:moveTo>
                <a:lnTo>
                  <a:pt x="30538" y="27164"/>
                </a:lnTo>
                <a:lnTo>
                  <a:pt x="4908" y="77231"/>
                </a:lnTo>
                <a:lnTo>
                  <a:pt x="0" y="119252"/>
                </a:lnTo>
                <a:lnTo>
                  <a:pt x="1223" y="141106"/>
                </a:lnTo>
                <a:lnTo>
                  <a:pt x="11015" y="179814"/>
                </a:lnTo>
                <a:lnTo>
                  <a:pt x="43472" y="222996"/>
                </a:lnTo>
                <a:lnTo>
                  <a:pt x="75971" y="238251"/>
                </a:lnTo>
                <a:lnTo>
                  <a:pt x="78981" y="228600"/>
                </a:lnTo>
                <a:lnTo>
                  <a:pt x="65405" y="222573"/>
                </a:lnTo>
                <a:lnTo>
                  <a:pt x="53692" y="214201"/>
                </a:lnTo>
                <a:lnTo>
                  <a:pt x="29667" y="175204"/>
                </a:lnTo>
                <a:lnTo>
                  <a:pt x="21717" y="117982"/>
                </a:lnTo>
                <a:lnTo>
                  <a:pt x="22600" y="97647"/>
                </a:lnTo>
                <a:lnTo>
                  <a:pt x="35852" y="47498"/>
                </a:lnTo>
                <a:lnTo>
                  <a:pt x="65620" y="15708"/>
                </a:lnTo>
                <a:lnTo>
                  <a:pt x="79362" y="9778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3524" y="1145607"/>
            <a:ext cx="120967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546045" algn="l"/>
              </a:tabLst>
            </a:pPr>
            <a:r>
              <a:rPr sz="2000" spc="15" dirty="0">
                <a:latin typeface="Cambria Math"/>
                <a:cs typeface="Cambria Math"/>
              </a:rPr>
              <a:t>𝑦</a:t>
            </a:r>
            <a:r>
              <a:rPr sz="2000" spc="37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	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15" dirty="0">
                <a:latin typeface="Cambria Math"/>
                <a:cs typeface="Cambria Math"/>
              </a:rPr>
              <a:t>1</a:t>
            </a:r>
            <a:r>
              <a:rPr sz="2000" spc="-30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−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38936" y="859095"/>
            <a:ext cx="80899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3000" spc="135" baseline="-20833" dirty="0">
                <a:latin typeface="Cambria Math"/>
                <a:cs typeface="Cambria Math"/>
              </a:rPr>
              <a:t>𝑒</a:t>
            </a:r>
            <a:r>
              <a:rPr sz="1500" spc="90" dirty="0">
                <a:latin typeface="Cambria Math"/>
                <a:cs typeface="Cambria Math"/>
              </a:rPr>
              <a:t>−𝜁𝜔</a:t>
            </a:r>
            <a:r>
              <a:rPr spc="135" baseline="-13888" dirty="0">
                <a:latin typeface="Cambria Math"/>
                <a:cs typeface="Cambria Math"/>
              </a:rPr>
              <a:t>𝑛</a:t>
            </a:r>
            <a:r>
              <a:rPr sz="1500" spc="90" dirty="0">
                <a:latin typeface="Cambria Math"/>
                <a:cs typeface="Cambria Math"/>
              </a:rPr>
              <a:t>𝑡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94284" y="1327407"/>
            <a:ext cx="1095375" cy="376555"/>
          </a:xfrm>
          <a:custGeom>
            <a:avLst/>
            <a:gdLst/>
            <a:ahLst/>
            <a:cxnLst/>
            <a:rect l="l" t="t" r="r" b="b"/>
            <a:pathLst>
              <a:path w="1095375" h="376555">
                <a:moveTo>
                  <a:pt x="292481" y="123571"/>
                </a:moveTo>
                <a:lnTo>
                  <a:pt x="289179" y="113792"/>
                </a:lnTo>
                <a:lnTo>
                  <a:pt x="271856" y="120053"/>
                </a:lnTo>
                <a:lnTo>
                  <a:pt x="256692" y="129120"/>
                </a:lnTo>
                <a:lnTo>
                  <a:pt x="224193" y="172491"/>
                </a:lnTo>
                <a:lnTo>
                  <a:pt x="214337" y="211213"/>
                </a:lnTo>
                <a:lnTo>
                  <a:pt x="213106" y="233045"/>
                </a:lnTo>
                <a:lnTo>
                  <a:pt x="214337" y="254901"/>
                </a:lnTo>
                <a:lnTo>
                  <a:pt x="224193" y="293611"/>
                </a:lnTo>
                <a:lnTo>
                  <a:pt x="256692" y="336791"/>
                </a:lnTo>
                <a:lnTo>
                  <a:pt x="289179" y="352044"/>
                </a:lnTo>
                <a:lnTo>
                  <a:pt x="292100" y="342392"/>
                </a:lnTo>
                <a:lnTo>
                  <a:pt x="278549" y="336372"/>
                </a:lnTo>
                <a:lnTo>
                  <a:pt x="266852" y="328002"/>
                </a:lnTo>
                <a:lnTo>
                  <a:pt x="242874" y="289001"/>
                </a:lnTo>
                <a:lnTo>
                  <a:pt x="234950" y="231775"/>
                </a:lnTo>
                <a:lnTo>
                  <a:pt x="235826" y="211442"/>
                </a:lnTo>
                <a:lnTo>
                  <a:pt x="249047" y="161290"/>
                </a:lnTo>
                <a:lnTo>
                  <a:pt x="278765" y="129501"/>
                </a:lnTo>
                <a:lnTo>
                  <a:pt x="292481" y="123571"/>
                </a:lnTo>
                <a:close/>
              </a:path>
              <a:path w="1095375" h="376555">
                <a:moveTo>
                  <a:pt x="1084326" y="233045"/>
                </a:moveTo>
                <a:lnTo>
                  <a:pt x="1079385" y="191033"/>
                </a:lnTo>
                <a:lnTo>
                  <a:pt x="1064641" y="155575"/>
                </a:lnTo>
                <a:lnTo>
                  <a:pt x="1025613" y="120053"/>
                </a:lnTo>
                <a:lnTo>
                  <a:pt x="1008380" y="113792"/>
                </a:lnTo>
                <a:lnTo>
                  <a:pt x="1004951" y="123571"/>
                </a:lnTo>
                <a:lnTo>
                  <a:pt x="1018730" y="129501"/>
                </a:lnTo>
                <a:lnTo>
                  <a:pt x="1030579" y="137769"/>
                </a:lnTo>
                <a:lnTo>
                  <a:pt x="1054671" y="176199"/>
                </a:lnTo>
                <a:lnTo>
                  <a:pt x="1062609" y="231775"/>
                </a:lnTo>
                <a:lnTo>
                  <a:pt x="1061720" y="252806"/>
                </a:lnTo>
                <a:lnTo>
                  <a:pt x="1048512" y="304165"/>
                </a:lnTo>
                <a:lnTo>
                  <a:pt x="1018895" y="336372"/>
                </a:lnTo>
                <a:lnTo>
                  <a:pt x="1005332" y="342392"/>
                </a:lnTo>
                <a:lnTo>
                  <a:pt x="1008380" y="352044"/>
                </a:lnTo>
                <a:lnTo>
                  <a:pt x="1053884" y="324993"/>
                </a:lnTo>
                <a:lnTo>
                  <a:pt x="1079449" y="275107"/>
                </a:lnTo>
                <a:lnTo>
                  <a:pt x="1083106" y="254901"/>
                </a:lnTo>
                <a:lnTo>
                  <a:pt x="1084326" y="233045"/>
                </a:lnTo>
                <a:close/>
              </a:path>
              <a:path w="1095375" h="376555">
                <a:moveTo>
                  <a:pt x="1095375" y="57150"/>
                </a:moveTo>
                <a:lnTo>
                  <a:pt x="165354" y="57023"/>
                </a:lnTo>
                <a:lnTo>
                  <a:pt x="89154" y="342773"/>
                </a:lnTo>
                <a:lnTo>
                  <a:pt x="45593" y="245745"/>
                </a:lnTo>
                <a:lnTo>
                  <a:pt x="4445" y="264668"/>
                </a:lnTo>
                <a:lnTo>
                  <a:pt x="8382" y="274066"/>
                </a:lnTo>
                <a:lnTo>
                  <a:pt x="29591" y="264668"/>
                </a:lnTo>
                <a:lnTo>
                  <a:pt x="81534" y="376428"/>
                </a:lnTo>
                <a:lnTo>
                  <a:pt x="93726" y="376428"/>
                </a:lnTo>
                <a:lnTo>
                  <a:pt x="175387" y="73787"/>
                </a:lnTo>
                <a:lnTo>
                  <a:pt x="190500" y="73787"/>
                </a:lnTo>
                <a:lnTo>
                  <a:pt x="190500" y="76200"/>
                </a:lnTo>
                <a:lnTo>
                  <a:pt x="1095375" y="76200"/>
                </a:lnTo>
                <a:lnTo>
                  <a:pt x="1095375" y="57150"/>
                </a:lnTo>
                <a:close/>
              </a:path>
              <a:path w="1095375" h="376555">
                <a:moveTo>
                  <a:pt x="1095375" y="0"/>
                </a:moveTo>
                <a:lnTo>
                  <a:pt x="0" y="0"/>
                </a:lnTo>
                <a:lnTo>
                  <a:pt x="0" y="19050"/>
                </a:lnTo>
                <a:lnTo>
                  <a:pt x="1095375" y="19050"/>
                </a:lnTo>
                <a:lnTo>
                  <a:pt x="1095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60017" y="1222123"/>
            <a:ext cx="594995" cy="238760"/>
          </a:xfrm>
          <a:custGeom>
            <a:avLst/>
            <a:gdLst/>
            <a:ahLst/>
            <a:cxnLst/>
            <a:rect l="l" t="t" r="r" b="b"/>
            <a:pathLst>
              <a:path w="594995" h="238759">
                <a:moveTo>
                  <a:pt x="519049" y="0"/>
                </a:moveTo>
                <a:lnTo>
                  <a:pt x="515620" y="9778"/>
                </a:lnTo>
                <a:lnTo>
                  <a:pt x="529409" y="15708"/>
                </a:lnTo>
                <a:lnTo>
                  <a:pt x="541258" y="23971"/>
                </a:lnTo>
                <a:lnTo>
                  <a:pt x="565348" y="62404"/>
                </a:lnTo>
                <a:lnTo>
                  <a:pt x="573277" y="117982"/>
                </a:lnTo>
                <a:lnTo>
                  <a:pt x="572396" y="139009"/>
                </a:lnTo>
                <a:lnTo>
                  <a:pt x="559181" y="190373"/>
                </a:lnTo>
                <a:lnTo>
                  <a:pt x="529570" y="222573"/>
                </a:lnTo>
                <a:lnTo>
                  <a:pt x="516000" y="228600"/>
                </a:lnTo>
                <a:lnTo>
                  <a:pt x="519049" y="238251"/>
                </a:lnTo>
                <a:lnTo>
                  <a:pt x="564554" y="211195"/>
                </a:lnTo>
                <a:lnTo>
                  <a:pt x="590121" y="161305"/>
                </a:lnTo>
                <a:lnTo>
                  <a:pt x="594995" y="119252"/>
                </a:lnTo>
                <a:lnTo>
                  <a:pt x="593758" y="97414"/>
                </a:lnTo>
                <a:lnTo>
                  <a:pt x="583904" y="58691"/>
                </a:lnTo>
                <a:lnTo>
                  <a:pt x="551418" y="15319"/>
                </a:lnTo>
                <a:lnTo>
                  <a:pt x="536287" y="6260"/>
                </a:lnTo>
                <a:lnTo>
                  <a:pt x="519049" y="0"/>
                </a:lnTo>
                <a:close/>
              </a:path>
              <a:path w="594995" h="238759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2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92" y="222996"/>
                </a:lnTo>
                <a:lnTo>
                  <a:pt x="76073" y="238251"/>
                </a:lnTo>
                <a:lnTo>
                  <a:pt x="78994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73" y="175204"/>
                </a:lnTo>
                <a:lnTo>
                  <a:pt x="21844" y="117982"/>
                </a:lnTo>
                <a:lnTo>
                  <a:pt x="22725" y="97647"/>
                </a:lnTo>
                <a:lnTo>
                  <a:pt x="35940" y="47498"/>
                </a:lnTo>
                <a:lnTo>
                  <a:pt x="65659" y="15708"/>
                </a:lnTo>
                <a:lnTo>
                  <a:pt x="79375" y="9778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22163" y="1222123"/>
            <a:ext cx="604520" cy="238760"/>
          </a:xfrm>
          <a:custGeom>
            <a:avLst/>
            <a:gdLst/>
            <a:ahLst/>
            <a:cxnLst/>
            <a:rect l="l" t="t" r="r" b="b"/>
            <a:pathLst>
              <a:path w="604520" h="238759">
                <a:moveTo>
                  <a:pt x="528574" y="0"/>
                </a:moveTo>
                <a:lnTo>
                  <a:pt x="525145" y="9778"/>
                </a:lnTo>
                <a:lnTo>
                  <a:pt x="538934" y="15708"/>
                </a:lnTo>
                <a:lnTo>
                  <a:pt x="550783" y="23971"/>
                </a:lnTo>
                <a:lnTo>
                  <a:pt x="574873" y="62404"/>
                </a:lnTo>
                <a:lnTo>
                  <a:pt x="582802" y="117982"/>
                </a:lnTo>
                <a:lnTo>
                  <a:pt x="581921" y="139009"/>
                </a:lnTo>
                <a:lnTo>
                  <a:pt x="568706" y="190373"/>
                </a:lnTo>
                <a:lnTo>
                  <a:pt x="539095" y="222573"/>
                </a:lnTo>
                <a:lnTo>
                  <a:pt x="525526" y="228600"/>
                </a:lnTo>
                <a:lnTo>
                  <a:pt x="528574" y="238251"/>
                </a:lnTo>
                <a:lnTo>
                  <a:pt x="574079" y="211195"/>
                </a:lnTo>
                <a:lnTo>
                  <a:pt x="599646" y="161305"/>
                </a:lnTo>
                <a:lnTo>
                  <a:pt x="604520" y="119252"/>
                </a:lnTo>
                <a:lnTo>
                  <a:pt x="603283" y="97414"/>
                </a:lnTo>
                <a:lnTo>
                  <a:pt x="593429" y="58691"/>
                </a:lnTo>
                <a:lnTo>
                  <a:pt x="560943" y="15319"/>
                </a:lnTo>
                <a:lnTo>
                  <a:pt x="545812" y="6260"/>
                </a:lnTo>
                <a:lnTo>
                  <a:pt x="528574" y="0"/>
                </a:lnTo>
                <a:close/>
              </a:path>
              <a:path w="604520" h="238759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2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92" y="222996"/>
                </a:lnTo>
                <a:lnTo>
                  <a:pt x="76073" y="238251"/>
                </a:lnTo>
                <a:lnTo>
                  <a:pt x="78994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73" y="175204"/>
                </a:lnTo>
                <a:lnTo>
                  <a:pt x="21844" y="117982"/>
                </a:lnTo>
                <a:lnTo>
                  <a:pt x="22725" y="97647"/>
                </a:lnTo>
                <a:lnTo>
                  <a:pt x="35940" y="47498"/>
                </a:lnTo>
                <a:lnTo>
                  <a:pt x="65659" y="15708"/>
                </a:lnTo>
                <a:lnTo>
                  <a:pt x="79375" y="9778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79755" y="1145607"/>
            <a:ext cx="360743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796">
              <a:spcBef>
                <a:spcPts val="125"/>
              </a:spcBef>
              <a:tabLst>
                <a:tab pos="1804490" algn="l"/>
              </a:tabLst>
            </a:pPr>
            <a:r>
              <a:rPr sz="2000" spc="75" dirty="0">
                <a:latin typeface="Cambria Math"/>
                <a:cs typeface="Cambria Math"/>
              </a:rPr>
              <a:t>[sin𝜃</a:t>
            </a:r>
            <a:r>
              <a:rPr sz="2000" spc="-80" dirty="0">
                <a:latin typeface="Cambria Math"/>
                <a:cs typeface="Cambria Math"/>
              </a:rPr>
              <a:t> </a:t>
            </a:r>
            <a:r>
              <a:rPr sz="2000" spc="5" dirty="0">
                <a:latin typeface="Cambria Math"/>
                <a:cs typeface="Cambria Math"/>
              </a:rPr>
              <a:t>cos</a:t>
            </a:r>
            <a:r>
              <a:rPr sz="2000" spc="420" dirty="0">
                <a:latin typeface="Cambria Math"/>
                <a:cs typeface="Cambria Math"/>
              </a:rPr>
              <a:t> </a:t>
            </a:r>
            <a:r>
              <a:rPr sz="2000" spc="75" dirty="0">
                <a:latin typeface="Cambria Math"/>
                <a:cs typeface="Cambria Math"/>
              </a:rPr>
              <a:t>𝜔</a:t>
            </a:r>
            <a:r>
              <a:rPr sz="2300" spc="112" baseline="-16666" dirty="0">
                <a:latin typeface="Cambria Math"/>
                <a:cs typeface="Cambria Math"/>
              </a:rPr>
              <a:t>𝑑</a:t>
            </a:r>
            <a:r>
              <a:rPr sz="2000" spc="75" dirty="0">
                <a:latin typeface="Cambria Math"/>
                <a:cs typeface="Cambria Math"/>
              </a:rPr>
              <a:t>𝑡	</a:t>
            </a:r>
            <a:r>
              <a:rPr sz="2000" spc="20" dirty="0">
                <a:latin typeface="Cambria Math"/>
                <a:cs typeface="Cambria Math"/>
              </a:rPr>
              <a:t>+ </a:t>
            </a:r>
            <a:r>
              <a:rPr sz="2000" spc="5" dirty="0">
                <a:latin typeface="Cambria Math"/>
                <a:cs typeface="Cambria Math"/>
              </a:rPr>
              <a:t>cos </a:t>
            </a:r>
            <a:r>
              <a:rPr sz="2000" spc="15" dirty="0">
                <a:latin typeface="Cambria Math"/>
                <a:cs typeface="Cambria Math"/>
              </a:rPr>
              <a:t>𝜃 </a:t>
            </a:r>
            <a:r>
              <a:rPr sz="2000" spc="30" dirty="0">
                <a:latin typeface="Cambria Math"/>
                <a:cs typeface="Cambria Math"/>
              </a:rPr>
              <a:t>sin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spc="75" dirty="0">
                <a:latin typeface="Cambria Math"/>
                <a:cs typeface="Cambria Math"/>
              </a:rPr>
              <a:t>𝜔</a:t>
            </a:r>
            <a:r>
              <a:rPr sz="2300" spc="112" baseline="-16666" dirty="0">
                <a:latin typeface="Cambria Math"/>
                <a:cs typeface="Cambria Math"/>
              </a:rPr>
              <a:t>𝑑</a:t>
            </a:r>
            <a:r>
              <a:rPr sz="2000" spc="75" dirty="0">
                <a:latin typeface="Cambria Math"/>
                <a:cs typeface="Cambria Math"/>
              </a:rPr>
              <a:t>𝑡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88313" y="2050795"/>
            <a:ext cx="280670" cy="238760"/>
          </a:xfrm>
          <a:custGeom>
            <a:avLst/>
            <a:gdLst/>
            <a:ahLst/>
            <a:cxnLst/>
            <a:rect l="l" t="t" r="r" b="b"/>
            <a:pathLst>
              <a:path w="280669" h="238760">
                <a:moveTo>
                  <a:pt x="204724" y="0"/>
                </a:moveTo>
                <a:lnTo>
                  <a:pt x="201294" y="9779"/>
                </a:lnTo>
                <a:lnTo>
                  <a:pt x="215084" y="15708"/>
                </a:lnTo>
                <a:lnTo>
                  <a:pt x="226933" y="23971"/>
                </a:lnTo>
                <a:lnTo>
                  <a:pt x="251023" y="62404"/>
                </a:lnTo>
                <a:lnTo>
                  <a:pt x="258953" y="117983"/>
                </a:lnTo>
                <a:lnTo>
                  <a:pt x="258071" y="139009"/>
                </a:lnTo>
                <a:lnTo>
                  <a:pt x="244856" y="190373"/>
                </a:lnTo>
                <a:lnTo>
                  <a:pt x="215245" y="222573"/>
                </a:lnTo>
                <a:lnTo>
                  <a:pt x="201675" y="228600"/>
                </a:lnTo>
                <a:lnTo>
                  <a:pt x="204724" y="238252"/>
                </a:lnTo>
                <a:lnTo>
                  <a:pt x="250229" y="211195"/>
                </a:lnTo>
                <a:lnTo>
                  <a:pt x="275796" y="161305"/>
                </a:lnTo>
                <a:lnTo>
                  <a:pt x="280669" y="119253"/>
                </a:lnTo>
                <a:lnTo>
                  <a:pt x="279433" y="97414"/>
                </a:lnTo>
                <a:lnTo>
                  <a:pt x="269579" y="58691"/>
                </a:lnTo>
                <a:lnTo>
                  <a:pt x="237093" y="15319"/>
                </a:lnTo>
                <a:lnTo>
                  <a:pt x="221962" y="6260"/>
                </a:lnTo>
                <a:lnTo>
                  <a:pt x="204724" y="0"/>
                </a:lnTo>
                <a:close/>
              </a:path>
              <a:path w="280669" h="238760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3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92" y="222996"/>
                </a:lnTo>
                <a:lnTo>
                  <a:pt x="76073" y="238252"/>
                </a:lnTo>
                <a:lnTo>
                  <a:pt x="78993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73" y="175204"/>
                </a:lnTo>
                <a:lnTo>
                  <a:pt x="21843" y="117983"/>
                </a:lnTo>
                <a:lnTo>
                  <a:pt x="22725" y="97647"/>
                </a:lnTo>
                <a:lnTo>
                  <a:pt x="35940" y="47498"/>
                </a:lnTo>
                <a:lnTo>
                  <a:pt x="65659" y="15708"/>
                </a:lnTo>
                <a:lnTo>
                  <a:pt x="79375" y="9779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11530" y="1975806"/>
            <a:ext cx="120967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546681" algn="l"/>
              </a:tabLst>
            </a:pPr>
            <a:r>
              <a:rPr sz="2000" spc="15" dirty="0">
                <a:latin typeface="Cambria Math"/>
                <a:cs typeface="Cambria Math"/>
              </a:rPr>
              <a:t>𝑦</a:t>
            </a:r>
            <a:r>
              <a:rPr sz="2000" spc="37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	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15" dirty="0">
                <a:latin typeface="Cambria Math"/>
                <a:cs typeface="Cambria Math"/>
              </a:rPr>
              <a:t>1</a:t>
            </a:r>
            <a:r>
              <a:rPr sz="2000" spc="-30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−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40916" y="1349440"/>
            <a:ext cx="1778000" cy="673259"/>
          </a:xfrm>
          <a:prstGeom prst="rect">
            <a:avLst/>
          </a:prstGeom>
        </p:spPr>
        <p:txBody>
          <a:bodyPr vert="horz" wrap="square" lIns="0" tIns="31748" rIns="0" bIns="0" rtlCol="0">
            <a:spAutoFit/>
          </a:bodyPr>
          <a:lstStyle/>
          <a:p>
            <a:pPr marL="50796">
              <a:spcBef>
                <a:spcPts val="250"/>
              </a:spcBef>
            </a:pPr>
            <a:r>
              <a:rPr sz="2000" spc="15" dirty="0">
                <a:latin typeface="Cambria Math"/>
                <a:cs typeface="Cambria Math"/>
              </a:rPr>
              <a:t>1 </a:t>
            </a:r>
            <a:r>
              <a:rPr sz="2000" spc="20" dirty="0">
                <a:latin typeface="Cambria Math"/>
                <a:cs typeface="Cambria Math"/>
              </a:rPr>
              <a:t>−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spc="65" dirty="0">
                <a:latin typeface="Cambria Math"/>
                <a:cs typeface="Cambria Math"/>
              </a:rPr>
              <a:t>𝜁</a:t>
            </a:r>
            <a:r>
              <a:rPr sz="2300" spc="97" baseline="22222" dirty="0">
                <a:latin typeface="Cambria Math"/>
                <a:cs typeface="Cambria Math"/>
              </a:rPr>
              <a:t>2</a:t>
            </a:r>
            <a:endParaRPr sz="2300" baseline="22222" dirty="0">
              <a:latin typeface="Cambria Math"/>
              <a:cs typeface="Cambria Math"/>
            </a:endParaRPr>
          </a:p>
          <a:p>
            <a:pPr marL="994313">
              <a:spcBef>
                <a:spcPts val="155"/>
              </a:spcBef>
            </a:pPr>
            <a:r>
              <a:rPr sz="3000" spc="135" baseline="-20833" dirty="0">
                <a:latin typeface="Cambria Math"/>
                <a:cs typeface="Cambria Math"/>
              </a:rPr>
              <a:t>𝑒</a:t>
            </a:r>
            <a:r>
              <a:rPr sz="1500" spc="90" dirty="0">
                <a:latin typeface="Cambria Math"/>
                <a:cs typeface="Cambria Math"/>
              </a:rPr>
              <a:t>−𝜁𝜔</a:t>
            </a:r>
            <a:r>
              <a:rPr spc="135" baseline="-13888" dirty="0">
                <a:latin typeface="Cambria Math"/>
                <a:cs typeface="Cambria Math"/>
              </a:rPr>
              <a:t>𝑛</a:t>
            </a:r>
            <a:r>
              <a:rPr sz="1500" spc="90" dirty="0">
                <a:latin typeface="Cambria Math"/>
                <a:cs typeface="Cambria Math"/>
              </a:rPr>
              <a:t>𝑡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65528" y="2213105"/>
            <a:ext cx="1090930" cy="319405"/>
          </a:xfrm>
          <a:custGeom>
            <a:avLst/>
            <a:gdLst/>
            <a:ahLst/>
            <a:cxnLst/>
            <a:rect l="l" t="t" r="r" b="b"/>
            <a:pathLst>
              <a:path w="1090929" h="319405">
                <a:moveTo>
                  <a:pt x="288036" y="66548"/>
                </a:moveTo>
                <a:lnTo>
                  <a:pt x="284734" y="56769"/>
                </a:lnTo>
                <a:lnTo>
                  <a:pt x="267411" y="63030"/>
                </a:lnTo>
                <a:lnTo>
                  <a:pt x="252247" y="72097"/>
                </a:lnTo>
                <a:lnTo>
                  <a:pt x="219748" y="115468"/>
                </a:lnTo>
                <a:lnTo>
                  <a:pt x="209892" y="154190"/>
                </a:lnTo>
                <a:lnTo>
                  <a:pt x="208661" y="176022"/>
                </a:lnTo>
                <a:lnTo>
                  <a:pt x="209892" y="197878"/>
                </a:lnTo>
                <a:lnTo>
                  <a:pt x="219748" y="236588"/>
                </a:lnTo>
                <a:lnTo>
                  <a:pt x="252247" y="279768"/>
                </a:lnTo>
                <a:lnTo>
                  <a:pt x="284734" y="295021"/>
                </a:lnTo>
                <a:lnTo>
                  <a:pt x="287655" y="285369"/>
                </a:lnTo>
                <a:lnTo>
                  <a:pt x="274104" y="279349"/>
                </a:lnTo>
                <a:lnTo>
                  <a:pt x="262407" y="270979"/>
                </a:lnTo>
                <a:lnTo>
                  <a:pt x="238429" y="231978"/>
                </a:lnTo>
                <a:lnTo>
                  <a:pt x="230505" y="174752"/>
                </a:lnTo>
                <a:lnTo>
                  <a:pt x="231381" y="154419"/>
                </a:lnTo>
                <a:lnTo>
                  <a:pt x="244602" y="104267"/>
                </a:lnTo>
                <a:lnTo>
                  <a:pt x="274320" y="72478"/>
                </a:lnTo>
                <a:lnTo>
                  <a:pt x="288036" y="66548"/>
                </a:lnTo>
                <a:close/>
              </a:path>
              <a:path w="1090929" h="319405">
                <a:moveTo>
                  <a:pt x="1070356" y="176022"/>
                </a:moveTo>
                <a:lnTo>
                  <a:pt x="1065415" y="134010"/>
                </a:lnTo>
                <a:lnTo>
                  <a:pt x="1050671" y="98552"/>
                </a:lnTo>
                <a:lnTo>
                  <a:pt x="1011643" y="63030"/>
                </a:lnTo>
                <a:lnTo>
                  <a:pt x="994410" y="56769"/>
                </a:lnTo>
                <a:lnTo>
                  <a:pt x="990981" y="66548"/>
                </a:lnTo>
                <a:lnTo>
                  <a:pt x="1004760" y="72478"/>
                </a:lnTo>
                <a:lnTo>
                  <a:pt x="1016609" y="80746"/>
                </a:lnTo>
                <a:lnTo>
                  <a:pt x="1040701" y="119176"/>
                </a:lnTo>
                <a:lnTo>
                  <a:pt x="1048639" y="174752"/>
                </a:lnTo>
                <a:lnTo>
                  <a:pt x="1047750" y="195783"/>
                </a:lnTo>
                <a:lnTo>
                  <a:pt x="1034542" y="247142"/>
                </a:lnTo>
                <a:lnTo>
                  <a:pt x="1004925" y="279349"/>
                </a:lnTo>
                <a:lnTo>
                  <a:pt x="991362" y="285369"/>
                </a:lnTo>
                <a:lnTo>
                  <a:pt x="994410" y="295021"/>
                </a:lnTo>
                <a:lnTo>
                  <a:pt x="1039914" y="267970"/>
                </a:lnTo>
                <a:lnTo>
                  <a:pt x="1065479" y="218084"/>
                </a:lnTo>
                <a:lnTo>
                  <a:pt x="1069136" y="197878"/>
                </a:lnTo>
                <a:lnTo>
                  <a:pt x="1070356" y="176022"/>
                </a:lnTo>
                <a:close/>
              </a:path>
              <a:path w="1090929" h="319405">
                <a:moveTo>
                  <a:pt x="1090930" y="127"/>
                </a:moveTo>
                <a:lnTo>
                  <a:pt x="160909" y="0"/>
                </a:lnTo>
                <a:lnTo>
                  <a:pt x="84709" y="285750"/>
                </a:lnTo>
                <a:lnTo>
                  <a:pt x="41148" y="188722"/>
                </a:lnTo>
                <a:lnTo>
                  <a:pt x="0" y="207645"/>
                </a:lnTo>
                <a:lnTo>
                  <a:pt x="3937" y="217043"/>
                </a:lnTo>
                <a:lnTo>
                  <a:pt x="25146" y="207645"/>
                </a:lnTo>
                <a:lnTo>
                  <a:pt x="77089" y="319405"/>
                </a:lnTo>
                <a:lnTo>
                  <a:pt x="89281" y="319405"/>
                </a:lnTo>
                <a:lnTo>
                  <a:pt x="170942" y="16764"/>
                </a:lnTo>
                <a:lnTo>
                  <a:pt x="186055" y="16764"/>
                </a:lnTo>
                <a:lnTo>
                  <a:pt x="186055" y="19177"/>
                </a:lnTo>
                <a:lnTo>
                  <a:pt x="1090930" y="19177"/>
                </a:lnTo>
                <a:lnTo>
                  <a:pt x="1090930" y="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821308" y="2195135"/>
            <a:ext cx="75882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000" spc="15" dirty="0">
                <a:latin typeface="Cambria Math"/>
                <a:cs typeface="Cambria Math"/>
              </a:rPr>
              <a:t>1 </a:t>
            </a:r>
            <a:r>
              <a:rPr sz="2000" spc="20" dirty="0">
                <a:latin typeface="Cambria Math"/>
                <a:cs typeface="Cambria Math"/>
              </a:rPr>
              <a:t>−</a:t>
            </a:r>
            <a:r>
              <a:rPr sz="2000" spc="-155" dirty="0">
                <a:latin typeface="Cambria Math"/>
                <a:cs typeface="Cambria Math"/>
              </a:rPr>
              <a:t> </a:t>
            </a:r>
            <a:r>
              <a:rPr sz="2000" spc="65" dirty="0">
                <a:latin typeface="Cambria Math"/>
                <a:cs typeface="Cambria Math"/>
              </a:rPr>
              <a:t>𝜁</a:t>
            </a:r>
            <a:r>
              <a:rPr sz="2300" spc="97" baseline="22222" dirty="0">
                <a:latin typeface="Cambria Math"/>
                <a:cs typeface="Cambria Math"/>
              </a:rPr>
              <a:t>2</a:t>
            </a:r>
            <a:endParaRPr sz="2300" baseline="22222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61084" y="2156079"/>
            <a:ext cx="1095375" cy="19050"/>
          </a:xfrm>
          <a:custGeom>
            <a:avLst/>
            <a:gdLst/>
            <a:ahLst/>
            <a:cxnLst/>
            <a:rect l="l" t="t" r="r" b="b"/>
            <a:pathLst>
              <a:path w="1095375" h="19050">
                <a:moveTo>
                  <a:pt x="1095374" y="0"/>
                </a:moveTo>
                <a:lnTo>
                  <a:pt x="0" y="0"/>
                </a:lnTo>
                <a:lnTo>
                  <a:pt x="0" y="19050"/>
                </a:lnTo>
                <a:lnTo>
                  <a:pt x="1095374" y="19050"/>
                </a:lnTo>
                <a:lnTo>
                  <a:pt x="10953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660521" y="1975806"/>
            <a:ext cx="148971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000" spc="30" dirty="0">
                <a:latin typeface="Cambria Math"/>
                <a:cs typeface="Cambria Math"/>
              </a:rPr>
              <a:t>sin(𝜔</a:t>
            </a:r>
            <a:r>
              <a:rPr sz="2300" spc="44" baseline="-16666" dirty="0">
                <a:latin typeface="Cambria Math"/>
                <a:cs typeface="Cambria Math"/>
              </a:rPr>
              <a:t>𝑑</a:t>
            </a:r>
            <a:r>
              <a:rPr sz="2000" spc="30" dirty="0">
                <a:latin typeface="Cambria Math"/>
                <a:cs typeface="Cambria Math"/>
              </a:rPr>
              <a:t>𝑡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-125" dirty="0">
                <a:latin typeface="Cambria Math"/>
                <a:cs typeface="Cambria Math"/>
              </a:rPr>
              <a:t> </a:t>
            </a:r>
            <a:r>
              <a:rPr sz="2000" spc="40" dirty="0">
                <a:latin typeface="Cambria Math"/>
                <a:cs typeface="Cambria Math"/>
              </a:rPr>
              <a:t>𝜃)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8122" y="2653029"/>
            <a:ext cx="297180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2000" spc="-10" dirty="0">
                <a:latin typeface="Calibri"/>
                <a:cs typeface="Calibri"/>
              </a:rPr>
              <a:t>where </a:t>
            </a:r>
            <a:r>
              <a:rPr sz="2000" spc="15" dirty="0">
                <a:latin typeface="Cambria Math"/>
                <a:cs typeface="Cambria Math"/>
              </a:rPr>
              <a:t>𝜃 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30" dirty="0">
                <a:latin typeface="Cambria Math"/>
                <a:cs typeface="Cambria Math"/>
              </a:rPr>
              <a:t>cos</a:t>
            </a:r>
            <a:r>
              <a:rPr sz="2300" spc="44" baseline="27777" dirty="0">
                <a:latin typeface="Cambria Math"/>
                <a:cs typeface="Cambria Math"/>
              </a:rPr>
              <a:t>−1 </a:t>
            </a:r>
            <a:r>
              <a:rPr sz="2000" spc="10" dirty="0">
                <a:latin typeface="Cambria Math"/>
                <a:cs typeface="Cambria Math"/>
              </a:rPr>
              <a:t>𝜁 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37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sin</a:t>
            </a:r>
            <a:r>
              <a:rPr sz="2300" spc="15" baseline="27777" dirty="0">
                <a:latin typeface="Cambria Math"/>
                <a:cs typeface="Cambria Math"/>
              </a:rPr>
              <a:t>−1</a:t>
            </a:r>
            <a:endParaRPr sz="2300" baseline="27777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94178" y="2670305"/>
            <a:ext cx="1090930" cy="319405"/>
          </a:xfrm>
          <a:custGeom>
            <a:avLst/>
            <a:gdLst/>
            <a:ahLst/>
            <a:cxnLst/>
            <a:rect l="l" t="t" r="r" b="b"/>
            <a:pathLst>
              <a:path w="1090929" h="319405">
                <a:moveTo>
                  <a:pt x="288036" y="66548"/>
                </a:moveTo>
                <a:lnTo>
                  <a:pt x="284734" y="56769"/>
                </a:lnTo>
                <a:lnTo>
                  <a:pt x="267411" y="63030"/>
                </a:lnTo>
                <a:lnTo>
                  <a:pt x="252247" y="72097"/>
                </a:lnTo>
                <a:lnTo>
                  <a:pt x="219748" y="115468"/>
                </a:lnTo>
                <a:lnTo>
                  <a:pt x="209892" y="154190"/>
                </a:lnTo>
                <a:lnTo>
                  <a:pt x="208661" y="176022"/>
                </a:lnTo>
                <a:lnTo>
                  <a:pt x="209892" y="197878"/>
                </a:lnTo>
                <a:lnTo>
                  <a:pt x="219748" y="236588"/>
                </a:lnTo>
                <a:lnTo>
                  <a:pt x="252247" y="279768"/>
                </a:lnTo>
                <a:lnTo>
                  <a:pt x="284734" y="295021"/>
                </a:lnTo>
                <a:lnTo>
                  <a:pt x="287655" y="285369"/>
                </a:lnTo>
                <a:lnTo>
                  <a:pt x="274104" y="279349"/>
                </a:lnTo>
                <a:lnTo>
                  <a:pt x="262407" y="270979"/>
                </a:lnTo>
                <a:lnTo>
                  <a:pt x="238429" y="231978"/>
                </a:lnTo>
                <a:lnTo>
                  <a:pt x="230505" y="174752"/>
                </a:lnTo>
                <a:lnTo>
                  <a:pt x="231381" y="154419"/>
                </a:lnTo>
                <a:lnTo>
                  <a:pt x="244602" y="104267"/>
                </a:lnTo>
                <a:lnTo>
                  <a:pt x="274320" y="72478"/>
                </a:lnTo>
                <a:lnTo>
                  <a:pt x="288036" y="66548"/>
                </a:lnTo>
                <a:close/>
              </a:path>
              <a:path w="1090929" h="319405">
                <a:moveTo>
                  <a:pt x="1070356" y="176022"/>
                </a:moveTo>
                <a:lnTo>
                  <a:pt x="1065415" y="134010"/>
                </a:lnTo>
                <a:lnTo>
                  <a:pt x="1050671" y="98552"/>
                </a:lnTo>
                <a:lnTo>
                  <a:pt x="1011643" y="63030"/>
                </a:lnTo>
                <a:lnTo>
                  <a:pt x="994410" y="56769"/>
                </a:lnTo>
                <a:lnTo>
                  <a:pt x="990981" y="66548"/>
                </a:lnTo>
                <a:lnTo>
                  <a:pt x="1004760" y="72478"/>
                </a:lnTo>
                <a:lnTo>
                  <a:pt x="1016609" y="80746"/>
                </a:lnTo>
                <a:lnTo>
                  <a:pt x="1040701" y="119176"/>
                </a:lnTo>
                <a:lnTo>
                  <a:pt x="1048639" y="174752"/>
                </a:lnTo>
                <a:lnTo>
                  <a:pt x="1047750" y="195783"/>
                </a:lnTo>
                <a:lnTo>
                  <a:pt x="1034542" y="247142"/>
                </a:lnTo>
                <a:lnTo>
                  <a:pt x="1004925" y="279349"/>
                </a:lnTo>
                <a:lnTo>
                  <a:pt x="991362" y="285369"/>
                </a:lnTo>
                <a:lnTo>
                  <a:pt x="994410" y="295021"/>
                </a:lnTo>
                <a:lnTo>
                  <a:pt x="1039914" y="267970"/>
                </a:lnTo>
                <a:lnTo>
                  <a:pt x="1065479" y="218084"/>
                </a:lnTo>
                <a:lnTo>
                  <a:pt x="1069136" y="197878"/>
                </a:lnTo>
                <a:lnTo>
                  <a:pt x="1070356" y="176022"/>
                </a:lnTo>
                <a:close/>
              </a:path>
              <a:path w="1090929" h="319405">
                <a:moveTo>
                  <a:pt x="1090930" y="127"/>
                </a:moveTo>
                <a:lnTo>
                  <a:pt x="160909" y="0"/>
                </a:lnTo>
                <a:lnTo>
                  <a:pt x="84709" y="285750"/>
                </a:lnTo>
                <a:lnTo>
                  <a:pt x="41148" y="188722"/>
                </a:lnTo>
                <a:lnTo>
                  <a:pt x="0" y="207645"/>
                </a:lnTo>
                <a:lnTo>
                  <a:pt x="3937" y="217043"/>
                </a:lnTo>
                <a:lnTo>
                  <a:pt x="25146" y="207645"/>
                </a:lnTo>
                <a:lnTo>
                  <a:pt x="77076" y="319405"/>
                </a:lnTo>
                <a:lnTo>
                  <a:pt x="89281" y="319405"/>
                </a:lnTo>
                <a:lnTo>
                  <a:pt x="170942" y="16764"/>
                </a:lnTo>
                <a:lnTo>
                  <a:pt x="186055" y="16764"/>
                </a:lnTo>
                <a:lnTo>
                  <a:pt x="186055" y="19177"/>
                </a:lnTo>
                <a:lnTo>
                  <a:pt x="1090930" y="19177"/>
                </a:lnTo>
                <a:lnTo>
                  <a:pt x="1090930" y="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450591" y="2653029"/>
            <a:ext cx="75946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2000" spc="15" dirty="0">
                <a:latin typeface="Cambria Math"/>
                <a:cs typeface="Cambria Math"/>
              </a:rPr>
              <a:t>1 </a:t>
            </a:r>
            <a:r>
              <a:rPr sz="2000" spc="20" dirty="0">
                <a:latin typeface="Cambria Math"/>
                <a:cs typeface="Cambria Math"/>
              </a:rPr>
              <a:t>−</a:t>
            </a:r>
            <a:r>
              <a:rPr sz="2000" spc="-150" dirty="0">
                <a:latin typeface="Cambria Math"/>
                <a:cs typeface="Cambria Math"/>
              </a:rPr>
              <a:t> </a:t>
            </a:r>
            <a:r>
              <a:rPr sz="2000" spc="65" dirty="0">
                <a:latin typeface="Cambria Math"/>
                <a:cs typeface="Cambria Math"/>
              </a:rPr>
              <a:t>𝜁</a:t>
            </a:r>
            <a:r>
              <a:rPr sz="2300" spc="97" baseline="22222" dirty="0">
                <a:latin typeface="Cambria Math"/>
                <a:cs typeface="Cambria Math"/>
              </a:rPr>
              <a:t>2</a:t>
            </a:r>
            <a:endParaRPr sz="2300" baseline="22222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164834" y="4213241"/>
            <a:ext cx="648335" cy="111125"/>
          </a:xfrm>
          <a:custGeom>
            <a:avLst/>
            <a:gdLst/>
            <a:ahLst/>
            <a:cxnLst/>
            <a:rect l="l" t="t" r="r" b="b"/>
            <a:pathLst>
              <a:path w="648334" h="111125">
                <a:moveTo>
                  <a:pt x="610234" y="55327"/>
                </a:moveTo>
                <a:lnTo>
                  <a:pt x="543560" y="94195"/>
                </a:lnTo>
                <a:lnTo>
                  <a:pt x="542036" y="100037"/>
                </a:lnTo>
                <a:lnTo>
                  <a:pt x="547370" y="109118"/>
                </a:lnTo>
                <a:lnTo>
                  <a:pt x="553212" y="110655"/>
                </a:lnTo>
                <a:lnTo>
                  <a:pt x="631750" y="64846"/>
                </a:lnTo>
                <a:lnTo>
                  <a:pt x="629158" y="64846"/>
                </a:lnTo>
                <a:lnTo>
                  <a:pt x="629158" y="63550"/>
                </a:lnTo>
                <a:lnTo>
                  <a:pt x="624331" y="63550"/>
                </a:lnTo>
                <a:lnTo>
                  <a:pt x="610234" y="55327"/>
                </a:lnTo>
                <a:close/>
              </a:path>
              <a:path w="648334" h="111125">
                <a:moveTo>
                  <a:pt x="593895" y="45796"/>
                </a:moveTo>
                <a:lnTo>
                  <a:pt x="0" y="45796"/>
                </a:lnTo>
                <a:lnTo>
                  <a:pt x="0" y="64846"/>
                </a:lnTo>
                <a:lnTo>
                  <a:pt x="593917" y="64846"/>
                </a:lnTo>
                <a:lnTo>
                  <a:pt x="610234" y="55327"/>
                </a:lnTo>
                <a:lnTo>
                  <a:pt x="593895" y="45796"/>
                </a:lnTo>
                <a:close/>
              </a:path>
              <a:path w="648334" h="111125">
                <a:moveTo>
                  <a:pt x="631750" y="45796"/>
                </a:moveTo>
                <a:lnTo>
                  <a:pt x="629158" y="45796"/>
                </a:lnTo>
                <a:lnTo>
                  <a:pt x="629158" y="64846"/>
                </a:lnTo>
                <a:lnTo>
                  <a:pt x="631750" y="64846"/>
                </a:lnTo>
                <a:lnTo>
                  <a:pt x="648080" y="55321"/>
                </a:lnTo>
                <a:lnTo>
                  <a:pt x="631750" y="45796"/>
                </a:lnTo>
                <a:close/>
              </a:path>
              <a:path w="648334" h="111125">
                <a:moveTo>
                  <a:pt x="624331" y="47104"/>
                </a:moveTo>
                <a:lnTo>
                  <a:pt x="610234" y="55327"/>
                </a:lnTo>
                <a:lnTo>
                  <a:pt x="624331" y="63550"/>
                </a:lnTo>
                <a:lnTo>
                  <a:pt x="624331" y="47104"/>
                </a:lnTo>
                <a:close/>
              </a:path>
              <a:path w="648334" h="111125">
                <a:moveTo>
                  <a:pt x="629158" y="47104"/>
                </a:moveTo>
                <a:lnTo>
                  <a:pt x="624331" y="47104"/>
                </a:lnTo>
                <a:lnTo>
                  <a:pt x="624331" y="63550"/>
                </a:lnTo>
                <a:lnTo>
                  <a:pt x="629158" y="63550"/>
                </a:lnTo>
                <a:lnTo>
                  <a:pt x="629158" y="47104"/>
                </a:lnTo>
                <a:close/>
              </a:path>
              <a:path w="648334" h="111125">
                <a:moveTo>
                  <a:pt x="553212" y="0"/>
                </a:moveTo>
                <a:lnTo>
                  <a:pt x="547370" y="1536"/>
                </a:lnTo>
                <a:lnTo>
                  <a:pt x="542036" y="10617"/>
                </a:lnTo>
                <a:lnTo>
                  <a:pt x="543560" y="16459"/>
                </a:lnTo>
                <a:lnTo>
                  <a:pt x="610245" y="55321"/>
                </a:lnTo>
                <a:lnTo>
                  <a:pt x="624331" y="47104"/>
                </a:lnTo>
                <a:lnTo>
                  <a:pt x="629158" y="47104"/>
                </a:lnTo>
                <a:lnTo>
                  <a:pt x="629158" y="45796"/>
                </a:lnTo>
                <a:lnTo>
                  <a:pt x="631750" y="45796"/>
                </a:lnTo>
                <a:lnTo>
                  <a:pt x="5532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88714" y="4517254"/>
            <a:ext cx="245237" cy="2117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521960" y="4049751"/>
            <a:ext cx="3549650" cy="696978"/>
          </a:xfrm>
          <a:prstGeom prst="rect">
            <a:avLst/>
          </a:prstGeom>
        </p:spPr>
        <p:txBody>
          <a:bodyPr vert="horz" wrap="square" lIns="0" tIns="78097" rIns="0" bIns="0" rtlCol="0">
            <a:spAutoFit/>
          </a:bodyPr>
          <a:lstStyle/>
          <a:p>
            <a:pPr marL="3419768">
              <a:spcBef>
                <a:spcPts val="615"/>
              </a:spcBef>
            </a:pPr>
            <a:r>
              <a:rPr dirty="0">
                <a:latin typeface="Cambria Math"/>
                <a:cs typeface="Cambria Math"/>
              </a:rPr>
              <a:t>𝑡</a:t>
            </a:r>
          </a:p>
          <a:p>
            <a:pPr marL="38096">
              <a:spcBef>
                <a:spcPts val="515"/>
              </a:spcBef>
              <a:tabLst>
                <a:tab pos="485727" algn="l"/>
              </a:tabLst>
            </a:pPr>
            <a:r>
              <a:rPr dirty="0">
                <a:solidFill>
                  <a:srgbClr val="FF0000"/>
                </a:solidFill>
                <a:latin typeface="Cambria Math"/>
                <a:cs typeface="Cambria Math"/>
              </a:rPr>
              <a:t>𝑟  𝑡	</a:t>
            </a:r>
            <a:r>
              <a:rPr spc="20" dirty="0">
                <a:latin typeface="Calibri"/>
                <a:cs typeface="Calibri"/>
              </a:rPr>
              <a:t>and </a:t>
            </a:r>
            <a:r>
              <a:rPr spc="15" dirty="0">
                <a:solidFill>
                  <a:srgbClr val="006FC0"/>
                </a:solidFill>
                <a:latin typeface="Cambria Math"/>
                <a:cs typeface="Cambria Math"/>
              </a:rPr>
              <a:t>𝑦(𝑡) </a:t>
            </a:r>
            <a:r>
              <a:rPr dirty="0">
                <a:latin typeface="Calibri"/>
                <a:cs typeface="Calibri"/>
              </a:rPr>
              <a:t>when </a:t>
            </a:r>
            <a:r>
              <a:rPr dirty="0">
                <a:latin typeface="Cambria Math"/>
                <a:cs typeface="Cambria Math"/>
              </a:rPr>
              <a:t>𝜁  = </a:t>
            </a:r>
            <a:r>
              <a:rPr spc="-15" dirty="0">
                <a:latin typeface="Cambria Math"/>
                <a:cs typeface="Cambria Math"/>
              </a:rPr>
              <a:t>0.5, </a:t>
            </a:r>
            <a:r>
              <a:rPr spc="-5" dirty="0">
                <a:latin typeface="Cambria Math"/>
                <a:cs typeface="Cambria Math"/>
              </a:rPr>
              <a:t>𝜔</a:t>
            </a:r>
            <a:r>
              <a:rPr sz="2000" spc="-7" baseline="-16460" dirty="0">
                <a:latin typeface="Cambria Math"/>
                <a:cs typeface="Cambria Math"/>
              </a:rPr>
              <a:t>𝑛  </a:t>
            </a:r>
            <a:r>
              <a:rPr dirty="0">
                <a:latin typeface="Cambria Math"/>
                <a:cs typeface="Cambria Math"/>
              </a:rPr>
              <a:t>=</a:t>
            </a:r>
            <a:r>
              <a:rPr spc="-95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5</a:t>
            </a:r>
          </a:p>
        </p:txBody>
      </p:sp>
      <p:sp>
        <p:nvSpPr>
          <p:cNvPr id="23" name="object 23"/>
          <p:cNvSpPr/>
          <p:nvPr/>
        </p:nvSpPr>
        <p:spPr>
          <a:xfrm>
            <a:off x="5517264" y="1731746"/>
            <a:ext cx="3599941" cy="2215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52850" y="3098673"/>
            <a:ext cx="111125" cy="873760"/>
          </a:xfrm>
          <a:custGeom>
            <a:avLst/>
            <a:gdLst/>
            <a:ahLst/>
            <a:cxnLst/>
            <a:rect l="l" t="t" r="r" b="b"/>
            <a:pathLst>
              <a:path w="111125" h="873760">
                <a:moveTo>
                  <a:pt x="55371" y="37773"/>
                </a:moveTo>
                <a:lnTo>
                  <a:pt x="45847" y="54102"/>
                </a:lnTo>
                <a:lnTo>
                  <a:pt x="45847" y="873569"/>
                </a:lnTo>
                <a:lnTo>
                  <a:pt x="64897" y="873569"/>
                </a:lnTo>
                <a:lnTo>
                  <a:pt x="64897" y="54102"/>
                </a:lnTo>
                <a:lnTo>
                  <a:pt x="55371" y="37773"/>
                </a:lnTo>
                <a:close/>
              </a:path>
              <a:path w="111125" h="873760">
                <a:moveTo>
                  <a:pt x="55372" y="0"/>
                </a:moveTo>
                <a:lnTo>
                  <a:pt x="0" y="94868"/>
                </a:lnTo>
                <a:lnTo>
                  <a:pt x="1524" y="100710"/>
                </a:lnTo>
                <a:lnTo>
                  <a:pt x="6095" y="103250"/>
                </a:lnTo>
                <a:lnTo>
                  <a:pt x="10667" y="105918"/>
                </a:lnTo>
                <a:lnTo>
                  <a:pt x="16510" y="104393"/>
                </a:lnTo>
                <a:lnTo>
                  <a:pt x="45846" y="54102"/>
                </a:lnTo>
                <a:lnTo>
                  <a:pt x="45847" y="18922"/>
                </a:lnTo>
                <a:lnTo>
                  <a:pt x="66417" y="18922"/>
                </a:lnTo>
                <a:lnTo>
                  <a:pt x="55372" y="0"/>
                </a:lnTo>
                <a:close/>
              </a:path>
              <a:path w="111125" h="873760">
                <a:moveTo>
                  <a:pt x="66417" y="18922"/>
                </a:moveTo>
                <a:lnTo>
                  <a:pt x="64897" y="18922"/>
                </a:lnTo>
                <a:lnTo>
                  <a:pt x="64897" y="54102"/>
                </a:lnTo>
                <a:lnTo>
                  <a:pt x="94233" y="104393"/>
                </a:lnTo>
                <a:lnTo>
                  <a:pt x="100075" y="105918"/>
                </a:lnTo>
                <a:lnTo>
                  <a:pt x="104648" y="103250"/>
                </a:lnTo>
                <a:lnTo>
                  <a:pt x="109092" y="100710"/>
                </a:lnTo>
                <a:lnTo>
                  <a:pt x="110616" y="94868"/>
                </a:lnTo>
                <a:lnTo>
                  <a:pt x="108076" y="90296"/>
                </a:lnTo>
                <a:lnTo>
                  <a:pt x="66417" y="18922"/>
                </a:lnTo>
                <a:close/>
              </a:path>
              <a:path w="111125" h="873760">
                <a:moveTo>
                  <a:pt x="64897" y="18922"/>
                </a:moveTo>
                <a:lnTo>
                  <a:pt x="45847" y="18922"/>
                </a:lnTo>
                <a:lnTo>
                  <a:pt x="45847" y="54102"/>
                </a:lnTo>
                <a:lnTo>
                  <a:pt x="55372" y="37773"/>
                </a:lnTo>
                <a:lnTo>
                  <a:pt x="47116" y="23621"/>
                </a:lnTo>
                <a:lnTo>
                  <a:pt x="64897" y="23621"/>
                </a:lnTo>
                <a:lnTo>
                  <a:pt x="64897" y="18922"/>
                </a:lnTo>
                <a:close/>
              </a:path>
              <a:path w="111125" h="873760">
                <a:moveTo>
                  <a:pt x="64897" y="23621"/>
                </a:moveTo>
                <a:lnTo>
                  <a:pt x="63626" y="23621"/>
                </a:lnTo>
                <a:lnTo>
                  <a:pt x="55371" y="37773"/>
                </a:lnTo>
                <a:lnTo>
                  <a:pt x="64897" y="54102"/>
                </a:lnTo>
                <a:lnTo>
                  <a:pt x="64897" y="23621"/>
                </a:lnTo>
                <a:close/>
              </a:path>
              <a:path w="111125" h="873760">
                <a:moveTo>
                  <a:pt x="63626" y="23621"/>
                </a:moveTo>
                <a:lnTo>
                  <a:pt x="47116" y="23621"/>
                </a:lnTo>
                <a:lnTo>
                  <a:pt x="55371" y="37773"/>
                </a:lnTo>
                <a:lnTo>
                  <a:pt x="63626" y="23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17544" y="2632203"/>
            <a:ext cx="211709" cy="2451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203089" y="2098282"/>
            <a:ext cx="243656" cy="9321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>
                <a:latin typeface="Cambria Math"/>
                <a:cs typeface="Cambria Math"/>
              </a:rPr>
              <a:t>𝑟 𝑡 ,</a:t>
            </a:r>
            <a:r>
              <a:rPr spc="-185" dirty="0">
                <a:latin typeface="Cambria Math"/>
                <a:cs typeface="Cambria Math"/>
              </a:rPr>
              <a:t> </a:t>
            </a:r>
            <a:r>
              <a:rPr spc="20" dirty="0">
                <a:latin typeface="Cambria Math"/>
                <a:cs typeface="Cambria Math"/>
              </a:rPr>
              <a:t>𝑦(𝑡)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415655" y="4837510"/>
            <a:ext cx="228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>
              <a:lnSpc>
                <a:spcPts val="1240"/>
              </a:lnSpc>
            </a:pPr>
            <a:fld id="{81D60167-4931-47E6-BA6A-407CBD079E47}" type="slidenum">
              <a:rPr sz="1200" dirty="0">
                <a:latin typeface="Calibri"/>
                <a:cs typeface="Calibri"/>
              </a:rPr>
              <a:pPr marL="38096">
                <a:lnSpc>
                  <a:spcPts val="1240"/>
                </a:lnSpc>
              </a:pPr>
              <a:t>56</a:t>
            </a:fld>
            <a:endParaRPr sz="1200" dirty="0">
              <a:latin typeface="Calibri"/>
              <a:cs typeface="Calibri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56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232171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Second order systems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57</a:t>
            </a:fld>
            <a:endParaRPr lang="en-IN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90550"/>
            <a:ext cx="8839199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00377" y="3609977"/>
            <a:ext cx="3286125" cy="1057275"/>
            <a:chOff x="3000375" y="3609975"/>
            <a:chExt cx="3286125" cy="1057275"/>
          </a:xfrm>
        </p:grpSpPr>
        <p:sp>
          <p:nvSpPr>
            <p:cNvPr id="3" name="object 3"/>
            <p:cNvSpPr/>
            <p:nvPr/>
          </p:nvSpPr>
          <p:spPr>
            <a:xfrm>
              <a:off x="3000375" y="3609975"/>
              <a:ext cx="3286125" cy="10572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59810" y="3651884"/>
              <a:ext cx="3168396" cy="9360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59810" y="3651884"/>
              <a:ext cx="3168650" cy="936625"/>
            </a:xfrm>
            <a:custGeom>
              <a:avLst/>
              <a:gdLst/>
              <a:ahLst/>
              <a:cxnLst/>
              <a:rect l="l" t="t" r="r" b="b"/>
              <a:pathLst>
                <a:path w="3168650" h="936625">
                  <a:moveTo>
                    <a:pt x="0" y="155955"/>
                  </a:moveTo>
                  <a:lnTo>
                    <a:pt x="7954" y="106671"/>
                  </a:lnTo>
                  <a:lnTo>
                    <a:pt x="30106" y="63861"/>
                  </a:lnTo>
                  <a:lnTo>
                    <a:pt x="63889" y="30097"/>
                  </a:lnTo>
                  <a:lnTo>
                    <a:pt x="106736" y="7953"/>
                  </a:lnTo>
                  <a:lnTo>
                    <a:pt x="156082" y="0"/>
                  </a:lnTo>
                  <a:lnTo>
                    <a:pt x="3012313" y="0"/>
                  </a:lnTo>
                  <a:lnTo>
                    <a:pt x="3061659" y="7953"/>
                  </a:lnTo>
                  <a:lnTo>
                    <a:pt x="3104506" y="30097"/>
                  </a:lnTo>
                  <a:lnTo>
                    <a:pt x="3138289" y="63861"/>
                  </a:lnTo>
                  <a:lnTo>
                    <a:pt x="3160441" y="106671"/>
                  </a:lnTo>
                  <a:lnTo>
                    <a:pt x="3168396" y="155955"/>
                  </a:lnTo>
                  <a:lnTo>
                    <a:pt x="3168396" y="780072"/>
                  </a:lnTo>
                  <a:lnTo>
                    <a:pt x="3160441" y="829387"/>
                  </a:lnTo>
                  <a:lnTo>
                    <a:pt x="3138289" y="872216"/>
                  </a:lnTo>
                  <a:lnTo>
                    <a:pt x="3104506" y="905989"/>
                  </a:lnTo>
                  <a:lnTo>
                    <a:pt x="3061659" y="928137"/>
                  </a:lnTo>
                  <a:lnTo>
                    <a:pt x="3012313" y="936091"/>
                  </a:lnTo>
                  <a:lnTo>
                    <a:pt x="156082" y="936091"/>
                  </a:lnTo>
                  <a:lnTo>
                    <a:pt x="106736" y="928137"/>
                  </a:lnTo>
                  <a:lnTo>
                    <a:pt x="63889" y="905989"/>
                  </a:lnTo>
                  <a:lnTo>
                    <a:pt x="30106" y="872216"/>
                  </a:lnTo>
                  <a:lnTo>
                    <a:pt x="7954" y="829387"/>
                  </a:lnTo>
                  <a:lnTo>
                    <a:pt x="0" y="780072"/>
                  </a:lnTo>
                  <a:lnTo>
                    <a:pt x="0" y="155955"/>
                  </a:lnTo>
                  <a:close/>
                </a:path>
              </a:pathLst>
            </a:custGeom>
            <a:ln w="9534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6427" y="950090"/>
            <a:ext cx="8091170" cy="1070799"/>
          </a:xfrm>
          <a:prstGeom prst="rect">
            <a:avLst/>
          </a:prstGeom>
        </p:spPr>
        <p:txBody>
          <a:bodyPr vert="horz" wrap="square" lIns="0" tIns="69843" rIns="0" bIns="0" rtlCol="0">
            <a:spAutoFit/>
          </a:bodyPr>
          <a:lstStyle/>
          <a:p>
            <a:pPr marL="368264" indent="-343499">
              <a:spcBef>
                <a:spcPts val="550"/>
              </a:spcBef>
              <a:buFont typeface="Arial"/>
              <a:buChar char="•"/>
              <a:tabLst>
                <a:tab pos="368264" algn="l"/>
                <a:tab pos="368899" algn="l"/>
              </a:tabLst>
            </a:pPr>
            <a:r>
              <a:rPr sz="2000" spc="-5" dirty="0">
                <a:latin typeface="Calibri"/>
                <a:cs typeface="Calibri"/>
              </a:rPr>
              <a:t>Consider </a:t>
            </a:r>
            <a:r>
              <a:rPr sz="2000" spc="1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2</a:t>
            </a:r>
            <a:r>
              <a:rPr sz="2000" spc="-7" baseline="24691" dirty="0">
                <a:latin typeface="Calibri"/>
                <a:cs typeface="Calibri"/>
              </a:rPr>
              <a:t>nd </a:t>
            </a:r>
            <a:r>
              <a:rPr sz="2000" spc="-15" dirty="0">
                <a:latin typeface="Calibri"/>
                <a:cs typeface="Calibri"/>
              </a:rPr>
              <a:t>order </a:t>
            </a:r>
            <a:r>
              <a:rPr sz="2000" spc="-5" dirty="0">
                <a:latin typeface="Calibri"/>
                <a:cs typeface="Calibri"/>
              </a:rPr>
              <a:t>underdamped</a:t>
            </a:r>
            <a:r>
              <a:rPr sz="2000" spc="-165" dirty="0">
                <a:latin typeface="Calibri"/>
                <a:cs typeface="Calibri"/>
              </a:rPr>
              <a:t> </a:t>
            </a:r>
            <a:r>
              <a:rPr sz="2000" spc="10" dirty="0">
                <a:latin typeface="Calibri"/>
                <a:cs typeface="Calibri"/>
              </a:rPr>
              <a:t>system</a:t>
            </a:r>
            <a:endParaRPr sz="2000" dirty="0">
              <a:latin typeface="Calibri"/>
              <a:cs typeface="Calibri"/>
            </a:endParaRPr>
          </a:p>
          <a:p>
            <a:pPr marL="368264" marR="17780" indent="-343499">
              <a:spcBef>
                <a:spcPts val="455"/>
              </a:spcBef>
              <a:buFont typeface="Arial"/>
              <a:buChar char="•"/>
              <a:tabLst>
                <a:tab pos="368264" algn="l"/>
                <a:tab pos="368899" algn="l"/>
              </a:tabLst>
            </a:pPr>
            <a:r>
              <a:rPr sz="2000" spc="15" dirty="0">
                <a:latin typeface="Calibri"/>
                <a:cs typeface="Calibri"/>
              </a:rPr>
              <a:t>Rise </a:t>
            </a:r>
            <a:r>
              <a:rPr sz="2000" spc="10" dirty="0">
                <a:latin typeface="Calibri"/>
                <a:cs typeface="Calibri"/>
              </a:rPr>
              <a:t>time </a:t>
            </a:r>
            <a:r>
              <a:rPr sz="2000" spc="55" dirty="0">
                <a:latin typeface="Cambria Math"/>
                <a:cs typeface="Cambria Math"/>
              </a:rPr>
              <a:t>𝑡</a:t>
            </a:r>
            <a:r>
              <a:rPr sz="2300" spc="82" baseline="-16666" dirty="0">
                <a:latin typeface="Cambria Math"/>
                <a:cs typeface="Cambria Math"/>
              </a:rPr>
              <a:t>𝑟 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spc="5" dirty="0">
                <a:latin typeface="Calibri"/>
                <a:cs typeface="Calibri"/>
              </a:rPr>
              <a:t>the </a:t>
            </a:r>
            <a:r>
              <a:rPr sz="2000" spc="10" dirty="0">
                <a:latin typeface="Calibri"/>
                <a:cs typeface="Calibri"/>
              </a:rPr>
              <a:t>time to </a:t>
            </a:r>
            <a:r>
              <a:rPr sz="2000" spc="-20" dirty="0">
                <a:latin typeface="Calibri"/>
                <a:cs typeface="Calibri"/>
              </a:rPr>
              <a:t>taken </a:t>
            </a:r>
            <a:r>
              <a:rPr sz="2000" dirty="0">
                <a:latin typeface="Calibri"/>
                <a:cs typeface="Calibri"/>
              </a:rPr>
              <a:t>by </a:t>
            </a:r>
            <a:r>
              <a:rPr sz="2000" spc="5" dirty="0">
                <a:latin typeface="Calibri"/>
                <a:cs typeface="Calibri"/>
              </a:rPr>
              <a:t>the step </a:t>
            </a:r>
            <a:r>
              <a:rPr sz="2000" spc="-10" dirty="0">
                <a:latin typeface="Calibri"/>
                <a:cs typeface="Calibri"/>
              </a:rPr>
              <a:t>response </a:t>
            </a:r>
            <a:r>
              <a:rPr sz="2000" spc="10" dirty="0">
                <a:latin typeface="Calibri"/>
                <a:cs typeface="Calibri"/>
              </a:rPr>
              <a:t>to </a:t>
            </a:r>
            <a:r>
              <a:rPr sz="2000" spc="20" dirty="0">
                <a:latin typeface="Calibri"/>
                <a:cs typeface="Calibri"/>
              </a:rPr>
              <a:t>go </a:t>
            </a:r>
            <a:r>
              <a:rPr sz="2000" spc="-25" dirty="0">
                <a:latin typeface="Calibri"/>
                <a:cs typeface="Calibri"/>
              </a:rPr>
              <a:t>from </a:t>
            </a:r>
            <a:r>
              <a:rPr sz="2000" spc="15" dirty="0">
                <a:latin typeface="Calibri"/>
                <a:cs typeface="Calibri"/>
              </a:rPr>
              <a:t>0 </a:t>
            </a:r>
            <a:r>
              <a:rPr sz="2000" spc="5" dirty="0">
                <a:latin typeface="Calibri"/>
                <a:cs typeface="Calibri"/>
              </a:rPr>
              <a:t>to  </a:t>
            </a:r>
            <a:r>
              <a:rPr sz="2000" spc="30" dirty="0">
                <a:latin typeface="Calibri"/>
                <a:cs typeface="Calibri"/>
              </a:rPr>
              <a:t>100% </a:t>
            </a:r>
            <a:r>
              <a:rPr sz="2000" dirty="0">
                <a:latin typeface="Calibri"/>
                <a:cs typeface="Calibri"/>
              </a:rPr>
              <a:t>of </a:t>
            </a:r>
            <a:r>
              <a:rPr sz="2000" spc="5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final </a:t>
            </a:r>
            <a:r>
              <a:rPr sz="2000" dirty="0">
                <a:latin typeface="Calibri"/>
                <a:cs typeface="Calibri"/>
              </a:rPr>
              <a:t>value i.e.,</a:t>
            </a:r>
            <a:r>
              <a:rPr sz="2000" spc="-229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one</a:t>
            </a:r>
          </a:p>
        </p:txBody>
      </p:sp>
      <p:sp>
        <p:nvSpPr>
          <p:cNvPr id="7" name="object 7"/>
          <p:cNvSpPr/>
          <p:nvPr/>
        </p:nvSpPr>
        <p:spPr>
          <a:xfrm>
            <a:off x="1139368" y="2499616"/>
            <a:ext cx="394970" cy="238760"/>
          </a:xfrm>
          <a:custGeom>
            <a:avLst/>
            <a:gdLst/>
            <a:ahLst/>
            <a:cxnLst/>
            <a:rect l="l" t="t" r="r" b="b"/>
            <a:pathLst>
              <a:path w="394969" h="238760">
                <a:moveTo>
                  <a:pt x="318973" y="0"/>
                </a:moveTo>
                <a:lnTo>
                  <a:pt x="315544" y="9779"/>
                </a:lnTo>
                <a:lnTo>
                  <a:pt x="329333" y="15708"/>
                </a:lnTo>
                <a:lnTo>
                  <a:pt x="341182" y="23971"/>
                </a:lnTo>
                <a:lnTo>
                  <a:pt x="365272" y="62404"/>
                </a:lnTo>
                <a:lnTo>
                  <a:pt x="373202" y="117983"/>
                </a:lnTo>
                <a:lnTo>
                  <a:pt x="372321" y="139009"/>
                </a:lnTo>
                <a:lnTo>
                  <a:pt x="359105" y="190373"/>
                </a:lnTo>
                <a:lnTo>
                  <a:pt x="329476" y="222573"/>
                </a:lnTo>
                <a:lnTo>
                  <a:pt x="315925" y="228600"/>
                </a:lnTo>
                <a:lnTo>
                  <a:pt x="318973" y="238252"/>
                </a:lnTo>
                <a:lnTo>
                  <a:pt x="364478" y="211195"/>
                </a:lnTo>
                <a:lnTo>
                  <a:pt x="390045" y="161305"/>
                </a:lnTo>
                <a:lnTo>
                  <a:pt x="394919" y="119253"/>
                </a:lnTo>
                <a:lnTo>
                  <a:pt x="393682" y="97414"/>
                </a:lnTo>
                <a:lnTo>
                  <a:pt x="383828" y="58691"/>
                </a:lnTo>
                <a:lnTo>
                  <a:pt x="351342" y="15319"/>
                </a:lnTo>
                <a:lnTo>
                  <a:pt x="336211" y="6260"/>
                </a:lnTo>
                <a:lnTo>
                  <a:pt x="318973" y="0"/>
                </a:lnTo>
                <a:close/>
              </a:path>
              <a:path w="394969" h="238760">
                <a:moveTo>
                  <a:pt x="75971" y="0"/>
                </a:moveTo>
                <a:lnTo>
                  <a:pt x="30544" y="27164"/>
                </a:lnTo>
                <a:lnTo>
                  <a:pt x="4914" y="77231"/>
                </a:lnTo>
                <a:lnTo>
                  <a:pt x="0" y="119253"/>
                </a:lnTo>
                <a:lnTo>
                  <a:pt x="1224" y="141106"/>
                </a:lnTo>
                <a:lnTo>
                  <a:pt x="11021" y="179814"/>
                </a:lnTo>
                <a:lnTo>
                  <a:pt x="43483" y="222996"/>
                </a:lnTo>
                <a:lnTo>
                  <a:pt x="75971" y="238252"/>
                </a:lnTo>
                <a:lnTo>
                  <a:pt x="78993" y="228600"/>
                </a:lnTo>
                <a:lnTo>
                  <a:pt x="65418" y="222573"/>
                </a:lnTo>
                <a:lnTo>
                  <a:pt x="53703" y="214201"/>
                </a:lnTo>
                <a:lnTo>
                  <a:pt x="29675" y="175204"/>
                </a:lnTo>
                <a:lnTo>
                  <a:pt x="21729" y="117983"/>
                </a:lnTo>
                <a:lnTo>
                  <a:pt x="22612" y="97647"/>
                </a:lnTo>
                <a:lnTo>
                  <a:pt x="35852" y="47498"/>
                </a:lnTo>
                <a:lnTo>
                  <a:pt x="65627" y="15708"/>
                </a:lnTo>
                <a:lnTo>
                  <a:pt x="79362" y="9779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24611" y="2549209"/>
            <a:ext cx="12700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170" dirty="0">
                <a:latin typeface="Cambria Math"/>
                <a:cs typeface="Cambria Math"/>
              </a:rPr>
              <a:t>𝑟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9129" y="2425386"/>
            <a:ext cx="213423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564" indent="-343499">
              <a:spcBef>
                <a:spcPts val="125"/>
              </a:spcBef>
              <a:buFont typeface="Arial"/>
              <a:buChar char="•"/>
              <a:tabLst>
                <a:tab pos="355564" algn="l"/>
                <a:tab pos="356199" algn="l"/>
                <a:tab pos="994313" algn="l"/>
              </a:tabLst>
            </a:pPr>
            <a:r>
              <a:rPr sz="2000" spc="15" dirty="0">
                <a:latin typeface="Cambria Math"/>
                <a:cs typeface="Cambria Math"/>
              </a:rPr>
              <a:t>𝑦</a:t>
            </a:r>
            <a:r>
              <a:rPr sz="2000" spc="45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	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15" dirty="0">
                <a:latin typeface="Cambria Math"/>
                <a:cs typeface="Cambria Math"/>
              </a:rPr>
              <a:t>1 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15" dirty="0">
                <a:latin typeface="Cambria Math"/>
                <a:cs typeface="Cambria Math"/>
              </a:rPr>
              <a:t>1</a:t>
            </a:r>
            <a:r>
              <a:rPr sz="2000" spc="160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−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83589" y="2339404"/>
            <a:ext cx="129539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140" dirty="0">
                <a:latin typeface="Cambria Math"/>
                <a:cs typeface="Cambria Math"/>
              </a:rPr>
              <a:t>𝑒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7411" y="2310829"/>
            <a:ext cx="5461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95" dirty="0">
                <a:latin typeface="Cambria Math"/>
                <a:cs typeface="Cambria Math"/>
              </a:rPr>
              <a:t>−𝜁𝜔</a:t>
            </a:r>
            <a:r>
              <a:rPr sz="1200" spc="190" dirty="0">
                <a:latin typeface="Cambria Math"/>
                <a:cs typeface="Cambria Math"/>
              </a:rPr>
              <a:t> </a:t>
            </a:r>
            <a:r>
              <a:rPr sz="1200" spc="90" dirty="0">
                <a:latin typeface="Cambria Math"/>
                <a:cs typeface="Cambria Math"/>
              </a:rPr>
              <a:t>𝑡</a:t>
            </a:r>
            <a:endParaRPr sz="120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41039" y="2348929"/>
            <a:ext cx="3035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60" dirty="0">
                <a:latin typeface="Cambria Math"/>
                <a:cs typeface="Cambria Math"/>
              </a:rPr>
              <a:t>𝑛</a:t>
            </a:r>
            <a:r>
              <a:rPr sz="1200" spc="300" dirty="0">
                <a:latin typeface="Cambria Math"/>
                <a:cs typeface="Cambria Math"/>
              </a:rPr>
              <a:t> </a:t>
            </a:r>
            <a:r>
              <a:rPr sz="1200" spc="110" dirty="0">
                <a:latin typeface="Cambria Math"/>
                <a:cs typeface="Cambria Math"/>
              </a:rPr>
              <a:t>𝑟</a:t>
            </a:r>
            <a:endParaRPr sz="12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96417" y="2649981"/>
            <a:ext cx="739775" cy="236854"/>
          </a:xfrm>
          <a:custGeom>
            <a:avLst/>
            <a:gdLst/>
            <a:ahLst/>
            <a:cxnLst/>
            <a:rect l="l" t="t" r="r" b="b"/>
            <a:pathLst>
              <a:path w="739775" h="236855">
                <a:moveTo>
                  <a:pt x="215138" y="46736"/>
                </a:moveTo>
                <a:lnTo>
                  <a:pt x="212598" y="39624"/>
                </a:lnTo>
                <a:lnTo>
                  <a:pt x="199834" y="44221"/>
                </a:lnTo>
                <a:lnTo>
                  <a:pt x="188620" y="50914"/>
                </a:lnTo>
                <a:lnTo>
                  <a:pt x="164528" y="83019"/>
                </a:lnTo>
                <a:lnTo>
                  <a:pt x="156337" y="127889"/>
                </a:lnTo>
                <a:lnTo>
                  <a:pt x="157238" y="144119"/>
                </a:lnTo>
                <a:lnTo>
                  <a:pt x="170942" y="185166"/>
                </a:lnTo>
                <a:lnTo>
                  <a:pt x="199783" y="211455"/>
                </a:lnTo>
                <a:lnTo>
                  <a:pt x="212598" y="216027"/>
                </a:lnTo>
                <a:lnTo>
                  <a:pt x="214884" y="208915"/>
                </a:lnTo>
                <a:lnTo>
                  <a:pt x="204800" y="204444"/>
                </a:lnTo>
                <a:lnTo>
                  <a:pt x="196113" y="198234"/>
                </a:lnTo>
                <a:lnTo>
                  <a:pt x="175044" y="156616"/>
                </a:lnTo>
                <a:lnTo>
                  <a:pt x="172466" y="127000"/>
                </a:lnTo>
                <a:lnTo>
                  <a:pt x="173101" y="111937"/>
                </a:lnTo>
                <a:lnTo>
                  <a:pt x="182880" y="74676"/>
                </a:lnTo>
                <a:lnTo>
                  <a:pt x="204965" y="51193"/>
                </a:lnTo>
                <a:lnTo>
                  <a:pt x="215138" y="46736"/>
                </a:lnTo>
                <a:close/>
              </a:path>
              <a:path w="739775" h="236855">
                <a:moveTo>
                  <a:pt x="725805" y="127889"/>
                </a:moveTo>
                <a:lnTo>
                  <a:pt x="717651" y="83019"/>
                </a:lnTo>
                <a:lnTo>
                  <a:pt x="693572" y="50914"/>
                </a:lnTo>
                <a:lnTo>
                  <a:pt x="669544" y="39624"/>
                </a:lnTo>
                <a:lnTo>
                  <a:pt x="667004" y="46736"/>
                </a:lnTo>
                <a:lnTo>
                  <a:pt x="677240" y="51193"/>
                </a:lnTo>
                <a:lnTo>
                  <a:pt x="686028" y="57327"/>
                </a:lnTo>
                <a:lnTo>
                  <a:pt x="707085" y="98171"/>
                </a:lnTo>
                <a:lnTo>
                  <a:pt x="709676" y="127000"/>
                </a:lnTo>
                <a:lnTo>
                  <a:pt x="709028" y="142506"/>
                </a:lnTo>
                <a:lnTo>
                  <a:pt x="699262" y="180594"/>
                </a:lnTo>
                <a:lnTo>
                  <a:pt x="667258" y="208915"/>
                </a:lnTo>
                <a:lnTo>
                  <a:pt x="669544" y="216027"/>
                </a:lnTo>
                <a:lnTo>
                  <a:pt x="703275" y="196024"/>
                </a:lnTo>
                <a:lnTo>
                  <a:pt x="722172" y="159054"/>
                </a:lnTo>
                <a:lnTo>
                  <a:pt x="724890" y="144119"/>
                </a:lnTo>
                <a:lnTo>
                  <a:pt x="725805" y="127889"/>
                </a:lnTo>
                <a:close/>
              </a:path>
              <a:path w="739775" h="236855">
                <a:moveTo>
                  <a:pt x="739648" y="2540"/>
                </a:moveTo>
                <a:lnTo>
                  <a:pt x="145161" y="2540"/>
                </a:lnTo>
                <a:lnTo>
                  <a:pt x="145161" y="0"/>
                </a:lnTo>
                <a:lnTo>
                  <a:pt x="119126" y="0"/>
                </a:lnTo>
                <a:lnTo>
                  <a:pt x="62738" y="211582"/>
                </a:lnTo>
                <a:lnTo>
                  <a:pt x="30480" y="139827"/>
                </a:lnTo>
                <a:lnTo>
                  <a:pt x="0" y="153797"/>
                </a:lnTo>
                <a:lnTo>
                  <a:pt x="2921" y="160782"/>
                </a:lnTo>
                <a:lnTo>
                  <a:pt x="18669" y="153797"/>
                </a:lnTo>
                <a:lnTo>
                  <a:pt x="57150" y="236601"/>
                </a:lnTo>
                <a:lnTo>
                  <a:pt x="66167" y="236601"/>
                </a:lnTo>
                <a:lnTo>
                  <a:pt x="126619" y="12446"/>
                </a:lnTo>
                <a:lnTo>
                  <a:pt x="145161" y="12446"/>
                </a:lnTo>
                <a:lnTo>
                  <a:pt x="145161" y="12065"/>
                </a:lnTo>
                <a:lnTo>
                  <a:pt x="739648" y="12065"/>
                </a:lnTo>
                <a:lnTo>
                  <a:pt x="739648" y="2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977261" y="2635189"/>
            <a:ext cx="52070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</a:pPr>
            <a:r>
              <a:rPr sz="1500" spc="40" dirty="0">
                <a:latin typeface="Cambria Math"/>
                <a:cs typeface="Cambria Math"/>
              </a:rPr>
              <a:t>1−𝜁</a:t>
            </a:r>
            <a:r>
              <a:rPr spc="60" baseline="20833" dirty="0">
                <a:latin typeface="Cambria Math"/>
                <a:cs typeface="Cambria Math"/>
              </a:rPr>
              <a:t>2</a:t>
            </a:r>
            <a:endParaRPr baseline="20833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793110" y="2604897"/>
            <a:ext cx="742950" cy="19050"/>
          </a:xfrm>
          <a:custGeom>
            <a:avLst/>
            <a:gdLst/>
            <a:ahLst/>
            <a:cxnLst/>
            <a:rect l="l" t="t" r="r" b="b"/>
            <a:pathLst>
              <a:path w="742950" h="19050">
                <a:moveTo>
                  <a:pt x="742950" y="0"/>
                </a:moveTo>
                <a:lnTo>
                  <a:pt x="0" y="0"/>
                </a:lnTo>
                <a:lnTo>
                  <a:pt x="0" y="19050"/>
                </a:lnTo>
                <a:lnTo>
                  <a:pt x="742950" y="19050"/>
                </a:lnTo>
                <a:lnTo>
                  <a:pt x="742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82767" y="2499616"/>
            <a:ext cx="1442720" cy="238760"/>
          </a:xfrm>
          <a:custGeom>
            <a:avLst/>
            <a:gdLst/>
            <a:ahLst/>
            <a:cxnLst/>
            <a:rect l="l" t="t" r="r" b="b"/>
            <a:pathLst>
              <a:path w="1442720" h="238760">
                <a:moveTo>
                  <a:pt x="1366774" y="0"/>
                </a:moveTo>
                <a:lnTo>
                  <a:pt x="1363344" y="9779"/>
                </a:lnTo>
                <a:lnTo>
                  <a:pt x="1377134" y="15708"/>
                </a:lnTo>
                <a:lnTo>
                  <a:pt x="1388983" y="23971"/>
                </a:lnTo>
                <a:lnTo>
                  <a:pt x="1413073" y="62404"/>
                </a:lnTo>
                <a:lnTo>
                  <a:pt x="1421003" y="117983"/>
                </a:lnTo>
                <a:lnTo>
                  <a:pt x="1420121" y="139009"/>
                </a:lnTo>
                <a:lnTo>
                  <a:pt x="1406906" y="190373"/>
                </a:lnTo>
                <a:lnTo>
                  <a:pt x="1377277" y="222573"/>
                </a:lnTo>
                <a:lnTo>
                  <a:pt x="1363726" y="228600"/>
                </a:lnTo>
                <a:lnTo>
                  <a:pt x="1366774" y="238252"/>
                </a:lnTo>
                <a:lnTo>
                  <a:pt x="1412279" y="211195"/>
                </a:lnTo>
                <a:lnTo>
                  <a:pt x="1437798" y="161305"/>
                </a:lnTo>
                <a:lnTo>
                  <a:pt x="1442719" y="119253"/>
                </a:lnTo>
                <a:lnTo>
                  <a:pt x="1441483" y="97414"/>
                </a:lnTo>
                <a:lnTo>
                  <a:pt x="1431629" y="58691"/>
                </a:lnTo>
                <a:lnTo>
                  <a:pt x="1399143" y="15319"/>
                </a:lnTo>
                <a:lnTo>
                  <a:pt x="1384012" y="6260"/>
                </a:lnTo>
                <a:lnTo>
                  <a:pt x="1366774" y="0"/>
                </a:lnTo>
                <a:close/>
              </a:path>
              <a:path w="1442720" h="238760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3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45" y="222996"/>
                </a:lnTo>
                <a:lnTo>
                  <a:pt x="76073" y="238252"/>
                </a:lnTo>
                <a:lnTo>
                  <a:pt x="78994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53" y="175204"/>
                </a:lnTo>
                <a:lnTo>
                  <a:pt x="21717" y="117983"/>
                </a:lnTo>
                <a:lnTo>
                  <a:pt x="22617" y="97647"/>
                </a:lnTo>
                <a:lnTo>
                  <a:pt x="35941" y="47498"/>
                </a:lnTo>
                <a:lnTo>
                  <a:pt x="65659" y="15708"/>
                </a:lnTo>
                <a:lnTo>
                  <a:pt x="79375" y="9779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27173" y="2425387"/>
            <a:ext cx="377444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796">
              <a:spcBef>
                <a:spcPts val="125"/>
              </a:spcBef>
              <a:tabLst>
                <a:tab pos="2443236" algn="l"/>
              </a:tabLst>
            </a:pPr>
            <a:r>
              <a:rPr sz="2000" spc="30" dirty="0">
                <a:latin typeface="Cambria Math"/>
                <a:cs typeface="Cambria Math"/>
              </a:rPr>
              <a:t>sin(𝜔</a:t>
            </a:r>
            <a:r>
              <a:rPr sz="2300" spc="44" baseline="-16666" dirty="0">
                <a:latin typeface="Cambria Math"/>
                <a:cs typeface="Cambria Math"/>
              </a:rPr>
              <a:t>𝑑</a:t>
            </a:r>
            <a:r>
              <a:rPr sz="2000" spc="30" dirty="0">
                <a:latin typeface="Cambria Math"/>
                <a:cs typeface="Cambria Math"/>
              </a:rPr>
              <a:t>𝑡</a:t>
            </a:r>
            <a:r>
              <a:rPr sz="2300" spc="44" baseline="-16666" dirty="0">
                <a:latin typeface="Cambria Math"/>
                <a:cs typeface="Cambria Math"/>
              </a:rPr>
              <a:t>𝑟 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-229" dirty="0">
                <a:latin typeface="Cambria Math"/>
                <a:cs typeface="Cambria Math"/>
              </a:rPr>
              <a:t> </a:t>
            </a:r>
            <a:r>
              <a:rPr sz="2000" spc="40" dirty="0">
                <a:latin typeface="Cambria Math"/>
                <a:cs typeface="Cambria Math"/>
              </a:rPr>
              <a:t>𝜃)</a:t>
            </a:r>
            <a:r>
              <a:rPr sz="2000" dirty="0">
                <a:latin typeface="Cambria Math"/>
                <a:cs typeface="Cambria Math"/>
              </a:rPr>
              <a:t> </a:t>
            </a:r>
            <a:r>
              <a:rPr sz="2000" spc="-10" dirty="0">
                <a:latin typeface="Calibri"/>
                <a:cs typeface="Calibri"/>
              </a:rPr>
              <a:t>where	</a:t>
            </a:r>
            <a:r>
              <a:rPr sz="2000" spc="15" dirty="0">
                <a:latin typeface="Cambria Math"/>
                <a:cs typeface="Cambria Math"/>
              </a:rPr>
              <a:t>𝜃 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30" dirty="0">
                <a:latin typeface="Cambria Math"/>
                <a:cs typeface="Cambria Math"/>
              </a:rPr>
              <a:t>cos</a:t>
            </a:r>
            <a:r>
              <a:rPr sz="2300" spc="44" baseline="27777" dirty="0">
                <a:latin typeface="Cambria Math"/>
                <a:cs typeface="Cambria Math"/>
              </a:rPr>
              <a:t>−1</a:t>
            </a:r>
            <a:r>
              <a:rPr sz="2300" spc="179" baseline="27777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𝜁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225296" y="3109216"/>
            <a:ext cx="1147445" cy="238760"/>
          </a:xfrm>
          <a:custGeom>
            <a:avLst/>
            <a:gdLst/>
            <a:ahLst/>
            <a:cxnLst/>
            <a:rect l="l" t="t" r="r" b="b"/>
            <a:pathLst>
              <a:path w="1147445" h="238760">
                <a:moveTo>
                  <a:pt x="1071498" y="0"/>
                </a:moveTo>
                <a:lnTo>
                  <a:pt x="1068070" y="9779"/>
                </a:lnTo>
                <a:lnTo>
                  <a:pt x="1081859" y="15708"/>
                </a:lnTo>
                <a:lnTo>
                  <a:pt x="1093708" y="23971"/>
                </a:lnTo>
                <a:lnTo>
                  <a:pt x="1117798" y="62404"/>
                </a:lnTo>
                <a:lnTo>
                  <a:pt x="1125728" y="117983"/>
                </a:lnTo>
                <a:lnTo>
                  <a:pt x="1124846" y="139009"/>
                </a:lnTo>
                <a:lnTo>
                  <a:pt x="1111631" y="190373"/>
                </a:lnTo>
                <a:lnTo>
                  <a:pt x="1082002" y="222573"/>
                </a:lnTo>
                <a:lnTo>
                  <a:pt x="1068450" y="228600"/>
                </a:lnTo>
                <a:lnTo>
                  <a:pt x="1071498" y="238252"/>
                </a:lnTo>
                <a:lnTo>
                  <a:pt x="1117004" y="211195"/>
                </a:lnTo>
                <a:lnTo>
                  <a:pt x="1142571" y="161305"/>
                </a:lnTo>
                <a:lnTo>
                  <a:pt x="1147445" y="119253"/>
                </a:lnTo>
                <a:lnTo>
                  <a:pt x="1146208" y="97414"/>
                </a:lnTo>
                <a:lnTo>
                  <a:pt x="1136354" y="58691"/>
                </a:lnTo>
                <a:lnTo>
                  <a:pt x="1103868" y="15319"/>
                </a:lnTo>
                <a:lnTo>
                  <a:pt x="1088737" y="6260"/>
                </a:lnTo>
                <a:lnTo>
                  <a:pt x="1071498" y="0"/>
                </a:lnTo>
                <a:close/>
              </a:path>
              <a:path w="1147445" h="238760">
                <a:moveTo>
                  <a:pt x="76072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3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45" y="222996"/>
                </a:lnTo>
                <a:lnTo>
                  <a:pt x="76072" y="238252"/>
                </a:lnTo>
                <a:lnTo>
                  <a:pt x="78993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53" y="175204"/>
                </a:lnTo>
                <a:lnTo>
                  <a:pt x="21716" y="117983"/>
                </a:lnTo>
                <a:lnTo>
                  <a:pt x="22617" y="97647"/>
                </a:lnTo>
                <a:lnTo>
                  <a:pt x="35941" y="47498"/>
                </a:lnTo>
                <a:lnTo>
                  <a:pt x="65658" y="15708"/>
                </a:lnTo>
                <a:lnTo>
                  <a:pt x="79374" y="9779"/>
                </a:lnTo>
                <a:lnTo>
                  <a:pt x="760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472054" y="3035680"/>
            <a:ext cx="434848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  <a:tabLst>
                <a:tab pos="1991796" algn="l"/>
              </a:tabLst>
            </a:pPr>
            <a:r>
              <a:rPr sz="2000" spc="35" dirty="0">
                <a:latin typeface="Cambria Math"/>
                <a:cs typeface="Cambria Math"/>
              </a:rPr>
              <a:t>⟹ </a:t>
            </a:r>
            <a:r>
              <a:rPr sz="2000" spc="30" dirty="0">
                <a:latin typeface="Cambria Math"/>
                <a:cs typeface="Cambria Math"/>
              </a:rPr>
              <a:t>sin  </a:t>
            </a:r>
            <a:r>
              <a:rPr sz="2000" spc="65" dirty="0">
                <a:latin typeface="Cambria Math"/>
                <a:cs typeface="Cambria Math"/>
              </a:rPr>
              <a:t>𝜔</a:t>
            </a:r>
            <a:r>
              <a:rPr sz="2300" spc="97" baseline="-16666" dirty="0">
                <a:latin typeface="Cambria Math"/>
                <a:cs typeface="Cambria Math"/>
              </a:rPr>
              <a:t>𝑑</a:t>
            </a:r>
            <a:r>
              <a:rPr sz="2000" spc="65" dirty="0">
                <a:latin typeface="Cambria Math"/>
                <a:cs typeface="Cambria Math"/>
              </a:rPr>
              <a:t>𝑡</a:t>
            </a:r>
            <a:r>
              <a:rPr sz="2300" spc="97" baseline="-16666" dirty="0">
                <a:latin typeface="Cambria Math"/>
                <a:cs typeface="Cambria Math"/>
              </a:rPr>
              <a:t>𝑟</a:t>
            </a:r>
            <a:r>
              <a:rPr sz="2300" spc="15" baseline="-16666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𝜃	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15" dirty="0">
                <a:latin typeface="Cambria Math"/>
                <a:cs typeface="Cambria Math"/>
              </a:rPr>
              <a:t>0 </a:t>
            </a:r>
            <a:r>
              <a:rPr sz="2000" spc="35" dirty="0">
                <a:latin typeface="Cambria Math"/>
                <a:cs typeface="Cambria Math"/>
              </a:rPr>
              <a:t>⟹ </a:t>
            </a:r>
            <a:r>
              <a:rPr sz="2000" spc="85" dirty="0">
                <a:latin typeface="Cambria Math"/>
                <a:cs typeface="Cambria Math"/>
              </a:rPr>
              <a:t>𝜔</a:t>
            </a:r>
            <a:r>
              <a:rPr sz="2300" spc="127" baseline="-16666" dirty="0">
                <a:latin typeface="Cambria Math"/>
                <a:cs typeface="Cambria Math"/>
              </a:rPr>
              <a:t>𝑑</a:t>
            </a:r>
            <a:r>
              <a:rPr sz="2000" spc="85" dirty="0">
                <a:latin typeface="Cambria Math"/>
                <a:cs typeface="Cambria Math"/>
              </a:rPr>
              <a:t>𝑡</a:t>
            </a:r>
            <a:r>
              <a:rPr sz="2300" spc="127" baseline="-16666" dirty="0">
                <a:latin typeface="Cambria Math"/>
                <a:cs typeface="Cambria Math"/>
              </a:rPr>
              <a:t>𝑟 </a:t>
            </a:r>
            <a:r>
              <a:rPr sz="2000" spc="20" dirty="0">
                <a:latin typeface="Cambria Math"/>
                <a:cs typeface="Cambria Math"/>
              </a:rPr>
              <a:t>+ </a:t>
            </a:r>
            <a:r>
              <a:rPr sz="2000" spc="15" dirty="0">
                <a:latin typeface="Cambria Math"/>
                <a:cs typeface="Cambria Math"/>
              </a:rPr>
              <a:t>𝜃 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400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𝜋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68018" y="3961769"/>
            <a:ext cx="54546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000" spc="55" dirty="0">
                <a:latin typeface="Cambria Math"/>
                <a:cs typeface="Cambria Math"/>
              </a:rPr>
              <a:t>𝑡</a:t>
            </a:r>
            <a:r>
              <a:rPr sz="2300" spc="82" baseline="-16666" dirty="0">
                <a:latin typeface="Cambria Math"/>
                <a:cs typeface="Cambria Math"/>
              </a:rPr>
              <a:t>𝑟</a:t>
            </a:r>
            <a:r>
              <a:rPr sz="2300" spc="247" baseline="-16666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=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79854" y="4133536"/>
            <a:ext cx="21272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2000" spc="25" dirty="0">
                <a:latin typeface="Cambria Math"/>
                <a:cs typeface="Cambria Math"/>
              </a:rPr>
              <a:t>𝜔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70607" y="4257358"/>
            <a:ext cx="14795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155" dirty="0">
                <a:latin typeface="Cambria Math"/>
                <a:cs typeface="Cambria Math"/>
              </a:rPr>
              <a:t>𝑑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745610" y="4138447"/>
            <a:ext cx="609600" cy="19050"/>
          </a:xfrm>
          <a:custGeom>
            <a:avLst/>
            <a:gdLst/>
            <a:ahLst/>
            <a:cxnLst/>
            <a:rect l="l" t="t" r="r" b="b"/>
            <a:pathLst>
              <a:path w="609600" h="19050">
                <a:moveTo>
                  <a:pt x="609600" y="0"/>
                </a:moveTo>
                <a:lnTo>
                  <a:pt x="0" y="0"/>
                </a:lnTo>
                <a:lnTo>
                  <a:pt x="0" y="19050"/>
                </a:lnTo>
                <a:lnTo>
                  <a:pt x="609600" y="19050"/>
                </a:lnTo>
                <a:lnTo>
                  <a:pt x="609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711575" y="3770951"/>
            <a:ext cx="234696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  <a:tabLst>
                <a:tab pos="1057802" algn="l"/>
              </a:tabLst>
            </a:pPr>
            <a:r>
              <a:rPr sz="2000" spc="15" dirty="0">
                <a:latin typeface="Cambria Math"/>
                <a:cs typeface="Cambria Math"/>
              </a:rPr>
              <a:t>𝜋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−</a:t>
            </a:r>
            <a:r>
              <a:rPr sz="2000" spc="-10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𝜃	𝜋 </a:t>
            </a:r>
            <a:r>
              <a:rPr sz="2000" spc="20" dirty="0">
                <a:latin typeface="Cambria Math"/>
                <a:cs typeface="Cambria Math"/>
              </a:rPr>
              <a:t>− </a:t>
            </a:r>
            <a:r>
              <a:rPr sz="2000" spc="15" dirty="0">
                <a:latin typeface="Cambria Math"/>
                <a:cs typeface="Cambria Math"/>
              </a:rPr>
              <a:t>cos</a:t>
            </a:r>
            <a:r>
              <a:rPr sz="2300" spc="22" baseline="27777" dirty="0">
                <a:latin typeface="Cambria Math"/>
                <a:cs typeface="Cambria Math"/>
              </a:rPr>
              <a:t>−1</a:t>
            </a:r>
            <a:r>
              <a:rPr sz="2300" spc="-150" baseline="27777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𝜁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62196" y="4304983"/>
            <a:ext cx="14986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200" dirty="0">
                <a:latin typeface="Cambria Math"/>
                <a:cs typeface="Cambria Math"/>
              </a:rPr>
              <a:t>𝑛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007357" y="4195487"/>
            <a:ext cx="1090930" cy="319405"/>
          </a:xfrm>
          <a:custGeom>
            <a:avLst/>
            <a:gdLst/>
            <a:ahLst/>
            <a:cxnLst/>
            <a:rect l="l" t="t" r="r" b="b"/>
            <a:pathLst>
              <a:path w="1090929" h="319404">
                <a:moveTo>
                  <a:pt x="288036" y="66446"/>
                </a:moveTo>
                <a:lnTo>
                  <a:pt x="284734" y="56781"/>
                </a:lnTo>
                <a:lnTo>
                  <a:pt x="267411" y="63030"/>
                </a:lnTo>
                <a:lnTo>
                  <a:pt x="252247" y="72059"/>
                </a:lnTo>
                <a:lnTo>
                  <a:pt x="219748" y="115417"/>
                </a:lnTo>
                <a:lnTo>
                  <a:pt x="209892" y="154114"/>
                </a:lnTo>
                <a:lnTo>
                  <a:pt x="208661" y="175945"/>
                </a:lnTo>
                <a:lnTo>
                  <a:pt x="209892" y="197840"/>
                </a:lnTo>
                <a:lnTo>
                  <a:pt x="219748" y="236550"/>
                </a:lnTo>
                <a:lnTo>
                  <a:pt x="252158" y="279755"/>
                </a:lnTo>
                <a:lnTo>
                  <a:pt x="284734" y="294995"/>
                </a:lnTo>
                <a:lnTo>
                  <a:pt x="287655" y="285330"/>
                </a:lnTo>
                <a:lnTo>
                  <a:pt x="274104" y="279323"/>
                </a:lnTo>
                <a:lnTo>
                  <a:pt x="262407" y="270954"/>
                </a:lnTo>
                <a:lnTo>
                  <a:pt x="238404" y="231940"/>
                </a:lnTo>
                <a:lnTo>
                  <a:pt x="230378" y="174701"/>
                </a:lnTo>
                <a:lnTo>
                  <a:pt x="231267" y="154381"/>
                </a:lnTo>
                <a:lnTo>
                  <a:pt x="244602" y="104190"/>
                </a:lnTo>
                <a:lnTo>
                  <a:pt x="274320" y="72440"/>
                </a:lnTo>
                <a:lnTo>
                  <a:pt x="288036" y="66446"/>
                </a:lnTo>
                <a:close/>
              </a:path>
              <a:path w="1090929" h="319404">
                <a:moveTo>
                  <a:pt x="1070356" y="175945"/>
                </a:moveTo>
                <a:lnTo>
                  <a:pt x="1065415" y="133934"/>
                </a:lnTo>
                <a:lnTo>
                  <a:pt x="1050671" y="98539"/>
                </a:lnTo>
                <a:lnTo>
                  <a:pt x="1011643" y="63030"/>
                </a:lnTo>
                <a:lnTo>
                  <a:pt x="994410" y="56781"/>
                </a:lnTo>
                <a:lnTo>
                  <a:pt x="990981" y="66446"/>
                </a:lnTo>
                <a:lnTo>
                  <a:pt x="1004760" y="72440"/>
                </a:lnTo>
                <a:lnTo>
                  <a:pt x="1016609" y="80721"/>
                </a:lnTo>
                <a:lnTo>
                  <a:pt x="1040701" y="119126"/>
                </a:lnTo>
                <a:lnTo>
                  <a:pt x="1048639" y="174701"/>
                </a:lnTo>
                <a:lnTo>
                  <a:pt x="1047750" y="195719"/>
                </a:lnTo>
                <a:lnTo>
                  <a:pt x="1034542" y="247154"/>
                </a:lnTo>
                <a:lnTo>
                  <a:pt x="1004912" y="279323"/>
                </a:lnTo>
                <a:lnTo>
                  <a:pt x="991362" y="285330"/>
                </a:lnTo>
                <a:lnTo>
                  <a:pt x="994410" y="294995"/>
                </a:lnTo>
                <a:lnTo>
                  <a:pt x="1039914" y="267957"/>
                </a:lnTo>
                <a:lnTo>
                  <a:pt x="1065479" y="218046"/>
                </a:lnTo>
                <a:lnTo>
                  <a:pt x="1069136" y="197840"/>
                </a:lnTo>
                <a:lnTo>
                  <a:pt x="1070356" y="175945"/>
                </a:lnTo>
                <a:close/>
              </a:path>
              <a:path w="1090929" h="319404">
                <a:moveTo>
                  <a:pt x="1090930" y="114"/>
                </a:moveTo>
                <a:lnTo>
                  <a:pt x="160909" y="0"/>
                </a:lnTo>
                <a:lnTo>
                  <a:pt x="84582" y="285686"/>
                </a:lnTo>
                <a:lnTo>
                  <a:pt x="41148" y="188747"/>
                </a:lnTo>
                <a:lnTo>
                  <a:pt x="0" y="207581"/>
                </a:lnTo>
                <a:lnTo>
                  <a:pt x="3937" y="216992"/>
                </a:lnTo>
                <a:lnTo>
                  <a:pt x="25146" y="207581"/>
                </a:lnTo>
                <a:lnTo>
                  <a:pt x="77089" y="319341"/>
                </a:lnTo>
                <a:lnTo>
                  <a:pt x="89281" y="319341"/>
                </a:lnTo>
                <a:lnTo>
                  <a:pt x="170942" y="16700"/>
                </a:lnTo>
                <a:lnTo>
                  <a:pt x="186055" y="16700"/>
                </a:lnTo>
                <a:lnTo>
                  <a:pt x="186055" y="19164"/>
                </a:lnTo>
                <a:lnTo>
                  <a:pt x="1090930" y="19164"/>
                </a:lnTo>
                <a:lnTo>
                  <a:pt x="1090930" y="1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388488" y="3961765"/>
            <a:ext cx="1649095" cy="55463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lnSpc>
                <a:spcPts val="2065"/>
              </a:lnSpc>
              <a:spcBef>
                <a:spcPts val="125"/>
              </a:spcBef>
            </a:pPr>
            <a:r>
              <a:rPr sz="2000" spc="20" dirty="0">
                <a:latin typeface="Cambria Math"/>
                <a:cs typeface="Cambria Math"/>
              </a:rPr>
              <a:t>=</a:t>
            </a:r>
            <a:endParaRPr sz="2000" dirty="0">
              <a:latin typeface="Cambria Math"/>
              <a:cs typeface="Cambria Math"/>
            </a:endParaRPr>
          </a:p>
          <a:p>
            <a:pPr marL="304771">
              <a:lnSpc>
                <a:spcPts val="2065"/>
              </a:lnSpc>
              <a:tabLst>
                <a:tab pos="914943" algn="l"/>
              </a:tabLst>
            </a:pPr>
            <a:r>
              <a:rPr sz="2000" spc="20" dirty="0">
                <a:latin typeface="Cambria Math"/>
                <a:cs typeface="Cambria Math"/>
              </a:rPr>
              <a:t>𝜔	</a:t>
            </a:r>
            <a:r>
              <a:rPr sz="2000" spc="15" dirty="0">
                <a:latin typeface="Cambria Math"/>
                <a:cs typeface="Cambria Math"/>
              </a:rPr>
              <a:t>1 </a:t>
            </a:r>
            <a:r>
              <a:rPr sz="2000" spc="20" dirty="0">
                <a:latin typeface="Cambria Math"/>
                <a:cs typeface="Cambria Math"/>
              </a:rPr>
              <a:t>−</a:t>
            </a:r>
            <a:r>
              <a:rPr sz="2000" spc="-150" dirty="0">
                <a:latin typeface="Cambria Math"/>
                <a:cs typeface="Cambria Math"/>
              </a:rPr>
              <a:t> </a:t>
            </a:r>
            <a:r>
              <a:rPr sz="2000" spc="65" dirty="0">
                <a:latin typeface="Cambria Math"/>
                <a:cs typeface="Cambria Math"/>
              </a:rPr>
              <a:t>𝜁</a:t>
            </a:r>
            <a:r>
              <a:rPr sz="2300" spc="97" baseline="22222" dirty="0">
                <a:latin typeface="Cambria Math"/>
                <a:cs typeface="Cambria Math"/>
              </a:rPr>
              <a:t>2</a:t>
            </a:r>
            <a:endParaRPr sz="2300" baseline="22222" dirty="0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688585" y="4138447"/>
            <a:ext cx="1400175" cy="19050"/>
          </a:xfrm>
          <a:custGeom>
            <a:avLst/>
            <a:gdLst/>
            <a:ahLst/>
            <a:cxnLst/>
            <a:rect l="l" t="t" r="r" b="b"/>
            <a:pathLst>
              <a:path w="1400175" h="19050">
                <a:moveTo>
                  <a:pt x="1400175" y="0"/>
                </a:moveTo>
                <a:lnTo>
                  <a:pt x="0" y="0"/>
                </a:lnTo>
                <a:lnTo>
                  <a:pt x="0" y="19050"/>
                </a:lnTo>
                <a:lnTo>
                  <a:pt x="1400175" y="19050"/>
                </a:lnTo>
                <a:lnTo>
                  <a:pt x="14001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2274571" y="153987"/>
            <a:ext cx="452501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spcBef>
                <a:spcPts val="105"/>
              </a:spcBef>
            </a:pPr>
            <a:r>
              <a:rPr sz="2800" spc="-10" dirty="0">
                <a:solidFill>
                  <a:srgbClr val="FF0000"/>
                </a:solidFill>
              </a:rPr>
              <a:t>Expression </a:t>
            </a:r>
            <a:r>
              <a:rPr sz="2800" spc="-25" dirty="0">
                <a:solidFill>
                  <a:srgbClr val="FF0000"/>
                </a:solidFill>
              </a:rPr>
              <a:t>for </a:t>
            </a:r>
            <a:r>
              <a:rPr sz="2800" dirty="0">
                <a:solidFill>
                  <a:srgbClr val="FF0000"/>
                </a:solidFill>
              </a:rPr>
              <a:t>Rise</a:t>
            </a:r>
            <a:r>
              <a:rPr sz="2800" spc="-50" dirty="0">
                <a:solidFill>
                  <a:srgbClr val="FF0000"/>
                </a:solidFill>
              </a:rPr>
              <a:t> </a:t>
            </a:r>
            <a:r>
              <a:rPr sz="2800" spc="-15" dirty="0">
                <a:solidFill>
                  <a:srgbClr val="FF0000"/>
                </a:solidFill>
              </a:rPr>
              <a:t>Time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6152"/>
            <a:ext cx="2133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/>
            <a:fld id="{81D60167-4931-47E6-BA6A-407CBD079E47}" type="slidenum">
              <a:rPr dirty="0"/>
              <a:pPr marL="38096"/>
              <a:t>58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6427" y="1003300"/>
            <a:ext cx="8091170" cy="1074653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68264" marR="17780" indent="-343499">
              <a:lnSpc>
                <a:spcPts val="2560"/>
              </a:lnSpc>
              <a:spcBef>
                <a:spcPts val="80"/>
              </a:spcBef>
              <a:buFont typeface="Arial"/>
              <a:buChar char="•"/>
              <a:tabLst>
                <a:tab pos="368264" algn="l"/>
                <a:tab pos="368899" algn="l"/>
              </a:tabLst>
            </a:pPr>
            <a:r>
              <a:rPr sz="2000" spc="-15" dirty="0">
                <a:latin typeface="Calibri"/>
                <a:cs typeface="Calibri"/>
              </a:rPr>
              <a:t>Peak </a:t>
            </a:r>
            <a:r>
              <a:rPr sz="2000" spc="10" dirty="0">
                <a:latin typeface="Calibri"/>
                <a:cs typeface="Calibri"/>
              </a:rPr>
              <a:t>time </a:t>
            </a:r>
            <a:r>
              <a:rPr sz="2000" spc="70" dirty="0">
                <a:latin typeface="Cambria Math"/>
                <a:cs typeface="Cambria Math"/>
              </a:rPr>
              <a:t>𝑡</a:t>
            </a:r>
            <a:r>
              <a:rPr sz="2300" spc="104" baseline="-16666" dirty="0">
                <a:latin typeface="Cambria Math"/>
                <a:cs typeface="Cambria Math"/>
              </a:rPr>
              <a:t>𝑝 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spc="5" dirty="0">
                <a:latin typeface="Calibri"/>
                <a:cs typeface="Calibri"/>
              </a:rPr>
              <a:t>the </a:t>
            </a:r>
            <a:r>
              <a:rPr sz="2000" spc="10" dirty="0">
                <a:latin typeface="Calibri"/>
                <a:cs typeface="Calibri"/>
              </a:rPr>
              <a:t>time </a:t>
            </a:r>
            <a:r>
              <a:rPr sz="2000" spc="-20" dirty="0">
                <a:latin typeface="Calibri"/>
                <a:cs typeface="Calibri"/>
              </a:rPr>
              <a:t>taken </a:t>
            </a:r>
            <a:r>
              <a:rPr sz="2000" dirty="0">
                <a:latin typeface="Calibri"/>
                <a:cs typeface="Calibri"/>
              </a:rPr>
              <a:t>by </a:t>
            </a:r>
            <a:r>
              <a:rPr sz="2000" spc="5" dirty="0">
                <a:latin typeface="Calibri"/>
                <a:cs typeface="Calibri"/>
              </a:rPr>
              <a:t>the step </a:t>
            </a:r>
            <a:r>
              <a:rPr sz="2000" dirty="0">
                <a:latin typeface="Calibri"/>
                <a:cs typeface="Calibri"/>
              </a:rPr>
              <a:t>response </a:t>
            </a:r>
            <a:r>
              <a:rPr sz="2000" spc="10" dirty="0">
                <a:latin typeface="Calibri"/>
                <a:cs typeface="Calibri"/>
              </a:rPr>
              <a:t>to </a:t>
            </a:r>
            <a:r>
              <a:rPr sz="2000" spc="-10" dirty="0">
                <a:latin typeface="Calibri"/>
                <a:cs typeface="Calibri"/>
              </a:rPr>
              <a:t>reach </a:t>
            </a:r>
            <a:r>
              <a:rPr sz="2000" spc="5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peak  </a:t>
            </a:r>
            <a:r>
              <a:rPr sz="2000" dirty="0">
                <a:latin typeface="Calibri"/>
                <a:cs typeface="Calibri"/>
              </a:rPr>
              <a:t>value</a:t>
            </a:r>
          </a:p>
          <a:p>
            <a:pPr marL="368264" indent="-343499">
              <a:spcBef>
                <a:spcPts val="490"/>
              </a:spcBef>
              <a:buFont typeface="Arial"/>
              <a:buChar char="•"/>
              <a:tabLst>
                <a:tab pos="368264" algn="l"/>
                <a:tab pos="368899" algn="l"/>
              </a:tabLst>
            </a:pPr>
            <a:r>
              <a:rPr sz="2000" spc="15" dirty="0">
                <a:latin typeface="Cambria Math"/>
                <a:cs typeface="Cambria Math"/>
              </a:rPr>
              <a:t>At</a:t>
            </a:r>
            <a:r>
              <a:rPr sz="2000" spc="-8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peak,</a:t>
            </a:r>
            <a:r>
              <a:rPr sz="2000" spc="-30" dirty="0">
                <a:latin typeface="Cambria Math"/>
                <a:cs typeface="Cambria Math"/>
              </a:rPr>
              <a:t> </a:t>
            </a:r>
            <a:r>
              <a:rPr sz="2000" spc="5" dirty="0">
                <a:latin typeface="Cambria Math"/>
                <a:cs typeface="Cambria Math"/>
              </a:rPr>
              <a:t>the</a:t>
            </a:r>
            <a:r>
              <a:rPr sz="2000" dirty="0">
                <a:latin typeface="Cambria Math"/>
                <a:cs typeface="Cambria Math"/>
              </a:rPr>
              <a:t> </a:t>
            </a:r>
            <a:r>
              <a:rPr sz="2000" spc="5" dirty="0">
                <a:latin typeface="Cambria Math"/>
                <a:cs typeface="Cambria Math"/>
              </a:rPr>
              <a:t>time</a:t>
            </a:r>
            <a:r>
              <a:rPr sz="2000" spc="-75" dirty="0">
                <a:latin typeface="Cambria Math"/>
                <a:cs typeface="Cambria Math"/>
              </a:rPr>
              <a:t> </a:t>
            </a:r>
            <a:r>
              <a:rPr sz="2000" spc="-15" dirty="0">
                <a:latin typeface="Cambria Math"/>
                <a:cs typeface="Cambria Math"/>
              </a:rPr>
              <a:t>derivative</a:t>
            </a:r>
            <a:r>
              <a:rPr sz="2000" spc="-75" dirty="0">
                <a:latin typeface="Cambria Math"/>
                <a:cs typeface="Cambria Math"/>
              </a:rPr>
              <a:t> </a:t>
            </a:r>
            <a:r>
              <a:rPr sz="2000" spc="-5" dirty="0">
                <a:latin typeface="Cambria Math"/>
                <a:cs typeface="Cambria Math"/>
              </a:rPr>
              <a:t>of </a:t>
            </a:r>
            <a:r>
              <a:rPr sz="2000" spc="10" dirty="0">
                <a:latin typeface="Cambria Math"/>
                <a:cs typeface="Cambria Math"/>
              </a:rPr>
              <a:t>response</a:t>
            </a:r>
            <a:r>
              <a:rPr sz="2000" spc="-70" dirty="0">
                <a:latin typeface="Cambria Math"/>
                <a:cs typeface="Cambria Math"/>
              </a:rPr>
              <a:t> </a:t>
            </a:r>
            <a:r>
              <a:rPr sz="2000" spc="25" dirty="0">
                <a:latin typeface="Cambria Math"/>
                <a:cs typeface="Cambria Math"/>
              </a:rPr>
              <a:t>is</a:t>
            </a:r>
            <a:r>
              <a:rPr sz="2000" spc="-110" dirty="0">
                <a:latin typeface="Cambria Math"/>
                <a:cs typeface="Cambria Math"/>
              </a:rPr>
              <a:t> </a:t>
            </a:r>
            <a:r>
              <a:rPr sz="2000" spc="-5" dirty="0">
                <a:latin typeface="Cambria Math"/>
                <a:cs typeface="Cambria Math"/>
              </a:rPr>
              <a:t>zero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9127" y="2262885"/>
            <a:ext cx="11620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000" spc="10" dirty="0">
                <a:latin typeface="Arial"/>
                <a:cs typeface="Arial"/>
              </a:rPr>
              <a:t>•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1871" y="2463486"/>
            <a:ext cx="323529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160" dirty="0">
                <a:latin typeface="Cambria Math"/>
                <a:cs typeface="Cambria Math"/>
              </a:rPr>
              <a:t>𝑑</a:t>
            </a:r>
            <a:r>
              <a:rPr sz="1500" spc="180" dirty="0">
                <a:latin typeface="Cambria Math"/>
                <a:cs typeface="Cambria Math"/>
              </a:rPr>
              <a:t>𝑡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5786" y="2110105"/>
            <a:ext cx="445134" cy="388560"/>
          </a:xfrm>
          <a:prstGeom prst="rect">
            <a:avLst/>
          </a:prstGeom>
        </p:spPr>
        <p:txBody>
          <a:bodyPr vert="horz" wrap="square" lIns="0" tIns="80002" rIns="0" bIns="0" rtlCol="0">
            <a:spAutoFit/>
          </a:bodyPr>
          <a:lstStyle/>
          <a:p>
            <a:pPr marL="38096">
              <a:spcBef>
                <a:spcPts val="630"/>
              </a:spcBef>
            </a:pPr>
            <a:r>
              <a:rPr sz="1500" u="heavy" spc="-3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00" u="heavy" spc="10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𝑑𝑦</a:t>
            </a:r>
            <a:r>
              <a:rPr sz="1500" spc="-20" dirty="0">
                <a:latin typeface="Cambria Math"/>
                <a:cs typeface="Cambria Math"/>
              </a:rPr>
              <a:t> </a:t>
            </a:r>
            <a:r>
              <a:rPr sz="3000" spc="300" baseline="-31944" dirty="0">
                <a:latin typeface="Cambria Math"/>
                <a:cs typeface="Cambria Math"/>
              </a:rPr>
              <a:t> </a:t>
            </a:r>
            <a:endParaRPr sz="3000" baseline="-31944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45436" y="2442971"/>
            <a:ext cx="1123950" cy="281940"/>
          </a:xfrm>
          <a:custGeom>
            <a:avLst/>
            <a:gdLst/>
            <a:ahLst/>
            <a:cxnLst/>
            <a:rect l="l" t="t" r="r" b="b"/>
            <a:pathLst>
              <a:path w="1123950" h="281939">
                <a:moveTo>
                  <a:pt x="408940" y="91821"/>
                </a:moveTo>
                <a:lnTo>
                  <a:pt x="406400" y="84709"/>
                </a:lnTo>
                <a:lnTo>
                  <a:pt x="393636" y="89306"/>
                </a:lnTo>
                <a:lnTo>
                  <a:pt x="382422" y="95999"/>
                </a:lnTo>
                <a:lnTo>
                  <a:pt x="358330" y="128104"/>
                </a:lnTo>
                <a:lnTo>
                  <a:pt x="350139" y="172974"/>
                </a:lnTo>
                <a:lnTo>
                  <a:pt x="351040" y="189204"/>
                </a:lnTo>
                <a:lnTo>
                  <a:pt x="364744" y="230251"/>
                </a:lnTo>
                <a:lnTo>
                  <a:pt x="393585" y="256540"/>
                </a:lnTo>
                <a:lnTo>
                  <a:pt x="406400" y="261112"/>
                </a:lnTo>
                <a:lnTo>
                  <a:pt x="408686" y="254000"/>
                </a:lnTo>
                <a:lnTo>
                  <a:pt x="398602" y="249529"/>
                </a:lnTo>
                <a:lnTo>
                  <a:pt x="389915" y="243319"/>
                </a:lnTo>
                <a:lnTo>
                  <a:pt x="368846" y="201701"/>
                </a:lnTo>
                <a:lnTo>
                  <a:pt x="366268" y="172085"/>
                </a:lnTo>
                <a:lnTo>
                  <a:pt x="366903" y="157022"/>
                </a:lnTo>
                <a:lnTo>
                  <a:pt x="376682" y="119761"/>
                </a:lnTo>
                <a:lnTo>
                  <a:pt x="398767" y="96278"/>
                </a:lnTo>
                <a:lnTo>
                  <a:pt x="408940" y="91821"/>
                </a:lnTo>
                <a:close/>
              </a:path>
              <a:path w="1123950" h="281939">
                <a:moveTo>
                  <a:pt x="929119" y="172974"/>
                </a:moveTo>
                <a:lnTo>
                  <a:pt x="920978" y="128104"/>
                </a:lnTo>
                <a:lnTo>
                  <a:pt x="896899" y="95999"/>
                </a:lnTo>
                <a:lnTo>
                  <a:pt x="872871" y="84709"/>
                </a:lnTo>
                <a:lnTo>
                  <a:pt x="870331" y="91821"/>
                </a:lnTo>
                <a:lnTo>
                  <a:pt x="880567" y="96278"/>
                </a:lnTo>
                <a:lnTo>
                  <a:pt x="889355" y="102412"/>
                </a:lnTo>
                <a:lnTo>
                  <a:pt x="910412" y="143256"/>
                </a:lnTo>
                <a:lnTo>
                  <a:pt x="913003" y="172085"/>
                </a:lnTo>
                <a:lnTo>
                  <a:pt x="912355" y="187591"/>
                </a:lnTo>
                <a:lnTo>
                  <a:pt x="902589" y="225679"/>
                </a:lnTo>
                <a:lnTo>
                  <a:pt x="870585" y="254000"/>
                </a:lnTo>
                <a:lnTo>
                  <a:pt x="872871" y="261112"/>
                </a:lnTo>
                <a:lnTo>
                  <a:pt x="906602" y="241109"/>
                </a:lnTo>
                <a:lnTo>
                  <a:pt x="925499" y="204139"/>
                </a:lnTo>
                <a:lnTo>
                  <a:pt x="928217" y="189204"/>
                </a:lnTo>
                <a:lnTo>
                  <a:pt x="929119" y="172974"/>
                </a:lnTo>
                <a:close/>
              </a:path>
              <a:path w="1123950" h="281939">
                <a:moveTo>
                  <a:pt x="933450" y="47625"/>
                </a:moveTo>
                <a:lnTo>
                  <a:pt x="338963" y="47625"/>
                </a:lnTo>
                <a:lnTo>
                  <a:pt x="338963" y="45085"/>
                </a:lnTo>
                <a:lnTo>
                  <a:pt x="312928" y="45085"/>
                </a:lnTo>
                <a:lnTo>
                  <a:pt x="256540" y="256667"/>
                </a:lnTo>
                <a:lnTo>
                  <a:pt x="224282" y="184912"/>
                </a:lnTo>
                <a:lnTo>
                  <a:pt x="193802" y="198882"/>
                </a:lnTo>
                <a:lnTo>
                  <a:pt x="196723" y="205867"/>
                </a:lnTo>
                <a:lnTo>
                  <a:pt x="212471" y="198882"/>
                </a:lnTo>
                <a:lnTo>
                  <a:pt x="250952" y="281686"/>
                </a:lnTo>
                <a:lnTo>
                  <a:pt x="259969" y="281686"/>
                </a:lnTo>
                <a:lnTo>
                  <a:pt x="320421" y="57531"/>
                </a:lnTo>
                <a:lnTo>
                  <a:pt x="338963" y="57531"/>
                </a:lnTo>
                <a:lnTo>
                  <a:pt x="338963" y="57150"/>
                </a:lnTo>
                <a:lnTo>
                  <a:pt x="933450" y="57150"/>
                </a:lnTo>
                <a:lnTo>
                  <a:pt x="933450" y="47625"/>
                </a:lnTo>
                <a:close/>
              </a:path>
              <a:path w="1123950" h="281939">
                <a:moveTo>
                  <a:pt x="1123950" y="0"/>
                </a:moveTo>
                <a:lnTo>
                  <a:pt x="0" y="0"/>
                </a:lnTo>
                <a:lnTo>
                  <a:pt x="0" y="19050"/>
                </a:lnTo>
                <a:lnTo>
                  <a:pt x="1123950" y="19050"/>
                </a:lnTo>
                <a:lnTo>
                  <a:pt x="1123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53948" y="2299972"/>
            <a:ext cx="1184910" cy="311150"/>
          </a:xfrm>
          <a:custGeom>
            <a:avLst/>
            <a:gdLst/>
            <a:ahLst/>
            <a:cxnLst/>
            <a:rect l="l" t="t" r="r" b="b"/>
            <a:pathLst>
              <a:path w="1184910" h="311150">
                <a:moveTo>
                  <a:pt x="1103116" y="0"/>
                </a:moveTo>
                <a:lnTo>
                  <a:pt x="1100068" y="10287"/>
                </a:lnTo>
                <a:lnTo>
                  <a:pt x="1114305" y="17690"/>
                </a:lnTo>
                <a:lnTo>
                  <a:pt x="1126722" y="28463"/>
                </a:lnTo>
                <a:lnTo>
                  <a:pt x="1152876" y="80456"/>
                </a:lnTo>
                <a:lnTo>
                  <a:pt x="1160686" y="128133"/>
                </a:lnTo>
                <a:lnTo>
                  <a:pt x="1161663" y="155448"/>
                </a:lnTo>
                <a:lnTo>
                  <a:pt x="1160686" y="182669"/>
                </a:lnTo>
                <a:lnTo>
                  <a:pt x="1152876" y="230207"/>
                </a:lnTo>
                <a:lnTo>
                  <a:pt x="1137304" y="268047"/>
                </a:lnTo>
                <a:lnTo>
                  <a:pt x="1100068" y="300355"/>
                </a:lnTo>
                <a:lnTo>
                  <a:pt x="1103116" y="310642"/>
                </a:lnTo>
                <a:lnTo>
                  <a:pt x="1137866" y="292163"/>
                </a:lnTo>
                <a:lnTo>
                  <a:pt x="1163568" y="257302"/>
                </a:lnTo>
                <a:lnTo>
                  <a:pt x="1179458" y="210264"/>
                </a:lnTo>
                <a:lnTo>
                  <a:pt x="1184777" y="155321"/>
                </a:lnTo>
                <a:lnTo>
                  <a:pt x="1183445" y="126867"/>
                </a:lnTo>
                <a:lnTo>
                  <a:pt x="1172829" y="75864"/>
                </a:lnTo>
                <a:lnTo>
                  <a:pt x="1151854" y="33861"/>
                </a:lnTo>
                <a:lnTo>
                  <a:pt x="1121616" y="7191"/>
                </a:lnTo>
                <a:lnTo>
                  <a:pt x="1103116" y="0"/>
                </a:lnTo>
                <a:close/>
              </a:path>
              <a:path w="1184910" h="311150">
                <a:moveTo>
                  <a:pt x="81655" y="0"/>
                </a:moveTo>
                <a:lnTo>
                  <a:pt x="46968" y="18478"/>
                </a:lnTo>
                <a:lnTo>
                  <a:pt x="21330" y="53340"/>
                </a:lnTo>
                <a:lnTo>
                  <a:pt x="5328" y="100377"/>
                </a:lnTo>
                <a:lnTo>
                  <a:pt x="0" y="155448"/>
                </a:lnTo>
                <a:lnTo>
                  <a:pt x="1327" y="183774"/>
                </a:lnTo>
                <a:lnTo>
                  <a:pt x="11995" y="234777"/>
                </a:lnTo>
                <a:lnTo>
                  <a:pt x="33023" y="276780"/>
                </a:lnTo>
                <a:lnTo>
                  <a:pt x="63174" y="303450"/>
                </a:lnTo>
                <a:lnTo>
                  <a:pt x="81655" y="310642"/>
                </a:lnTo>
                <a:lnTo>
                  <a:pt x="84830" y="300355"/>
                </a:lnTo>
                <a:lnTo>
                  <a:pt x="70536" y="292951"/>
                </a:lnTo>
                <a:lnTo>
                  <a:pt x="58112" y="282178"/>
                </a:lnTo>
                <a:lnTo>
                  <a:pt x="31894" y="230207"/>
                </a:lnTo>
                <a:lnTo>
                  <a:pt x="24084" y="182669"/>
                </a:lnTo>
                <a:lnTo>
                  <a:pt x="23112" y="155321"/>
                </a:lnTo>
                <a:lnTo>
                  <a:pt x="24084" y="128133"/>
                </a:lnTo>
                <a:lnTo>
                  <a:pt x="31894" y="80456"/>
                </a:lnTo>
                <a:lnTo>
                  <a:pt x="47521" y="42594"/>
                </a:lnTo>
                <a:lnTo>
                  <a:pt x="84830" y="10287"/>
                </a:lnTo>
                <a:lnTo>
                  <a:pt x="816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97176" y="2091373"/>
            <a:ext cx="3867150" cy="2487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796">
              <a:spcBef>
                <a:spcPts val="100"/>
              </a:spcBef>
              <a:tabLst>
                <a:tab pos="3072459" algn="l"/>
              </a:tabLst>
            </a:pPr>
            <a:r>
              <a:rPr sz="2300" spc="209" baseline="-25925" dirty="0">
                <a:latin typeface="Cambria Math"/>
                <a:cs typeface="Cambria Math"/>
              </a:rPr>
              <a:t>𝜁𝜔</a:t>
            </a:r>
            <a:r>
              <a:rPr spc="209" baseline="-46296" dirty="0">
                <a:latin typeface="Cambria Math"/>
                <a:cs typeface="Cambria Math"/>
              </a:rPr>
              <a:t>𝑛</a:t>
            </a:r>
            <a:r>
              <a:rPr sz="2300" spc="209" baseline="-25925" dirty="0">
                <a:latin typeface="Cambria Math"/>
                <a:cs typeface="Cambria Math"/>
              </a:rPr>
              <a:t>𝑒</a:t>
            </a:r>
            <a:r>
              <a:rPr sz="1200" spc="140" dirty="0">
                <a:latin typeface="Cambria Math"/>
                <a:cs typeface="Cambria Math"/>
              </a:rPr>
              <a:t>−𝜁𝜔</a:t>
            </a:r>
            <a:r>
              <a:rPr spc="209" baseline="-13888" dirty="0">
                <a:latin typeface="Cambria Math"/>
                <a:cs typeface="Cambria Math"/>
              </a:rPr>
              <a:t>𝑛</a:t>
            </a:r>
            <a:r>
              <a:rPr sz="1200" spc="140" dirty="0">
                <a:latin typeface="Cambria Math"/>
                <a:cs typeface="Cambria Math"/>
              </a:rPr>
              <a:t>𝑡</a:t>
            </a:r>
            <a:r>
              <a:rPr spc="209" baseline="-13888" dirty="0">
                <a:latin typeface="Cambria Math"/>
                <a:cs typeface="Cambria Math"/>
              </a:rPr>
              <a:t>𝑝	</a:t>
            </a:r>
            <a:r>
              <a:rPr sz="2300" spc="195" baseline="-25925" dirty="0">
                <a:latin typeface="Cambria Math"/>
                <a:cs typeface="Cambria Math"/>
              </a:rPr>
              <a:t>𝑒</a:t>
            </a:r>
            <a:r>
              <a:rPr sz="1200" spc="130" dirty="0">
                <a:latin typeface="Cambria Math"/>
                <a:cs typeface="Cambria Math"/>
              </a:rPr>
              <a:t>−𝜁𝜔</a:t>
            </a:r>
            <a:r>
              <a:rPr spc="195" baseline="-13888" dirty="0">
                <a:latin typeface="Cambria Math"/>
                <a:cs typeface="Cambria Math"/>
              </a:rPr>
              <a:t>𝑛</a:t>
            </a:r>
            <a:r>
              <a:rPr sz="1200" spc="130" dirty="0">
                <a:latin typeface="Cambria Math"/>
                <a:cs typeface="Cambria Math"/>
              </a:rPr>
              <a:t>𝑡</a:t>
            </a:r>
            <a:r>
              <a:rPr spc="195" baseline="-13888" dirty="0">
                <a:latin typeface="Cambria Math"/>
                <a:cs typeface="Cambria Math"/>
              </a:rPr>
              <a:t>𝑝</a:t>
            </a:r>
            <a:endParaRPr baseline="-13888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77692" y="2488056"/>
            <a:ext cx="739775" cy="236854"/>
          </a:xfrm>
          <a:custGeom>
            <a:avLst/>
            <a:gdLst/>
            <a:ahLst/>
            <a:cxnLst/>
            <a:rect l="l" t="t" r="r" b="b"/>
            <a:pathLst>
              <a:path w="739775" h="236855">
                <a:moveTo>
                  <a:pt x="215138" y="46736"/>
                </a:moveTo>
                <a:lnTo>
                  <a:pt x="212598" y="39624"/>
                </a:lnTo>
                <a:lnTo>
                  <a:pt x="199834" y="44221"/>
                </a:lnTo>
                <a:lnTo>
                  <a:pt x="188620" y="50914"/>
                </a:lnTo>
                <a:lnTo>
                  <a:pt x="164528" y="83019"/>
                </a:lnTo>
                <a:lnTo>
                  <a:pt x="156337" y="127889"/>
                </a:lnTo>
                <a:lnTo>
                  <a:pt x="157238" y="144119"/>
                </a:lnTo>
                <a:lnTo>
                  <a:pt x="170942" y="185166"/>
                </a:lnTo>
                <a:lnTo>
                  <a:pt x="199783" y="211455"/>
                </a:lnTo>
                <a:lnTo>
                  <a:pt x="212598" y="216027"/>
                </a:lnTo>
                <a:lnTo>
                  <a:pt x="214884" y="208915"/>
                </a:lnTo>
                <a:lnTo>
                  <a:pt x="204800" y="204444"/>
                </a:lnTo>
                <a:lnTo>
                  <a:pt x="196113" y="198234"/>
                </a:lnTo>
                <a:lnTo>
                  <a:pt x="175044" y="156616"/>
                </a:lnTo>
                <a:lnTo>
                  <a:pt x="172466" y="127000"/>
                </a:lnTo>
                <a:lnTo>
                  <a:pt x="173101" y="111937"/>
                </a:lnTo>
                <a:lnTo>
                  <a:pt x="182880" y="74676"/>
                </a:lnTo>
                <a:lnTo>
                  <a:pt x="204965" y="51193"/>
                </a:lnTo>
                <a:lnTo>
                  <a:pt x="215138" y="46736"/>
                </a:lnTo>
                <a:close/>
              </a:path>
              <a:path w="739775" h="236855">
                <a:moveTo>
                  <a:pt x="725805" y="127889"/>
                </a:moveTo>
                <a:lnTo>
                  <a:pt x="717651" y="83019"/>
                </a:lnTo>
                <a:lnTo>
                  <a:pt x="693572" y="50914"/>
                </a:lnTo>
                <a:lnTo>
                  <a:pt x="669544" y="39624"/>
                </a:lnTo>
                <a:lnTo>
                  <a:pt x="667004" y="46736"/>
                </a:lnTo>
                <a:lnTo>
                  <a:pt x="677240" y="51193"/>
                </a:lnTo>
                <a:lnTo>
                  <a:pt x="686028" y="57327"/>
                </a:lnTo>
                <a:lnTo>
                  <a:pt x="707085" y="98171"/>
                </a:lnTo>
                <a:lnTo>
                  <a:pt x="709676" y="127000"/>
                </a:lnTo>
                <a:lnTo>
                  <a:pt x="709028" y="142506"/>
                </a:lnTo>
                <a:lnTo>
                  <a:pt x="699262" y="180594"/>
                </a:lnTo>
                <a:lnTo>
                  <a:pt x="667258" y="208915"/>
                </a:lnTo>
                <a:lnTo>
                  <a:pt x="669544" y="216027"/>
                </a:lnTo>
                <a:lnTo>
                  <a:pt x="703275" y="196024"/>
                </a:lnTo>
                <a:lnTo>
                  <a:pt x="722172" y="159054"/>
                </a:lnTo>
                <a:lnTo>
                  <a:pt x="724890" y="144119"/>
                </a:lnTo>
                <a:lnTo>
                  <a:pt x="725805" y="127889"/>
                </a:lnTo>
                <a:close/>
              </a:path>
              <a:path w="739775" h="236855">
                <a:moveTo>
                  <a:pt x="739648" y="2540"/>
                </a:moveTo>
                <a:lnTo>
                  <a:pt x="145161" y="2540"/>
                </a:lnTo>
                <a:lnTo>
                  <a:pt x="145161" y="0"/>
                </a:lnTo>
                <a:lnTo>
                  <a:pt x="119126" y="0"/>
                </a:lnTo>
                <a:lnTo>
                  <a:pt x="62738" y="211582"/>
                </a:lnTo>
                <a:lnTo>
                  <a:pt x="30480" y="139827"/>
                </a:lnTo>
                <a:lnTo>
                  <a:pt x="0" y="153797"/>
                </a:lnTo>
                <a:lnTo>
                  <a:pt x="2921" y="160782"/>
                </a:lnTo>
                <a:lnTo>
                  <a:pt x="18669" y="153797"/>
                </a:lnTo>
                <a:lnTo>
                  <a:pt x="57150" y="236601"/>
                </a:lnTo>
                <a:lnTo>
                  <a:pt x="66167" y="236601"/>
                </a:lnTo>
                <a:lnTo>
                  <a:pt x="126619" y="12446"/>
                </a:lnTo>
                <a:lnTo>
                  <a:pt x="145161" y="12446"/>
                </a:lnTo>
                <a:lnTo>
                  <a:pt x="145161" y="12065"/>
                </a:lnTo>
                <a:lnTo>
                  <a:pt x="739648" y="12065"/>
                </a:lnTo>
                <a:lnTo>
                  <a:pt x="739648" y="2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07385" y="2473008"/>
            <a:ext cx="3386454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796">
              <a:spcBef>
                <a:spcPts val="100"/>
              </a:spcBef>
              <a:tabLst>
                <a:tab pos="2891502" algn="l"/>
              </a:tabLst>
            </a:pPr>
            <a:r>
              <a:rPr sz="1500" spc="40" dirty="0">
                <a:latin typeface="Cambria Math"/>
                <a:cs typeface="Cambria Math"/>
              </a:rPr>
              <a:t>1−𝜁</a:t>
            </a:r>
            <a:r>
              <a:rPr spc="60" baseline="20833" dirty="0">
                <a:latin typeface="Cambria Math"/>
                <a:cs typeface="Cambria Math"/>
              </a:rPr>
              <a:t>2	</a:t>
            </a:r>
            <a:r>
              <a:rPr sz="1500" spc="35" dirty="0">
                <a:latin typeface="Cambria Math"/>
                <a:cs typeface="Cambria Math"/>
              </a:rPr>
              <a:t>1−𝜁</a:t>
            </a:r>
            <a:r>
              <a:rPr spc="52" baseline="20833" dirty="0">
                <a:latin typeface="Cambria Math"/>
                <a:cs typeface="Cambria Math"/>
              </a:rPr>
              <a:t>2</a:t>
            </a:r>
            <a:endParaRPr baseline="20833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64860" y="2442972"/>
            <a:ext cx="752475" cy="19050"/>
          </a:xfrm>
          <a:custGeom>
            <a:avLst/>
            <a:gdLst/>
            <a:ahLst/>
            <a:cxnLst/>
            <a:rect l="l" t="t" r="r" b="b"/>
            <a:pathLst>
              <a:path w="752475" h="19050">
                <a:moveTo>
                  <a:pt x="752475" y="0"/>
                </a:moveTo>
                <a:lnTo>
                  <a:pt x="0" y="0"/>
                </a:lnTo>
                <a:lnTo>
                  <a:pt x="0" y="19050"/>
                </a:lnTo>
                <a:lnTo>
                  <a:pt x="752475" y="19050"/>
                </a:lnTo>
                <a:lnTo>
                  <a:pt x="7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01947" y="2299972"/>
            <a:ext cx="1184910" cy="311150"/>
          </a:xfrm>
          <a:custGeom>
            <a:avLst/>
            <a:gdLst/>
            <a:ahLst/>
            <a:cxnLst/>
            <a:rect l="l" t="t" r="r" b="b"/>
            <a:pathLst>
              <a:path w="1184909" h="311150">
                <a:moveTo>
                  <a:pt x="1103116" y="0"/>
                </a:moveTo>
                <a:lnTo>
                  <a:pt x="1100068" y="10287"/>
                </a:lnTo>
                <a:lnTo>
                  <a:pt x="1114305" y="17690"/>
                </a:lnTo>
                <a:lnTo>
                  <a:pt x="1126722" y="28463"/>
                </a:lnTo>
                <a:lnTo>
                  <a:pt x="1152876" y="80456"/>
                </a:lnTo>
                <a:lnTo>
                  <a:pt x="1160686" y="128133"/>
                </a:lnTo>
                <a:lnTo>
                  <a:pt x="1161663" y="155448"/>
                </a:lnTo>
                <a:lnTo>
                  <a:pt x="1160686" y="182669"/>
                </a:lnTo>
                <a:lnTo>
                  <a:pt x="1152876" y="230207"/>
                </a:lnTo>
                <a:lnTo>
                  <a:pt x="1137304" y="268047"/>
                </a:lnTo>
                <a:lnTo>
                  <a:pt x="1100068" y="300355"/>
                </a:lnTo>
                <a:lnTo>
                  <a:pt x="1103116" y="310642"/>
                </a:lnTo>
                <a:lnTo>
                  <a:pt x="1137866" y="292163"/>
                </a:lnTo>
                <a:lnTo>
                  <a:pt x="1163568" y="257302"/>
                </a:lnTo>
                <a:lnTo>
                  <a:pt x="1179458" y="210264"/>
                </a:lnTo>
                <a:lnTo>
                  <a:pt x="1184777" y="155321"/>
                </a:lnTo>
                <a:lnTo>
                  <a:pt x="1183445" y="126867"/>
                </a:lnTo>
                <a:lnTo>
                  <a:pt x="1172829" y="75864"/>
                </a:lnTo>
                <a:lnTo>
                  <a:pt x="1151854" y="33861"/>
                </a:lnTo>
                <a:lnTo>
                  <a:pt x="1121616" y="7191"/>
                </a:lnTo>
                <a:lnTo>
                  <a:pt x="1103116" y="0"/>
                </a:lnTo>
                <a:close/>
              </a:path>
              <a:path w="1184909" h="311150">
                <a:moveTo>
                  <a:pt x="81655" y="0"/>
                </a:moveTo>
                <a:lnTo>
                  <a:pt x="46968" y="18478"/>
                </a:lnTo>
                <a:lnTo>
                  <a:pt x="21330" y="53340"/>
                </a:lnTo>
                <a:lnTo>
                  <a:pt x="5328" y="100377"/>
                </a:lnTo>
                <a:lnTo>
                  <a:pt x="0" y="155448"/>
                </a:lnTo>
                <a:lnTo>
                  <a:pt x="1327" y="183774"/>
                </a:lnTo>
                <a:lnTo>
                  <a:pt x="11995" y="234777"/>
                </a:lnTo>
                <a:lnTo>
                  <a:pt x="33023" y="276780"/>
                </a:lnTo>
                <a:lnTo>
                  <a:pt x="63174" y="303450"/>
                </a:lnTo>
                <a:lnTo>
                  <a:pt x="81655" y="310642"/>
                </a:lnTo>
                <a:lnTo>
                  <a:pt x="84830" y="300355"/>
                </a:lnTo>
                <a:lnTo>
                  <a:pt x="70536" y="292951"/>
                </a:lnTo>
                <a:lnTo>
                  <a:pt x="58112" y="282178"/>
                </a:lnTo>
                <a:lnTo>
                  <a:pt x="31894" y="230207"/>
                </a:lnTo>
                <a:lnTo>
                  <a:pt x="24084" y="182669"/>
                </a:lnTo>
                <a:lnTo>
                  <a:pt x="23112" y="155321"/>
                </a:lnTo>
                <a:lnTo>
                  <a:pt x="24084" y="128133"/>
                </a:lnTo>
                <a:lnTo>
                  <a:pt x="31894" y="80456"/>
                </a:lnTo>
                <a:lnTo>
                  <a:pt x="47521" y="42594"/>
                </a:lnTo>
                <a:lnTo>
                  <a:pt x="84830" y="10287"/>
                </a:lnTo>
                <a:lnTo>
                  <a:pt x="816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70635" y="2262885"/>
            <a:ext cx="677545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6192">
              <a:spcBef>
                <a:spcPts val="130"/>
              </a:spcBef>
              <a:tabLst>
                <a:tab pos="2249581" algn="l"/>
                <a:tab pos="3850891" algn="l"/>
                <a:tab pos="4890282" algn="l"/>
              </a:tabLst>
            </a:pPr>
            <a:r>
              <a:rPr sz="2300" spc="172" baseline="-16666" dirty="0">
                <a:latin typeface="Cambria Math"/>
                <a:cs typeface="Cambria Math"/>
              </a:rPr>
              <a:t>𝑡</a:t>
            </a:r>
            <a:r>
              <a:rPr spc="172" baseline="-34722" dirty="0">
                <a:latin typeface="Cambria Math"/>
                <a:cs typeface="Cambria Math"/>
              </a:rPr>
              <a:t>𝑝  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-85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0</a:t>
            </a:r>
            <a:r>
              <a:rPr sz="2000" spc="160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=	</a:t>
            </a:r>
            <a:r>
              <a:rPr sz="2000" spc="5" dirty="0">
                <a:latin typeface="Cambria Math"/>
                <a:cs typeface="Cambria Math"/>
              </a:rPr>
              <a:t>sin  </a:t>
            </a:r>
            <a:r>
              <a:rPr sz="2000" spc="90" dirty="0">
                <a:latin typeface="Cambria Math"/>
                <a:cs typeface="Cambria Math"/>
              </a:rPr>
              <a:t>𝜔</a:t>
            </a:r>
            <a:r>
              <a:rPr sz="2300" spc="135" baseline="-16666" dirty="0">
                <a:latin typeface="Cambria Math"/>
                <a:cs typeface="Cambria Math"/>
              </a:rPr>
              <a:t>𝑑</a:t>
            </a:r>
            <a:r>
              <a:rPr sz="2000" spc="90" dirty="0">
                <a:latin typeface="Cambria Math"/>
                <a:cs typeface="Cambria Math"/>
              </a:rPr>
              <a:t>𝑡</a:t>
            </a:r>
            <a:r>
              <a:rPr sz="2300" spc="135" baseline="-16666" dirty="0">
                <a:latin typeface="Cambria Math"/>
                <a:cs typeface="Cambria Math"/>
              </a:rPr>
              <a:t>𝑝</a:t>
            </a:r>
            <a:r>
              <a:rPr sz="2300" spc="22" baseline="-16666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𝜃	</a:t>
            </a:r>
            <a:r>
              <a:rPr sz="2000" spc="20" dirty="0">
                <a:latin typeface="Cambria Math"/>
                <a:cs typeface="Cambria Math"/>
              </a:rPr>
              <a:t>−	</a:t>
            </a:r>
            <a:r>
              <a:rPr sz="2000" spc="70" dirty="0">
                <a:latin typeface="Cambria Math"/>
                <a:cs typeface="Cambria Math"/>
              </a:rPr>
              <a:t>𝜔</a:t>
            </a:r>
            <a:r>
              <a:rPr sz="2300" spc="104" baseline="-16666" dirty="0">
                <a:latin typeface="Cambria Math"/>
                <a:cs typeface="Cambria Math"/>
              </a:rPr>
              <a:t>𝑑 </a:t>
            </a:r>
            <a:r>
              <a:rPr sz="2000" spc="5" dirty="0">
                <a:latin typeface="Cambria Math"/>
                <a:cs typeface="Cambria Math"/>
              </a:rPr>
              <a:t>cos </a:t>
            </a:r>
            <a:r>
              <a:rPr sz="2000" spc="70" dirty="0">
                <a:latin typeface="Cambria Math"/>
                <a:cs typeface="Cambria Math"/>
              </a:rPr>
              <a:t>𝜔</a:t>
            </a:r>
            <a:r>
              <a:rPr sz="2300" spc="104" baseline="-16666" dirty="0">
                <a:latin typeface="Cambria Math"/>
                <a:cs typeface="Cambria Math"/>
              </a:rPr>
              <a:t>𝑑</a:t>
            </a:r>
            <a:r>
              <a:rPr sz="2000" spc="70" dirty="0">
                <a:latin typeface="Cambria Math"/>
                <a:cs typeface="Cambria Math"/>
              </a:rPr>
              <a:t>𝑡</a:t>
            </a:r>
            <a:r>
              <a:rPr sz="2300" spc="104" baseline="-16666" dirty="0">
                <a:latin typeface="Cambria Math"/>
                <a:cs typeface="Cambria Math"/>
              </a:rPr>
              <a:t>𝑝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35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𝜃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20322" y="3004822"/>
            <a:ext cx="1184910" cy="311150"/>
          </a:xfrm>
          <a:custGeom>
            <a:avLst/>
            <a:gdLst/>
            <a:ahLst/>
            <a:cxnLst/>
            <a:rect l="l" t="t" r="r" b="b"/>
            <a:pathLst>
              <a:path w="1184910" h="311150">
                <a:moveTo>
                  <a:pt x="1103116" y="0"/>
                </a:moveTo>
                <a:lnTo>
                  <a:pt x="1100068" y="10287"/>
                </a:lnTo>
                <a:lnTo>
                  <a:pt x="1114305" y="17690"/>
                </a:lnTo>
                <a:lnTo>
                  <a:pt x="1126722" y="28463"/>
                </a:lnTo>
                <a:lnTo>
                  <a:pt x="1152876" y="80456"/>
                </a:lnTo>
                <a:lnTo>
                  <a:pt x="1160686" y="128133"/>
                </a:lnTo>
                <a:lnTo>
                  <a:pt x="1161663" y="155448"/>
                </a:lnTo>
                <a:lnTo>
                  <a:pt x="1160686" y="182669"/>
                </a:lnTo>
                <a:lnTo>
                  <a:pt x="1152876" y="230207"/>
                </a:lnTo>
                <a:lnTo>
                  <a:pt x="1137304" y="268047"/>
                </a:lnTo>
                <a:lnTo>
                  <a:pt x="1100068" y="300355"/>
                </a:lnTo>
                <a:lnTo>
                  <a:pt x="1103116" y="310642"/>
                </a:lnTo>
                <a:lnTo>
                  <a:pt x="1137866" y="292163"/>
                </a:lnTo>
                <a:lnTo>
                  <a:pt x="1163568" y="257302"/>
                </a:lnTo>
                <a:lnTo>
                  <a:pt x="1179458" y="210264"/>
                </a:lnTo>
                <a:lnTo>
                  <a:pt x="1184777" y="155321"/>
                </a:lnTo>
                <a:lnTo>
                  <a:pt x="1183445" y="126867"/>
                </a:lnTo>
                <a:lnTo>
                  <a:pt x="1172829" y="75864"/>
                </a:lnTo>
                <a:lnTo>
                  <a:pt x="1151854" y="33861"/>
                </a:lnTo>
                <a:lnTo>
                  <a:pt x="1121616" y="7191"/>
                </a:lnTo>
                <a:lnTo>
                  <a:pt x="1103116" y="0"/>
                </a:lnTo>
                <a:close/>
              </a:path>
              <a:path w="1184910" h="311150">
                <a:moveTo>
                  <a:pt x="81655" y="0"/>
                </a:moveTo>
                <a:lnTo>
                  <a:pt x="46968" y="18478"/>
                </a:lnTo>
                <a:lnTo>
                  <a:pt x="21330" y="53340"/>
                </a:lnTo>
                <a:lnTo>
                  <a:pt x="5328" y="100377"/>
                </a:lnTo>
                <a:lnTo>
                  <a:pt x="0" y="155448"/>
                </a:lnTo>
                <a:lnTo>
                  <a:pt x="1327" y="183774"/>
                </a:lnTo>
                <a:lnTo>
                  <a:pt x="11995" y="234777"/>
                </a:lnTo>
                <a:lnTo>
                  <a:pt x="33023" y="276780"/>
                </a:lnTo>
                <a:lnTo>
                  <a:pt x="63174" y="303450"/>
                </a:lnTo>
                <a:lnTo>
                  <a:pt x="81655" y="310642"/>
                </a:lnTo>
                <a:lnTo>
                  <a:pt x="84830" y="300355"/>
                </a:lnTo>
                <a:lnTo>
                  <a:pt x="70536" y="292951"/>
                </a:lnTo>
                <a:lnTo>
                  <a:pt x="58112" y="282178"/>
                </a:lnTo>
                <a:lnTo>
                  <a:pt x="31894" y="230207"/>
                </a:lnTo>
                <a:lnTo>
                  <a:pt x="24084" y="182669"/>
                </a:lnTo>
                <a:lnTo>
                  <a:pt x="23112" y="155321"/>
                </a:lnTo>
                <a:lnTo>
                  <a:pt x="24084" y="128133"/>
                </a:lnTo>
                <a:lnTo>
                  <a:pt x="31894" y="80456"/>
                </a:lnTo>
                <a:lnTo>
                  <a:pt x="47521" y="42594"/>
                </a:lnTo>
                <a:lnTo>
                  <a:pt x="84830" y="10287"/>
                </a:lnTo>
                <a:lnTo>
                  <a:pt x="816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35682" y="2985773"/>
            <a:ext cx="1090930" cy="319405"/>
          </a:xfrm>
          <a:custGeom>
            <a:avLst/>
            <a:gdLst/>
            <a:ahLst/>
            <a:cxnLst/>
            <a:rect l="l" t="t" r="r" b="b"/>
            <a:pathLst>
              <a:path w="1090929" h="319404">
                <a:moveTo>
                  <a:pt x="288023" y="66548"/>
                </a:moveTo>
                <a:lnTo>
                  <a:pt x="284734" y="56769"/>
                </a:lnTo>
                <a:lnTo>
                  <a:pt x="267411" y="63030"/>
                </a:lnTo>
                <a:lnTo>
                  <a:pt x="252247" y="72097"/>
                </a:lnTo>
                <a:lnTo>
                  <a:pt x="219748" y="115468"/>
                </a:lnTo>
                <a:lnTo>
                  <a:pt x="209892" y="154190"/>
                </a:lnTo>
                <a:lnTo>
                  <a:pt x="208661" y="176022"/>
                </a:lnTo>
                <a:lnTo>
                  <a:pt x="209892" y="197878"/>
                </a:lnTo>
                <a:lnTo>
                  <a:pt x="219748" y="236588"/>
                </a:lnTo>
                <a:lnTo>
                  <a:pt x="252196" y="279768"/>
                </a:lnTo>
                <a:lnTo>
                  <a:pt x="284734" y="295021"/>
                </a:lnTo>
                <a:lnTo>
                  <a:pt x="287655" y="285369"/>
                </a:lnTo>
                <a:lnTo>
                  <a:pt x="274104" y="279349"/>
                </a:lnTo>
                <a:lnTo>
                  <a:pt x="262407" y="270979"/>
                </a:lnTo>
                <a:lnTo>
                  <a:pt x="238404" y="231978"/>
                </a:lnTo>
                <a:lnTo>
                  <a:pt x="230378" y="174752"/>
                </a:lnTo>
                <a:lnTo>
                  <a:pt x="231267" y="154419"/>
                </a:lnTo>
                <a:lnTo>
                  <a:pt x="244602" y="104267"/>
                </a:lnTo>
                <a:lnTo>
                  <a:pt x="274320" y="72478"/>
                </a:lnTo>
                <a:lnTo>
                  <a:pt x="288023" y="66548"/>
                </a:lnTo>
                <a:close/>
              </a:path>
              <a:path w="1090929" h="319404">
                <a:moveTo>
                  <a:pt x="1070356" y="176022"/>
                </a:moveTo>
                <a:lnTo>
                  <a:pt x="1065415" y="134010"/>
                </a:lnTo>
                <a:lnTo>
                  <a:pt x="1050671" y="98552"/>
                </a:lnTo>
                <a:lnTo>
                  <a:pt x="1011643" y="63030"/>
                </a:lnTo>
                <a:lnTo>
                  <a:pt x="994410" y="56769"/>
                </a:lnTo>
                <a:lnTo>
                  <a:pt x="990981" y="66548"/>
                </a:lnTo>
                <a:lnTo>
                  <a:pt x="1004760" y="72478"/>
                </a:lnTo>
                <a:lnTo>
                  <a:pt x="1016609" y="80746"/>
                </a:lnTo>
                <a:lnTo>
                  <a:pt x="1040701" y="119176"/>
                </a:lnTo>
                <a:lnTo>
                  <a:pt x="1048639" y="174752"/>
                </a:lnTo>
                <a:lnTo>
                  <a:pt x="1047750" y="195783"/>
                </a:lnTo>
                <a:lnTo>
                  <a:pt x="1034542" y="247142"/>
                </a:lnTo>
                <a:lnTo>
                  <a:pt x="1004912" y="279349"/>
                </a:lnTo>
                <a:lnTo>
                  <a:pt x="991362" y="285369"/>
                </a:lnTo>
                <a:lnTo>
                  <a:pt x="994410" y="295021"/>
                </a:lnTo>
                <a:lnTo>
                  <a:pt x="1039914" y="267970"/>
                </a:lnTo>
                <a:lnTo>
                  <a:pt x="1065479" y="218084"/>
                </a:lnTo>
                <a:lnTo>
                  <a:pt x="1069136" y="197878"/>
                </a:lnTo>
                <a:lnTo>
                  <a:pt x="1070356" y="176022"/>
                </a:lnTo>
                <a:close/>
              </a:path>
              <a:path w="1090929" h="319404">
                <a:moveTo>
                  <a:pt x="1090930" y="127"/>
                </a:moveTo>
                <a:lnTo>
                  <a:pt x="160909" y="0"/>
                </a:lnTo>
                <a:lnTo>
                  <a:pt x="84582" y="285750"/>
                </a:lnTo>
                <a:lnTo>
                  <a:pt x="41148" y="188722"/>
                </a:lnTo>
                <a:lnTo>
                  <a:pt x="0" y="207645"/>
                </a:lnTo>
                <a:lnTo>
                  <a:pt x="3937" y="217043"/>
                </a:lnTo>
                <a:lnTo>
                  <a:pt x="25146" y="207645"/>
                </a:lnTo>
                <a:lnTo>
                  <a:pt x="77089" y="319405"/>
                </a:lnTo>
                <a:lnTo>
                  <a:pt x="89281" y="319405"/>
                </a:lnTo>
                <a:lnTo>
                  <a:pt x="170942" y="16764"/>
                </a:lnTo>
                <a:lnTo>
                  <a:pt x="186055" y="16764"/>
                </a:lnTo>
                <a:lnTo>
                  <a:pt x="186055" y="19177"/>
                </a:lnTo>
                <a:lnTo>
                  <a:pt x="1090930" y="19177"/>
                </a:lnTo>
                <a:lnTo>
                  <a:pt x="1090930" y="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39748" y="3004822"/>
            <a:ext cx="1184910" cy="311150"/>
          </a:xfrm>
          <a:custGeom>
            <a:avLst/>
            <a:gdLst/>
            <a:ahLst/>
            <a:cxnLst/>
            <a:rect l="l" t="t" r="r" b="b"/>
            <a:pathLst>
              <a:path w="1184910" h="311150">
                <a:moveTo>
                  <a:pt x="1103116" y="0"/>
                </a:moveTo>
                <a:lnTo>
                  <a:pt x="1100068" y="10287"/>
                </a:lnTo>
                <a:lnTo>
                  <a:pt x="1114305" y="17690"/>
                </a:lnTo>
                <a:lnTo>
                  <a:pt x="1126722" y="28463"/>
                </a:lnTo>
                <a:lnTo>
                  <a:pt x="1152876" y="80456"/>
                </a:lnTo>
                <a:lnTo>
                  <a:pt x="1160686" y="128133"/>
                </a:lnTo>
                <a:lnTo>
                  <a:pt x="1161663" y="155448"/>
                </a:lnTo>
                <a:lnTo>
                  <a:pt x="1160686" y="182669"/>
                </a:lnTo>
                <a:lnTo>
                  <a:pt x="1152876" y="230207"/>
                </a:lnTo>
                <a:lnTo>
                  <a:pt x="1137304" y="268047"/>
                </a:lnTo>
                <a:lnTo>
                  <a:pt x="1100068" y="300355"/>
                </a:lnTo>
                <a:lnTo>
                  <a:pt x="1103116" y="310642"/>
                </a:lnTo>
                <a:lnTo>
                  <a:pt x="1137866" y="292163"/>
                </a:lnTo>
                <a:lnTo>
                  <a:pt x="1163568" y="257302"/>
                </a:lnTo>
                <a:lnTo>
                  <a:pt x="1179458" y="210264"/>
                </a:lnTo>
                <a:lnTo>
                  <a:pt x="1184777" y="155321"/>
                </a:lnTo>
                <a:lnTo>
                  <a:pt x="1183445" y="126867"/>
                </a:lnTo>
                <a:lnTo>
                  <a:pt x="1172829" y="75864"/>
                </a:lnTo>
                <a:lnTo>
                  <a:pt x="1151854" y="33861"/>
                </a:lnTo>
                <a:lnTo>
                  <a:pt x="1121616" y="7191"/>
                </a:lnTo>
                <a:lnTo>
                  <a:pt x="1103116" y="0"/>
                </a:lnTo>
                <a:close/>
              </a:path>
              <a:path w="1184910" h="311150">
                <a:moveTo>
                  <a:pt x="81655" y="0"/>
                </a:moveTo>
                <a:lnTo>
                  <a:pt x="46968" y="18478"/>
                </a:lnTo>
                <a:lnTo>
                  <a:pt x="21330" y="53340"/>
                </a:lnTo>
                <a:lnTo>
                  <a:pt x="5328" y="100377"/>
                </a:lnTo>
                <a:lnTo>
                  <a:pt x="0" y="155448"/>
                </a:lnTo>
                <a:lnTo>
                  <a:pt x="1327" y="183774"/>
                </a:lnTo>
                <a:lnTo>
                  <a:pt x="11995" y="234777"/>
                </a:lnTo>
                <a:lnTo>
                  <a:pt x="33023" y="276780"/>
                </a:lnTo>
                <a:lnTo>
                  <a:pt x="63174" y="303450"/>
                </a:lnTo>
                <a:lnTo>
                  <a:pt x="81655" y="310642"/>
                </a:lnTo>
                <a:lnTo>
                  <a:pt x="84830" y="300355"/>
                </a:lnTo>
                <a:lnTo>
                  <a:pt x="70536" y="292951"/>
                </a:lnTo>
                <a:lnTo>
                  <a:pt x="58112" y="282178"/>
                </a:lnTo>
                <a:lnTo>
                  <a:pt x="31894" y="230207"/>
                </a:lnTo>
                <a:lnTo>
                  <a:pt x="24084" y="182669"/>
                </a:lnTo>
                <a:lnTo>
                  <a:pt x="23112" y="155321"/>
                </a:lnTo>
                <a:lnTo>
                  <a:pt x="24084" y="128133"/>
                </a:lnTo>
                <a:lnTo>
                  <a:pt x="31894" y="80456"/>
                </a:lnTo>
                <a:lnTo>
                  <a:pt x="47521" y="42594"/>
                </a:lnTo>
                <a:lnTo>
                  <a:pt x="84830" y="10287"/>
                </a:lnTo>
                <a:lnTo>
                  <a:pt x="816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48872" y="3614422"/>
            <a:ext cx="1184910" cy="311150"/>
          </a:xfrm>
          <a:custGeom>
            <a:avLst/>
            <a:gdLst/>
            <a:ahLst/>
            <a:cxnLst/>
            <a:rect l="l" t="t" r="r" b="b"/>
            <a:pathLst>
              <a:path w="1184910" h="311150">
                <a:moveTo>
                  <a:pt x="1103116" y="0"/>
                </a:moveTo>
                <a:lnTo>
                  <a:pt x="1100068" y="10286"/>
                </a:lnTo>
                <a:lnTo>
                  <a:pt x="1114305" y="17690"/>
                </a:lnTo>
                <a:lnTo>
                  <a:pt x="1126722" y="28463"/>
                </a:lnTo>
                <a:lnTo>
                  <a:pt x="1152876" y="80456"/>
                </a:lnTo>
                <a:lnTo>
                  <a:pt x="1160686" y="128133"/>
                </a:lnTo>
                <a:lnTo>
                  <a:pt x="1161663" y="155447"/>
                </a:lnTo>
                <a:lnTo>
                  <a:pt x="1160686" y="182669"/>
                </a:lnTo>
                <a:lnTo>
                  <a:pt x="1152876" y="230207"/>
                </a:lnTo>
                <a:lnTo>
                  <a:pt x="1137304" y="268048"/>
                </a:lnTo>
                <a:lnTo>
                  <a:pt x="1100068" y="300329"/>
                </a:lnTo>
                <a:lnTo>
                  <a:pt x="1103116" y="310616"/>
                </a:lnTo>
                <a:lnTo>
                  <a:pt x="1137866" y="292136"/>
                </a:lnTo>
                <a:lnTo>
                  <a:pt x="1163568" y="257301"/>
                </a:lnTo>
                <a:lnTo>
                  <a:pt x="1179458" y="210264"/>
                </a:lnTo>
                <a:lnTo>
                  <a:pt x="1184777" y="155320"/>
                </a:lnTo>
                <a:lnTo>
                  <a:pt x="1183445" y="126867"/>
                </a:lnTo>
                <a:lnTo>
                  <a:pt x="1172829" y="75864"/>
                </a:lnTo>
                <a:lnTo>
                  <a:pt x="1151854" y="33861"/>
                </a:lnTo>
                <a:lnTo>
                  <a:pt x="1121616" y="7191"/>
                </a:lnTo>
                <a:lnTo>
                  <a:pt x="1103116" y="0"/>
                </a:lnTo>
                <a:close/>
              </a:path>
              <a:path w="1184910" h="311150">
                <a:moveTo>
                  <a:pt x="81655" y="0"/>
                </a:moveTo>
                <a:lnTo>
                  <a:pt x="46968" y="18478"/>
                </a:lnTo>
                <a:lnTo>
                  <a:pt x="21330" y="53339"/>
                </a:lnTo>
                <a:lnTo>
                  <a:pt x="5328" y="100377"/>
                </a:lnTo>
                <a:lnTo>
                  <a:pt x="0" y="155447"/>
                </a:lnTo>
                <a:lnTo>
                  <a:pt x="1327" y="183774"/>
                </a:lnTo>
                <a:lnTo>
                  <a:pt x="11995" y="234777"/>
                </a:lnTo>
                <a:lnTo>
                  <a:pt x="33023" y="276760"/>
                </a:lnTo>
                <a:lnTo>
                  <a:pt x="63174" y="303423"/>
                </a:lnTo>
                <a:lnTo>
                  <a:pt x="81655" y="310616"/>
                </a:lnTo>
                <a:lnTo>
                  <a:pt x="84830" y="300329"/>
                </a:lnTo>
                <a:lnTo>
                  <a:pt x="70536" y="292931"/>
                </a:lnTo>
                <a:lnTo>
                  <a:pt x="58112" y="282170"/>
                </a:lnTo>
                <a:lnTo>
                  <a:pt x="31894" y="230207"/>
                </a:lnTo>
                <a:lnTo>
                  <a:pt x="24084" y="182669"/>
                </a:lnTo>
                <a:lnTo>
                  <a:pt x="23112" y="155320"/>
                </a:lnTo>
                <a:lnTo>
                  <a:pt x="24084" y="128133"/>
                </a:lnTo>
                <a:lnTo>
                  <a:pt x="31894" y="80456"/>
                </a:lnTo>
                <a:lnTo>
                  <a:pt x="47521" y="42594"/>
                </a:lnTo>
                <a:lnTo>
                  <a:pt x="84830" y="10286"/>
                </a:lnTo>
                <a:lnTo>
                  <a:pt x="816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25373" y="3614422"/>
            <a:ext cx="1184910" cy="311150"/>
          </a:xfrm>
          <a:custGeom>
            <a:avLst/>
            <a:gdLst/>
            <a:ahLst/>
            <a:cxnLst/>
            <a:rect l="l" t="t" r="r" b="b"/>
            <a:pathLst>
              <a:path w="1184910" h="311150">
                <a:moveTo>
                  <a:pt x="1103116" y="0"/>
                </a:moveTo>
                <a:lnTo>
                  <a:pt x="1100068" y="10286"/>
                </a:lnTo>
                <a:lnTo>
                  <a:pt x="1114305" y="17690"/>
                </a:lnTo>
                <a:lnTo>
                  <a:pt x="1126722" y="28463"/>
                </a:lnTo>
                <a:lnTo>
                  <a:pt x="1152876" y="80456"/>
                </a:lnTo>
                <a:lnTo>
                  <a:pt x="1160686" y="128133"/>
                </a:lnTo>
                <a:lnTo>
                  <a:pt x="1161663" y="155447"/>
                </a:lnTo>
                <a:lnTo>
                  <a:pt x="1160686" y="182669"/>
                </a:lnTo>
                <a:lnTo>
                  <a:pt x="1152876" y="230207"/>
                </a:lnTo>
                <a:lnTo>
                  <a:pt x="1137304" y="268048"/>
                </a:lnTo>
                <a:lnTo>
                  <a:pt x="1100068" y="300329"/>
                </a:lnTo>
                <a:lnTo>
                  <a:pt x="1103116" y="310616"/>
                </a:lnTo>
                <a:lnTo>
                  <a:pt x="1137866" y="292136"/>
                </a:lnTo>
                <a:lnTo>
                  <a:pt x="1163568" y="257301"/>
                </a:lnTo>
                <a:lnTo>
                  <a:pt x="1179458" y="210264"/>
                </a:lnTo>
                <a:lnTo>
                  <a:pt x="1184777" y="155320"/>
                </a:lnTo>
                <a:lnTo>
                  <a:pt x="1183445" y="126867"/>
                </a:lnTo>
                <a:lnTo>
                  <a:pt x="1172829" y="75864"/>
                </a:lnTo>
                <a:lnTo>
                  <a:pt x="1151854" y="33861"/>
                </a:lnTo>
                <a:lnTo>
                  <a:pt x="1121616" y="7191"/>
                </a:lnTo>
                <a:lnTo>
                  <a:pt x="1103116" y="0"/>
                </a:lnTo>
                <a:close/>
              </a:path>
              <a:path w="1184910" h="311150">
                <a:moveTo>
                  <a:pt x="81655" y="0"/>
                </a:moveTo>
                <a:lnTo>
                  <a:pt x="46968" y="18478"/>
                </a:lnTo>
                <a:lnTo>
                  <a:pt x="21330" y="53339"/>
                </a:lnTo>
                <a:lnTo>
                  <a:pt x="5328" y="100377"/>
                </a:lnTo>
                <a:lnTo>
                  <a:pt x="0" y="155447"/>
                </a:lnTo>
                <a:lnTo>
                  <a:pt x="1327" y="183774"/>
                </a:lnTo>
                <a:lnTo>
                  <a:pt x="11995" y="234777"/>
                </a:lnTo>
                <a:lnTo>
                  <a:pt x="33023" y="276760"/>
                </a:lnTo>
                <a:lnTo>
                  <a:pt x="63174" y="303423"/>
                </a:lnTo>
                <a:lnTo>
                  <a:pt x="81655" y="310616"/>
                </a:lnTo>
                <a:lnTo>
                  <a:pt x="84830" y="300329"/>
                </a:lnTo>
                <a:lnTo>
                  <a:pt x="70536" y="292931"/>
                </a:lnTo>
                <a:lnTo>
                  <a:pt x="58112" y="282170"/>
                </a:lnTo>
                <a:lnTo>
                  <a:pt x="31894" y="230207"/>
                </a:lnTo>
                <a:lnTo>
                  <a:pt x="24084" y="182669"/>
                </a:lnTo>
                <a:lnTo>
                  <a:pt x="23112" y="155320"/>
                </a:lnTo>
                <a:lnTo>
                  <a:pt x="24084" y="128133"/>
                </a:lnTo>
                <a:lnTo>
                  <a:pt x="31894" y="80456"/>
                </a:lnTo>
                <a:lnTo>
                  <a:pt x="47521" y="42594"/>
                </a:lnTo>
                <a:lnTo>
                  <a:pt x="84830" y="10286"/>
                </a:lnTo>
                <a:lnTo>
                  <a:pt x="816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48874" y="4204921"/>
            <a:ext cx="737235" cy="311150"/>
          </a:xfrm>
          <a:custGeom>
            <a:avLst/>
            <a:gdLst/>
            <a:ahLst/>
            <a:cxnLst/>
            <a:rect l="l" t="t" r="r" b="b"/>
            <a:pathLst>
              <a:path w="737235" h="311150">
                <a:moveTo>
                  <a:pt x="655441" y="0"/>
                </a:moveTo>
                <a:lnTo>
                  <a:pt x="652393" y="10299"/>
                </a:lnTo>
                <a:lnTo>
                  <a:pt x="666630" y="17701"/>
                </a:lnTo>
                <a:lnTo>
                  <a:pt x="679047" y="28476"/>
                </a:lnTo>
                <a:lnTo>
                  <a:pt x="705201" y="80524"/>
                </a:lnTo>
                <a:lnTo>
                  <a:pt x="713011" y="128173"/>
                </a:lnTo>
                <a:lnTo>
                  <a:pt x="713988" y="155460"/>
                </a:lnTo>
                <a:lnTo>
                  <a:pt x="713011" y="182693"/>
                </a:lnTo>
                <a:lnTo>
                  <a:pt x="705201" y="230252"/>
                </a:lnTo>
                <a:lnTo>
                  <a:pt x="689629" y="268083"/>
                </a:lnTo>
                <a:lnTo>
                  <a:pt x="652393" y="300380"/>
                </a:lnTo>
                <a:lnTo>
                  <a:pt x="655441" y="310680"/>
                </a:lnTo>
                <a:lnTo>
                  <a:pt x="690191" y="292182"/>
                </a:lnTo>
                <a:lnTo>
                  <a:pt x="715893" y="257301"/>
                </a:lnTo>
                <a:lnTo>
                  <a:pt x="731783" y="210275"/>
                </a:lnTo>
                <a:lnTo>
                  <a:pt x="737102" y="155333"/>
                </a:lnTo>
                <a:lnTo>
                  <a:pt x="735770" y="126880"/>
                </a:lnTo>
                <a:lnTo>
                  <a:pt x="725154" y="75902"/>
                </a:lnTo>
                <a:lnTo>
                  <a:pt x="704179" y="33889"/>
                </a:lnTo>
                <a:lnTo>
                  <a:pt x="673941" y="7200"/>
                </a:lnTo>
                <a:lnTo>
                  <a:pt x="655441" y="0"/>
                </a:lnTo>
                <a:close/>
              </a:path>
              <a:path w="737235" h="311150">
                <a:moveTo>
                  <a:pt x="81655" y="0"/>
                </a:moveTo>
                <a:lnTo>
                  <a:pt x="46968" y="18497"/>
                </a:lnTo>
                <a:lnTo>
                  <a:pt x="21330" y="53378"/>
                </a:lnTo>
                <a:lnTo>
                  <a:pt x="5328" y="100403"/>
                </a:lnTo>
                <a:lnTo>
                  <a:pt x="0" y="155460"/>
                </a:lnTo>
                <a:lnTo>
                  <a:pt x="1327" y="183794"/>
                </a:lnTo>
                <a:lnTo>
                  <a:pt x="11995" y="234777"/>
                </a:lnTo>
                <a:lnTo>
                  <a:pt x="33023" y="276790"/>
                </a:lnTo>
                <a:lnTo>
                  <a:pt x="63174" y="303479"/>
                </a:lnTo>
                <a:lnTo>
                  <a:pt x="81655" y="310680"/>
                </a:lnTo>
                <a:lnTo>
                  <a:pt x="84830" y="300380"/>
                </a:lnTo>
                <a:lnTo>
                  <a:pt x="70536" y="292981"/>
                </a:lnTo>
                <a:lnTo>
                  <a:pt x="58112" y="282216"/>
                </a:lnTo>
                <a:lnTo>
                  <a:pt x="31894" y="230252"/>
                </a:lnTo>
                <a:lnTo>
                  <a:pt x="24084" y="182693"/>
                </a:lnTo>
                <a:lnTo>
                  <a:pt x="23112" y="155333"/>
                </a:lnTo>
                <a:lnTo>
                  <a:pt x="24084" y="128173"/>
                </a:lnTo>
                <a:lnTo>
                  <a:pt x="31894" y="80524"/>
                </a:lnTo>
                <a:lnTo>
                  <a:pt x="47521" y="42628"/>
                </a:lnTo>
                <a:lnTo>
                  <a:pt x="84830" y="10299"/>
                </a:lnTo>
                <a:lnTo>
                  <a:pt x="816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42925" y="2968879"/>
            <a:ext cx="5749290" cy="1540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88892">
              <a:spcBef>
                <a:spcPts val="130"/>
              </a:spcBef>
              <a:tabLst>
                <a:tab pos="2243231" algn="l"/>
                <a:tab pos="2786102" algn="l"/>
                <a:tab pos="3625490" algn="l"/>
                <a:tab pos="5284577" algn="l"/>
              </a:tabLst>
            </a:pPr>
            <a:r>
              <a:rPr sz="2000" spc="35" dirty="0">
                <a:latin typeface="Cambria Math"/>
                <a:cs typeface="Cambria Math"/>
              </a:rPr>
              <a:t>⟹ </a:t>
            </a:r>
            <a:r>
              <a:rPr sz="2000" spc="10" dirty="0">
                <a:latin typeface="Cambria Math"/>
                <a:cs typeface="Cambria Math"/>
              </a:rPr>
              <a:t>𝜁 </a:t>
            </a:r>
            <a:r>
              <a:rPr sz="2000" spc="30" dirty="0">
                <a:latin typeface="Cambria Math"/>
                <a:cs typeface="Cambria Math"/>
              </a:rPr>
              <a:t>sin  </a:t>
            </a:r>
            <a:r>
              <a:rPr sz="2000" spc="70" dirty="0">
                <a:latin typeface="Cambria Math"/>
                <a:cs typeface="Cambria Math"/>
              </a:rPr>
              <a:t>𝜔</a:t>
            </a:r>
            <a:r>
              <a:rPr sz="2300" spc="104" baseline="-16666" dirty="0">
                <a:latin typeface="Cambria Math"/>
                <a:cs typeface="Cambria Math"/>
              </a:rPr>
              <a:t>𝑑</a:t>
            </a:r>
            <a:r>
              <a:rPr sz="2000" spc="70" dirty="0">
                <a:latin typeface="Cambria Math"/>
                <a:cs typeface="Cambria Math"/>
              </a:rPr>
              <a:t>𝑡</a:t>
            </a:r>
            <a:r>
              <a:rPr sz="2300" spc="104" baseline="-16666" dirty="0">
                <a:latin typeface="Cambria Math"/>
                <a:cs typeface="Cambria Math"/>
              </a:rPr>
              <a:t>𝑝</a:t>
            </a:r>
            <a:r>
              <a:rPr sz="2300" spc="44" baseline="-16666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𝜃	</a:t>
            </a:r>
            <a:r>
              <a:rPr sz="2000" spc="20" dirty="0">
                <a:latin typeface="Cambria Math"/>
                <a:cs typeface="Cambria Math"/>
              </a:rPr>
              <a:t>−	</a:t>
            </a:r>
            <a:r>
              <a:rPr sz="2000" spc="15" dirty="0">
                <a:latin typeface="Cambria Math"/>
                <a:cs typeface="Cambria Math"/>
              </a:rPr>
              <a:t>1</a:t>
            </a:r>
            <a:r>
              <a:rPr sz="2000" spc="-65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−</a:t>
            </a:r>
            <a:r>
              <a:rPr sz="2000" dirty="0">
                <a:latin typeface="Cambria Math"/>
                <a:cs typeface="Cambria Math"/>
              </a:rPr>
              <a:t> </a:t>
            </a:r>
            <a:r>
              <a:rPr sz="2000" spc="65" dirty="0">
                <a:latin typeface="Cambria Math"/>
                <a:cs typeface="Cambria Math"/>
              </a:rPr>
              <a:t>𝜁</a:t>
            </a:r>
            <a:r>
              <a:rPr sz="2300" spc="97" baseline="22222" dirty="0">
                <a:latin typeface="Cambria Math"/>
                <a:cs typeface="Cambria Math"/>
              </a:rPr>
              <a:t>2	</a:t>
            </a:r>
            <a:r>
              <a:rPr sz="2000" spc="5" dirty="0">
                <a:latin typeface="Cambria Math"/>
                <a:cs typeface="Cambria Math"/>
              </a:rPr>
              <a:t>cos  </a:t>
            </a:r>
            <a:r>
              <a:rPr sz="2000" spc="90" dirty="0">
                <a:latin typeface="Cambria Math"/>
                <a:cs typeface="Cambria Math"/>
              </a:rPr>
              <a:t>𝜔</a:t>
            </a:r>
            <a:r>
              <a:rPr sz="2300" spc="135" baseline="-16666" dirty="0">
                <a:latin typeface="Cambria Math"/>
                <a:cs typeface="Cambria Math"/>
              </a:rPr>
              <a:t>𝑑</a:t>
            </a:r>
            <a:r>
              <a:rPr sz="2000" spc="90" dirty="0">
                <a:latin typeface="Cambria Math"/>
                <a:cs typeface="Cambria Math"/>
              </a:rPr>
              <a:t>𝑡</a:t>
            </a:r>
            <a:r>
              <a:rPr sz="2300" spc="135" baseline="-16666" dirty="0">
                <a:latin typeface="Cambria Math"/>
                <a:cs typeface="Cambria Math"/>
              </a:rPr>
              <a:t>𝑝</a:t>
            </a:r>
            <a:r>
              <a:rPr sz="2300" spc="67" baseline="-16666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𝜃	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25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0</a:t>
            </a:r>
            <a:endParaRPr sz="20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000" dirty="0">
              <a:latin typeface="Cambria Math"/>
              <a:cs typeface="Cambria Math"/>
            </a:endParaRPr>
          </a:p>
          <a:p>
            <a:pPr marL="88892">
              <a:spcBef>
                <a:spcPts val="5"/>
              </a:spcBef>
              <a:tabLst>
                <a:tab pos="2052116" algn="l"/>
                <a:tab pos="4530908" algn="l"/>
              </a:tabLst>
            </a:pPr>
            <a:r>
              <a:rPr sz="2000" spc="30" dirty="0">
                <a:latin typeface="Cambria Math"/>
                <a:cs typeface="Cambria Math"/>
              </a:rPr>
              <a:t>⟹ </a:t>
            </a:r>
            <a:r>
              <a:rPr sz="2000" spc="25" dirty="0">
                <a:latin typeface="Cambria Math"/>
                <a:cs typeface="Cambria Math"/>
              </a:rPr>
              <a:t>sin  </a:t>
            </a:r>
            <a:r>
              <a:rPr sz="2000" spc="70" dirty="0">
                <a:latin typeface="Cambria Math"/>
                <a:cs typeface="Cambria Math"/>
              </a:rPr>
              <a:t>𝜔</a:t>
            </a:r>
            <a:r>
              <a:rPr sz="2300" spc="104" baseline="-16666" dirty="0">
                <a:latin typeface="Cambria Math"/>
                <a:cs typeface="Cambria Math"/>
              </a:rPr>
              <a:t>𝑑</a:t>
            </a:r>
            <a:r>
              <a:rPr sz="2000" spc="70" dirty="0">
                <a:latin typeface="Cambria Math"/>
                <a:cs typeface="Cambria Math"/>
              </a:rPr>
              <a:t>𝑡</a:t>
            </a:r>
            <a:r>
              <a:rPr sz="2300" spc="104" baseline="-16666" dirty="0">
                <a:latin typeface="Cambria Math"/>
                <a:cs typeface="Cambria Math"/>
              </a:rPr>
              <a:t>𝑝</a:t>
            </a:r>
            <a:r>
              <a:rPr sz="2300" spc="172" baseline="-16666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𝜃	</a:t>
            </a:r>
            <a:r>
              <a:rPr sz="2000" dirty="0">
                <a:latin typeface="Cambria Math"/>
                <a:cs typeface="Cambria Math"/>
              </a:rPr>
              <a:t>cos </a:t>
            </a:r>
            <a:r>
              <a:rPr sz="2000" spc="15" dirty="0">
                <a:latin typeface="Cambria Math"/>
                <a:cs typeface="Cambria Math"/>
              </a:rPr>
              <a:t>𝜃 </a:t>
            </a:r>
            <a:r>
              <a:rPr sz="2000" spc="20" dirty="0">
                <a:latin typeface="Cambria Math"/>
                <a:cs typeface="Cambria Math"/>
              </a:rPr>
              <a:t>− </a:t>
            </a:r>
            <a:r>
              <a:rPr sz="2000" dirty="0">
                <a:latin typeface="Cambria Math"/>
                <a:cs typeface="Cambria Math"/>
              </a:rPr>
              <a:t>cos  </a:t>
            </a:r>
            <a:r>
              <a:rPr sz="2000" spc="90" dirty="0">
                <a:latin typeface="Cambria Math"/>
                <a:cs typeface="Cambria Math"/>
              </a:rPr>
              <a:t>𝜔</a:t>
            </a:r>
            <a:r>
              <a:rPr sz="2300" spc="135" baseline="-16666" dirty="0">
                <a:latin typeface="Cambria Math"/>
                <a:cs typeface="Cambria Math"/>
              </a:rPr>
              <a:t>𝑑</a:t>
            </a:r>
            <a:r>
              <a:rPr sz="2000" spc="90" dirty="0">
                <a:latin typeface="Cambria Math"/>
                <a:cs typeface="Cambria Math"/>
              </a:rPr>
              <a:t>𝑡</a:t>
            </a:r>
            <a:r>
              <a:rPr sz="2300" spc="135" baseline="-16666" dirty="0">
                <a:latin typeface="Cambria Math"/>
                <a:cs typeface="Cambria Math"/>
              </a:rPr>
              <a:t>𝑝</a:t>
            </a:r>
            <a:r>
              <a:rPr sz="2300" spc="-22" baseline="-16666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𝜃	</a:t>
            </a:r>
            <a:r>
              <a:rPr sz="2000" spc="25" dirty="0">
                <a:latin typeface="Cambria Math"/>
                <a:cs typeface="Cambria Math"/>
              </a:rPr>
              <a:t>sin </a:t>
            </a:r>
            <a:r>
              <a:rPr sz="2000" spc="15" dirty="0">
                <a:latin typeface="Cambria Math"/>
                <a:cs typeface="Cambria Math"/>
              </a:rPr>
              <a:t>𝜃 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0</a:t>
            </a:r>
            <a:endParaRPr sz="2000" dirty="0">
              <a:latin typeface="Cambria Math"/>
              <a:cs typeface="Cambria Math"/>
            </a:endParaRPr>
          </a:p>
          <a:p>
            <a:pPr>
              <a:spcBef>
                <a:spcPts val="30"/>
              </a:spcBef>
            </a:pPr>
            <a:endParaRPr sz="1900" dirty="0">
              <a:latin typeface="Cambria Math"/>
              <a:cs typeface="Cambria Math"/>
            </a:endParaRPr>
          </a:p>
          <a:p>
            <a:pPr marL="88892">
              <a:tabLst>
                <a:tab pos="1623533" algn="l"/>
              </a:tabLst>
            </a:pPr>
            <a:r>
              <a:rPr sz="2000" spc="35" dirty="0">
                <a:latin typeface="Cambria Math"/>
                <a:cs typeface="Cambria Math"/>
              </a:rPr>
              <a:t>⟹</a:t>
            </a:r>
            <a:r>
              <a:rPr sz="2000" spc="90" dirty="0">
                <a:latin typeface="Cambria Math"/>
                <a:cs typeface="Cambria Math"/>
              </a:rPr>
              <a:t> </a:t>
            </a:r>
            <a:r>
              <a:rPr sz="2000" spc="30" dirty="0">
                <a:latin typeface="Cambria Math"/>
                <a:cs typeface="Cambria Math"/>
              </a:rPr>
              <a:t>sin</a:t>
            </a:r>
            <a:r>
              <a:rPr sz="2000" spc="390" dirty="0">
                <a:latin typeface="Cambria Math"/>
                <a:cs typeface="Cambria Math"/>
              </a:rPr>
              <a:t> </a:t>
            </a:r>
            <a:r>
              <a:rPr sz="2000" spc="70" dirty="0">
                <a:latin typeface="Cambria Math"/>
                <a:cs typeface="Cambria Math"/>
              </a:rPr>
              <a:t>𝜔</a:t>
            </a:r>
            <a:r>
              <a:rPr sz="2300" spc="104" baseline="-16666" dirty="0">
                <a:latin typeface="Cambria Math"/>
                <a:cs typeface="Cambria Math"/>
              </a:rPr>
              <a:t>𝑑</a:t>
            </a:r>
            <a:r>
              <a:rPr sz="2000" spc="70" dirty="0">
                <a:latin typeface="Cambria Math"/>
                <a:cs typeface="Cambria Math"/>
              </a:rPr>
              <a:t>𝑡</a:t>
            </a:r>
            <a:r>
              <a:rPr sz="2300" spc="104" baseline="-16666" dirty="0">
                <a:latin typeface="Cambria Math"/>
                <a:cs typeface="Cambria Math"/>
              </a:rPr>
              <a:t>𝑝	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15" dirty="0">
                <a:latin typeface="Cambria Math"/>
                <a:cs typeface="Cambria Math"/>
              </a:rPr>
              <a:t>0 </a:t>
            </a:r>
            <a:r>
              <a:rPr sz="2000" spc="35" dirty="0">
                <a:latin typeface="Cambria Math"/>
                <a:cs typeface="Cambria Math"/>
              </a:rPr>
              <a:t>⟹ </a:t>
            </a:r>
            <a:r>
              <a:rPr sz="2000" spc="90" dirty="0">
                <a:latin typeface="Cambria Math"/>
                <a:cs typeface="Cambria Math"/>
              </a:rPr>
              <a:t>𝜔</a:t>
            </a:r>
            <a:r>
              <a:rPr sz="2300" spc="135" baseline="-16666" dirty="0">
                <a:latin typeface="Cambria Math"/>
                <a:cs typeface="Cambria Math"/>
              </a:rPr>
              <a:t>𝑑</a:t>
            </a:r>
            <a:r>
              <a:rPr sz="2000" spc="90" dirty="0">
                <a:latin typeface="Cambria Math"/>
                <a:cs typeface="Cambria Math"/>
              </a:rPr>
              <a:t>𝑡</a:t>
            </a:r>
            <a:r>
              <a:rPr sz="2300" spc="135" baseline="-16666" dirty="0">
                <a:latin typeface="Cambria Math"/>
                <a:cs typeface="Cambria Math"/>
              </a:rPr>
              <a:t>𝑝 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10" dirty="0">
                <a:latin typeface="Cambria Math"/>
                <a:cs typeface="Cambria Math"/>
              </a:rPr>
              <a:t>0, </a:t>
            </a:r>
            <a:r>
              <a:rPr sz="2000" spc="5" dirty="0">
                <a:latin typeface="Cambria Math"/>
                <a:cs typeface="Cambria Math"/>
              </a:rPr>
              <a:t>𝜋, </a:t>
            </a:r>
            <a:r>
              <a:rPr sz="2000" spc="10" dirty="0">
                <a:latin typeface="Cambria Math"/>
                <a:cs typeface="Cambria Math"/>
              </a:rPr>
              <a:t>2𝜋,</a:t>
            </a:r>
            <a:r>
              <a:rPr sz="2000" spc="70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…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2217420" y="153987"/>
            <a:ext cx="464947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10" dirty="0">
                <a:solidFill>
                  <a:srgbClr val="FF0000"/>
                </a:solidFill>
              </a:rPr>
              <a:t>Expression </a:t>
            </a:r>
            <a:r>
              <a:rPr sz="2800" spc="-25" dirty="0">
                <a:solidFill>
                  <a:srgbClr val="FF0000"/>
                </a:solidFill>
              </a:rPr>
              <a:t>for </a:t>
            </a:r>
            <a:r>
              <a:rPr sz="2800" spc="-15" dirty="0">
                <a:solidFill>
                  <a:srgbClr val="FF0000"/>
                </a:solidFill>
              </a:rPr>
              <a:t>Peak</a:t>
            </a:r>
            <a:r>
              <a:rPr sz="2800" spc="-45" dirty="0">
                <a:solidFill>
                  <a:srgbClr val="FF0000"/>
                </a:solidFill>
              </a:rPr>
              <a:t> </a:t>
            </a:r>
            <a:r>
              <a:rPr sz="2800" spc="-15" dirty="0">
                <a:solidFill>
                  <a:srgbClr val="FF0000"/>
                </a:solidFill>
              </a:rPr>
              <a:t>Time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6152"/>
            <a:ext cx="2133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/>
            <a:fld id="{81D60167-4931-47E6-BA6A-407CBD079E47}" type="slidenum">
              <a:rPr dirty="0"/>
              <a:pPr marL="38096"/>
              <a:t>59</a:t>
            </a:fld>
            <a:endParaRPr dirty="0"/>
          </a:p>
        </p:txBody>
      </p:sp>
      <p:grpSp>
        <p:nvGrpSpPr>
          <p:cNvPr id="22" name="object 22"/>
          <p:cNvGrpSpPr/>
          <p:nvPr/>
        </p:nvGrpSpPr>
        <p:grpSpPr>
          <a:xfrm>
            <a:off x="6305552" y="3324225"/>
            <a:ext cx="2809875" cy="1200150"/>
            <a:chOff x="6305550" y="3324225"/>
            <a:chExt cx="2809875" cy="1200150"/>
          </a:xfrm>
        </p:grpSpPr>
        <p:sp>
          <p:nvSpPr>
            <p:cNvPr id="23" name="object 23"/>
            <p:cNvSpPr/>
            <p:nvPr/>
          </p:nvSpPr>
          <p:spPr>
            <a:xfrm>
              <a:off x="6305550" y="3324225"/>
              <a:ext cx="2809875" cy="12001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72225" y="3363848"/>
              <a:ext cx="2678176" cy="10801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372225" y="3363848"/>
              <a:ext cx="2678430" cy="1080135"/>
            </a:xfrm>
            <a:custGeom>
              <a:avLst/>
              <a:gdLst/>
              <a:ahLst/>
              <a:cxnLst/>
              <a:rect l="l" t="t" r="r" b="b"/>
              <a:pathLst>
                <a:path w="2678429" h="1080135">
                  <a:moveTo>
                    <a:pt x="0" y="179959"/>
                  </a:moveTo>
                  <a:lnTo>
                    <a:pt x="6424" y="132144"/>
                  </a:lnTo>
                  <a:lnTo>
                    <a:pt x="24558" y="89163"/>
                  </a:lnTo>
                  <a:lnTo>
                    <a:pt x="52689" y="52736"/>
                  </a:lnTo>
                  <a:lnTo>
                    <a:pt x="89106" y="24586"/>
                  </a:lnTo>
                  <a:lnTo>
                    <a:pt x="132100" y="6433"/>
                  </a:lnTo>
                  <a:lnTo>
                    <a:pt x="179958" y="0"/>
                  </a:lnTo>
                  <a:lnTo>
                    <a:pt x="2498090" y="0"/>
                  </a:lnTo>
                  <a:lnTo>
                    <a:pt x="2545957" y="6433"/>
                  </a:lnTo>
                  <a:lnTo>
                    <a:pt x="2588974" y="24586"/>
                  </a:lnTo>
                  <a:lnTo>
                    <a:pt x="2625423" y="52736"/>
                  </a:lnTo>
                  <a:lnTo>
                    <a:pt x="2653585" y="89163"/>
                  </a:lnTo>
                  <a:lnTo>
                    <a:pt x="2671741" y="132144"/>
                  </a:lnTo>
                  <a:lnTo>
                    <a:pt x="2678176" y="179959"/>
                  </a:lnTo>
                  <a:lnTo>
                    <a:pt x="2678176" y="900087"/>
                  </a:lnTo>
                  <a:lnTo>
                    <a:pt x="2671741" y="947945"/>
                  </a:lnTo>
                  <a:lnTo>
                    <a:pt x="2653585" y="990949"/>
                  </a:lnTo>
                  <a:lnTo>
                    <a:pt x="2625423" y="1027383"/>
                  </a:lnTo>
                  <a:lnTo>
                    <a:pt x="2588974" y="1055532"/>
                  </a:lnTo>
                  <a:lnTo>
                    <a:pt x="2545957" y="1073679"/>
                  </a:lnTo>
                  <a:lnTo>
                    <a:pt x="2498090" y="1080109"/>
                  </a:lnTo>
                  <a:lnTo>
                    <a:pt x="179958" y="1080109"/>
                  </a:lnTo>
                  <a:lnTo>
                    <a:pt x="132100" y="1073679"/>
                  </a:lnTo>
                  <a:lnTo>
                    <a:pt x="89106" y="1055532"/>
                  </a:lnTo>
                  <a:lnTo>
                    <a:pt x="52689" y="1027383"/>
                  </a:lnTo>
                  <a:lnTo>
                    <a:pt x="24558" y="990949"/>
                  </a:lnTo>
                  <a:lnTo>
                    <a:pt x="6424" y="947945"/>
                  </a:lnTo>
                  <a:lnTo>
                    <a:pt x="0" y="900087"/>
                  </a:lnTo>
                  <a:lnTo>
                    <a:pt x="0" y="179959"/>
                  </a:lnTo>
                  <a:close/>
                </a:path>
              </a:pathLst>
            </a:custGeom>
            <a:ln w="9534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653787" y="3810320"/>
            <a:ext cx="133985" cy="23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175" dirty="0">
                <a:latin typeface="Cambria Math"/>
                <a:cs typeface="Cambria Math"/>
              </a:rPr>
              <a:t>𝑝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68060" y="3705546"/>
            <a:ext cx="4635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79372" algn="l"/>
              </a:tabLst>
            </a:pPr>
            <a:r>
              <a:rPr dirty="0">
                <a:latin typeface="Cambria Math"/>
                <a:cs typeface="Cambria Math"/>
              </a:rPr>
              <a:t>𝑡	=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140195" y="3533715"/>
            <a:ext cx="1612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ambria Math"/>
                <a:cs typeface="Cambria Math"/>
              </a:rPr>
              <a:t>𝜋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7047866" y="3858263"/>
            <a:ext cx="3486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</a:pPr>
            <a:r>
              <a:rPr spc="20" dirty="0">
                <a:latin typeface="Cambria Math"/>
                <a:cs typeface="Cambria Math"/>
              </a:rPr>
              <a:t>𝜔</a:t>
            </a:r>
            <a:r>
              <a:rPr sz="2000" spc="30" baseline="-16460" dirty="0">
                <a:latin typeface="Cambria Math"/>
                <a:cs typeface="Cambria Math"/>
              </a:rPr>
              <a:t>𝑑</a:t>
            </a:r>
            <a:endParaRPr sz="2000" baseline="-16460" dirty="0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078598" y="3873233"/>
            <a:ext cx="285750" cy="9525"/>
          </a:xfrm>
          <a:custGeom>
            <a:avLst/>
            <a:gdLst/>
            <a:ahLst/>
            <a:cxnLst/>
            <a:rect l="l" t="t" r="r" b="b"/>
            <a:pathLst>
              <a:path w="285750" h="9525">
                <a:moveTo>
                  <a:pt x="285750" y="0"/>
                </a:moveTo>
                <a:lnTo>
                  <a:pt x="0" y="0"/>
                </a:lnTo>
                <a:lnTo>
                  <a:pt x="0" y="9525"/>
                </a:lnTo>
                <a:lnTo>
                  <a:pt x="285750" y="9525"/>
                </a:lnTo>
                <a:lnTo>
                  <a:pt x="285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416418" y="3705546"/>
            <a:ext cx="1968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ambria Math"/>
                <a:cs typeface="Cambria Math"/>
              </a:rPr>
              <a:t>=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8208009" y="3533715"/>
            <a:ext cx="1612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ambria Math"/>
                <a:cs typeface="Cambria Math"/>
              </a:rPr>
              <a:t>𝜋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7807706" y="4020187"/>
            <a:ext cx="137160" cy="23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18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939787" y="3938752"/>
            <a:ext cx="977265" cy="284480"/>
          </a:xfrm>
          <a:custGeom>
            <a:avLst/>
            <a:gdLst/>
            <a:ahLst/>
            <a:cxnLst/>
            <a:rect l="l" t="t" r="r" b="b"/>
            <a:pathLst>
              <a:path w="977265" h="284479">
                <a:moveTo>
                  <a:pt x="258064" y="48475"/>
                </a:moveTo>
                <a:lnTo>
                  <a:pt x="255143" y="39890"/>
                </a:lnTo>
                <a:lnTo>
                  <a:pt x="239776" y="45440"/>
                </a:lnTo>
                <a:lnTo>
                  <a:pt x="226314" y="53467"/>
                </a:lnTo>
                <a:lnTo>
                  <a:pt x="197434" y="91998"/>
                </a:lnTo>
                <a:lnTo>
                  <a:pt x="187579" y="145821"/>
                </a:lnTo>
                <a:lnTo>
                  <a:pt x="188671" y="165277"/>
                </a:lnTo>
                <a:lnTo>
                  <a:pt x="204978" y="214630"/>
                </a:lnTo>
                <a:lnTo>
                  <a:pt x="239725" y="246100"/>
                </a:lnTo>
                <a:lnTo>
                  <a:pt x="255143" y="251637"/>
                </a:lnTo>
                <a:lnTo>
                  <a:pt x="257810" y="243039"/>
                </a:lnTo>
                <a:lnTo>
                  <a:pt x="245706" y="237705"/>
                </a:lnTo>
                <a:lnTo>
                  <a:pt x="235292" y="230263"/>
                </a:lnTo>
                <a:lnTo>
                  <a:pt x="213944" y="195580"/>
                </a:lnTo>
                <a:lnTo>
                  <a:pt x="206883" y="144703"/>
                </a:lnTo>
                <a:lnTo>
                  <a:pt x="207657" y="126644"/>
                </a:lnTo>
                <a:lnTo>
                  <a:pt x="219456" y="82029"/>
                </a:lnTo>
                <a:lnTo>
                  <a:pt x="245859" y="53809"/>
                </a:lnTo>
                <a:lnTo>
                  <a:pt x="258064" y="48475"/>
                </a:lnTo>
                <a:close/>
              </a:path>
              <a:path w="977265" h="284479">
                <a:moveTo>
                  <a:pt x="956691" y="145821"/>
                </a:moveTo>
                <a:lnTo>
                  <a:pt x="946823" y="91998"/>
                </a:lnTo>
                <a:lnTo>
                  <a:pt x="917905" y="53467"/>
                </a:lnTo>
                <a:lnTo>
                  <a:pt x="889127" y="39890"/>
                </a:lnTo>
                <a:lnTo>
                  <a:pt x="886079" y="48475"/>
                </a:lnTo>
                <a:lnTo>
                  <a:pt x="898359" y="53809"/>
                </a:lnTo>
                <a:lnTo>
                  <a:pt x="908913" y="61175"/>
                </a:lnTo>
                <a:lnTo>
                  <a:pt x="930313" y="95300"/>
                </a:lnTo>
                <a:lnTo>
                  <a:pt x="937387" y="144703"/>
                </a:lnTo>
                <a:lnTo>
                  <a:pt x="936599" y="163385"/>
                </a:lnTo>
                <a:lnTo>
                  <a:pt x="924814" y="209105"/>
                </a:lnTo>
                <a:lnTo>
                  <a:pt x="898499" y="237705"/>
                </a:lnTo>
                <a:lnTo>
                  <a:pt x="886460" y="243039"/>
                </a:lnTo>
                <a:lnTo>
                  <a:pt x="889127" y="251637"/>
                </a:lnTo>
                <a:lnTo>
                  <a:pt x="929589" y="227596"/>
                </a:lnTo>
                <a:lnTo>
                  <a:pt x="952322" y="183235"/>
                </a:lnTo>
                <a:lnTo>
                  <a:pt x="955586" y="165277"/>
                </a:lnTo>
                <a:lnTo>
                  <a:pt x="956691" y="145821"/>
                </a:lnTo>
                <a:close/>
              </a:path>
              <a:path w="977265" h="284479">
                <a:moveTo>
                  <a:pt x="977138" y="1155"/>
                </a:moveTo>
                <a:lnTo>
                  <a:pt x="174244" y="1155"/>
                </a:lnTo>
                <a:lnTo>
                  <a:pt x="174244" y="0"/>
                </a:lnTo>
                <a:lnTo>
                  <a:pt x="142875" y="0"/>
                </a:lnTo>
                <a:lnTo>
                  <a:pt x="75184" y="253936"/>
                </a:lnTo>
                <a:lnTo>
                  <a:pt x="36576" y="167767"/>
                </a:lnTo>
                <a:lnTo>
                  <a:pt x="0" y="184505"/>
                </a:lnTo>
                <a:lnTo>
                  <a:pt x="3429" y="192887"/>
                </a:lnTo>
                <a:lnTo>
                  <a:pt x="22225" y="184505"/>
                </a:lnTo>
                <a:lnTo>
                  <a:pt x="68453" y="283857"/>
                </a:lnTo>
                <a:lnTo>
                  <a:pt x="79248" y="283857"/>
                </a:lnTo>
                <a:lnTo>
                  <a:pt x="151892" y="14846"/>
                </a:lnTo>
                <a:lnTo>
                  <a:pt x="174244" y="14846"/>
                </a:lnTo>
                <a:lnTo>
                  <a:pt x="174244" y="10680"/>
                </a:lnTo>
                <a:lnTo>
                  <a:pt x="977138" y="10680"/>
                </a:lnTo>
                <a:lnTo>
                  <a:pt x="977138" y="11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629525" y="3915413"/>
            <a:ext cx="12471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  <a:tabLst>
                <a:tab pos="580967" algn="l"/>
              </a:tabLst>
            </a:pPr>
            <a:r>
              <a:rPr dirty="0">
                <a:latin typeface="Cambria Math"/>
                <a:cs typeface="Cambria Math"/>
              </a:rPr>
              <a:t>𝜔	1 −</a:t>
            </a:r>
            <a:r>
              <a:rPr spc="-55" dirty="0">
                <a:latin typeface="Cambria Math"/>
                <a:cs typeface="Cambria Math"/>
              </a:rPr>
              <a:t> </a:t>
            </a:r>
            <a:r>
              <a:rPr spc="40" dirty="0">
                <a:latin typeface="Cambria Math"/>
                <a:cs typeface="Cambria Math"/>
              </a:rPr>
              <a:t>𝜁</a:t>
            </a:r>
            <a:r>
              <a:rPr sz="2000" spc="60" baseline="22633" dirty="0">
                <a:latin typeface="Cambria Math"/>
                <a:cs typeface="Cambria Math"/>
              </a:rPr>
              <a:t>2</a:t>
            </a:r>
            <a:endParaRPr sz="2000" baseline="22633" dirty="0">
              <a:latin typeface="Cambria Math"/>
              <a:cs typeface="Cambria Math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659623" y="3873248"/>
            <a:ext cx="1257300" cy="9525"/>
          </a:xfrm>
          <a:custGeom>
            <a:avLst/>
            <a:gdLst/>
            <a:ahLst/>
            <a:cxnLst/>
            <a:rect l="l" t="t" r="r" b="b"/>
            <a:pathLst>
              <a:path w="1257300" h="9525">
                <a:moveTo>
                  <a:pt x="1257300" y="0"/>
                </a:moveTo>
                <a:lnTo>
                  <a:pt x="0" y="0"/>
                </a:lnTo>
                <a:lnTo>
                  <a:pt x="0" y="9512"/>
                </a:lnTo>
                <a:lnTo>
                  <a:pt x="1257300" y="9512"/>
                </a:lnTo>
                <a:lnTo>
                  <a:pt x="1257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633213" y="4488817"/>
            <a:ext cx="223329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10" dirty="0">
                <a:latin typeface="Calibri"/>
                <a:cs typeface="Calibri"/>
              </a:rPr>
              <a:t>(corresponding</a:t>
            </a:r>
            <a:r>
              <a:rPr sz="1500" spc="-160" dirty="0">
                <a:latin typeface="Calibri"/>
                <a:cs typeface="Calibri"/>
              </a:rPr>
              <a:t> </a:t>
            </a:r>
            <a:r>
              <a:rPr sz="1500" spc="5" dirty="0">
                <a:latin typeface="Calibri"/>
                <a:cs typeface="Calibri"/>
              </a:rPr>
              <a:t>to</a:t>
            </a:r>
            <a:r>
              <a:rPr sz="1500" spc="-95" dirty="0">
                <a:latin typeface="Calibri"/>
                <a:cs typeface="Calibri"/>
              </a:rPr>
              <a:t> </a:t>
            </a:r>
            <a:r>
              <a:rPr sz="1500" spc="5" dirty="0">
                <a:latin typeface="Calibri"/>
                <a:cs typeface="Calibri"/>
              </a:rPr>
              <a:t>first</a:t>
            </a:r>
            <a:r>
              <a:rPr sz="1500" spc="-110" dirty="0">
                <a:latin typeface="Calibri"/>
                <a:cs typeface="Calibri"/>
              </a:rPr>
              <a:t> </a:t>
            </a:r>
            <a:r>
              <a:rPr sz="1500" spc="10" dirty="0">
                <a:latin typeface="Calibri"/>
                <a:cs typeface="Calibri"/>
              </a:rPr>
              <a:t>peak)</a:t>
            </a:r>
            <a:endParaRPr sz="15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4501" y="153987"/>
            <a:ext cx="41046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800" b="1" spc="-15" dirty="0" smtClean="0">
                <a:solidFill>
                  <a:srgbClr val="FF0000"/>
                </a:solidFill>
              </a:rPr>
              <a:t> System Response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7242"/>
            <a:ext cx="213360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fld id="{81D60167-4931-47E6-BA6A-407CBD079E47}" type="slidenum">
              <a:rPr dirty="0"/>
              <a:pPr/>
              <a:t>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2724150"/>
            <a:ext cx="8216265" cy="60747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413344" marR="5080" indent="-343499" algn="just">
              <a:lnSpc>
                <a:spcPct val="103400"/>
              </a:lnSpc>
              <a:spcBef>
                <a:spcPts val="445"/>
              </a:spcBef>
              <a:tabLst>
                <a:tab pos="413344" algn="l"/>
              </a:tabLst>
            </a:pPr>
            <a:r>
              <a:rPr lang="en-US" sz="2000" b="1" dirty="0" smtClean="0">
                <a:solidFill>
                  <a:srgbClr val="C00000"/>
                </a:solidFill>
                <a:latin typeface="Calibri"/>
                <a:cs typeface="Calibri"/>
              </a:rPr>
              <a:t>  </a:t>
            </a:r>
            <a:r>
              <a:rPr b="1" spc="-5" dirty="0" smtClean="0">
                <a:latin typeface="Calibri"/>
                <a:cs typeface="Calibri"/>
              </a:rPr>
              <a:t>In </a:t>
            </a:r>
            <a:r>
              <a:rPr b="1" spc="5" dirty="0">
                <a:latin typeface="Calibri"/>
                <a:cs typeface="Calibri"/>
              </a:rPr>
              <a:t>both cases, </a:t>
            </a:r>
            <a:r>
              <a:rPr b="1" spc="10" dirty="0">
                <a:latin typeface="Calibri"/>
                <a:cs typeface="Calibri"/>
              </a:rPr>
              <a:t>the complete </a:t>
            </a:r>
            <a:r>
              <a:rPr b="1" spc="20" dirty="0">
                <a:latin typeface="Calibri"/>
                <a:cs typeface="Calibri"/>
              </a:rPr>
              <a:t>response </a:t>
            </a:r>
            <a:r>
              <a:rPr b="1" spc="-5" dirty="0">
                <a:latin typeface="Calibri"/>
                <a:cs typeface="Calibri"/>
              </a:rPr>
              <a:t>of </a:t>
            </a:r>
            <a:r>
              <a:rPr b="1" spc="10" dirty="0">
                <a:latin typeface="Calibri"/>
                <a:cs typeface="Calibri"/>
              </a:rPr>
              <a:t>the </a:t>
            </a:r>
            <a:r>
              <a:rPr b="1" dirty="0">
                <a:latin typeface="Calibri"/>
                <a:cs typeface="Calibri"/>
              </a:rPr>
              <a:t>system </a:t>
            </a:r>
            <a:r>
              <a:rPr b="1" spc="20" dirty="0">
                <a:latin typeface="Calibri"/>
                <a:cs typeface="Calibri"/>
              </a:rPr>
              <a:t>is </a:t>
            </a:r>
            <a:r>
              <a:rPr b="1" spc="10" dirty="0">
                <a:latin typeface="Calibri"/>
                <a:cs typeface="Calibri"/>
              </a:rPr>
              <a:t>given </a:t>
            </a:r>
            <a:r>
              <a:rPr b="1" dirty="0">
                <a:latin typeface="Calibri"/>
                <a:cs typeface="Calibri"/>
              </a:rPr>
              <a:t>by </a:t>
            </a:r>
            <a:r>
              <a:rPr b="1" spc="10" dirty="0">
                <a:latin typeface="Calibri"/>
                <a:cs typeface="Calibri"/>
              </a:rPr>
              <a:t>the  </a:t>
            </a:r>
            <a:r>
              <a:rPr b="1" spc="5" dirty="0">
                <a:latin typeface="Calibri"/>
                <a:cs typeface="Calibri"/>
              </a:rPr>
              <a:t>combination </a:t>
            </a:r>
            <a:r>
              <a:rPr b="1" dirty="0">
                <a:latin typeface="Calibri"/>
                <a:cs typeface="Calibri"/>
              </a:rPr>
              <a:t>of </a:t>
            </a:r>
            <a:r>
              <a:rPr b="1" spc="25" dirty="0">
                <a:latin typeface="Calibri"/>
                <a:cs typeface="Calibri"/>
              </a:rPr>
              <a:t>both </a:t>
            </a:r>
            <a:r>
              <a:rPr b="1" spc="15" dirty="0">
                <a:latin typeface="Calibri"/>
                <a:cs typeface="Calibri"/>
              </a:rPr>
              <a:t>responses </a:t>
            </a:r>
            <a:r>
              <a:rPr b="1" spc="5" dirty="0">
                <a:latin typeface="Calibri"/>
                <a:cs typeface="Calibri"/>
              </a:rPr>
              <a:t>i.e</a:t>
            </a:r>
            <a:r>
              <a:rPr b="1" spc="5" dirty="0">
                <a:solidFill>
                  <a:srgbClr val="FF0000"/>
                </a:solidFill>
                <a:latin typeface="Calibri"/>
                <a:cs typeface="Calibri"/>
              </a:rPr>
              <a:t>., </a:t>
            </a:r>
            <a:r>
              <a:rPr b="1" spc="-5" dirty="0">
                <a:solidFill>
                  <a:srgbClr val="FF0000"/>
                </a:solidFill>
                <a:latin typeface="Calibri"/>
                <a:cs typeface="Calibri"/>
              </a:rPr>
              <a:t>natural </a:t>
            </a:r>
            <a:r>
              <a:rPr b="1" spc="10" dirty="0">
                <a:solidFill>
                  <a:srgbClr val="FF0000"/>
                </a:solidFill>
                <a:latin typeface="Calibri"/>
                <a:cs typeface="Calibri"/>
              </a:rPr>
              <a:t>and forced </a:t>
            </a:r>
            <a:r>
              <a:rPr b="1" spc="15" dirty="0" smtClean="0">
                <a:solidFill>
                  <a:srgbClr val="FF0000"/>
                </a:solidFill>
                <a:latin typeface="Calibri"/>
                <a:cs typeface="Calibri"/>
              </a:rPr>
              <a:t>responses</a:t>
            </a:r>
            <a:endParaRPr b="1" dirty="0">
              <a:solidFill>
                <a:srgbClr val="0036A2"/>
              </a:solidFill>
              <a:latin typeface="Calibri"/>
              <a:cs typeface="Calibri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381000" y="1276350"/>
            <a:ext cx="3276600" cy="877804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812800" lvl="1" indent="-635000" algn="just">
              <a:spcBef>
                <a:spcPts val="500"/>
              </a:spcBef>
              <a:tabLst>
                <a:tab pos="813989" algn="l"/>
              </a:tabLst>
            </a:pPr>
            <a:r>
              <a:rPr lang="en-US" sz="2000" b="1" spc="-10" dirty="0" smtClean="0">
                <a:solidFill>
                  <a:srgbClr val="0036A2"/>
                </a:solidFill>
                <a:cs typeface="Calibri"/>
              </a:rPr>
              <a:t>Natural </a:t>
            </a:r>
            <a:r>
              <a:rPr lang="en-US" sz="2000" b="1" spc="5" dirty="0" smtClean="0">
                <a:solidFill>
                  <a:srgbClr val="0036A2"/>
                </a:solidFill>
                <a:cs typeface="Calibri"/>
              </a:rPr>
              <a:t>response</a:t>
            </a:r>
          </a:p>
          <a:p>
            <a:pPr marL="231775" lvl="1" indent="-58738">
              <a:spcBef>
                <a:spcPts val="500"/>
              </a:spcBef>
              <a:tabLst>
                <a:tab pos="173038" algn="l"/>
              </a:tabLst>
            </a:pPr>
            <a:r>
              <a:rPr lang="en-US" sz="1600" b="1" spc="5" dirty="0" smtClean="0">
                <a:cs typeface="Calibri"/>
              </a:rPr>
              <a:t>Depends on initial condition only assuming  Input = 0</a:t>
            </a:r>
            <a:endParaRPr lang="en-US" sz="1600" b="1" dirty="0">
              <a:cs typeface="Calibri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4724400" y="1276350"/>
            <a:ext cx="3124200" cy="877804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57150" lvl="1" algn="just">
              <a:spcBef>
                <a:spcPts val="530"/>
              </a:spcBef>
              <a:tabLst>
                <a:tab pos="813989" algn="l"/>
              </a:tabLst>
            </a:pPr>
            <a:r>
              <a:rPr lang="en-US" sz="2000" b="1" spc="10" dirty="0" smtClean="0">
                <a:solidFill>
                  <a:srgbClr val="0036A2"/>
                </a:solidFill>
                <a:cs typeface="Calibri"/>
              </a:rPr>
              <a:t>F</a:t>
            </a:r>
            <a:r>
              <a:rPr lang="en-US" sz="2000" b="1" spc="-25" dirty="0" smtClean="0">
                <a:solidFill>
                  <a:srgbClr val="0036A2"/>
                </a:solidFill>
                <a:cs typeface="Calibri"/>
              </a:rPr>
              <a:t>orced</a:t>
            </a:r>
            <a:r>
              <a:rPr lang="en-US" sz="2000" b="1" spc="-55" dirty="0" smtClean="0">
                <a:solidFill>
                  <a:srgbClr val="0036A2"/>
                </a:solidFill>
                <a:cs typeface="Calibri"/>
              </a:rPr>
              <a:t> </a:t>
            </a:r>
            <a:r>
              <a:rPr lang="en-US" sz="2000" b="1" spc="5" dirty="0" smtClean="0">
                <a:solidFill>
                  <a:srgbClr val="0036A2"/>
                </a:solidFill>
                <a:cs typeface="Calibri"/>
              </a:rPr>
              <a:t>response </a:t>
            </a:r>
          </a:p>
          <a:p>
            <a:pPr marL="57150" lvl="1" algn="just">
              <a:spcBef>
                <a:spcPts val="530"/>
              </a:spcBef>
              <a:tabLst>
                <a:tab pos="813989" algn="l"/>
              </a:tabLst>
            </a:pPr>
            <a:r>
              <a:rPr lang="en-US" sz="1600" b="1" spc="5" dirty="0" smtClean="0">
                <a:cs typeface="Calibri"/>
              </a:rPr>
              <a:t>Depends on input only assuming  all initial condition = 0</a:t>
            </a:r>
            <a:endParaRPr lang="en-US" sz="1600" b="1" dirty="0"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9129" y="1003299"/>
            <a:ext cx="589470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564" indent="-343499">
              <a:spcBef>
                <a:spcPts val="130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2000" spc="25" dirty="0">
                <a:latin typeface="Calibri"/>
                <a:cs typeface="Calibri"/>
              </a:rPr>
              <a:t>As </a:t>
            </a:r>
            <a:r>
              <a:rPr sz="2000" spc="-10" dirty="0">
                <a:latin typeface="Calibri"/>
                <a:cs typeface="Calibri"/>
              </a:rPr>
              <a:t>per definition, </a:t>
            </a:r>
            <a:r>
              <a:rPr sz="2000" spc="-5" dirty="0">
                <a:latin typeface="Calibri"/>
                <a:cs typeface="Calibri"/>
              </a:rPr>
              <a:t>peak overshoot </a:t>
            </a:r>
            <a:r>
              <a:rPr sz="2000" spc="-30" dirty="0">
                <a:latin typeface="Calibri"/>
                <a:cs typeface="Calibri"/>
              </a:rPr>
              <a:t>for </a:t>
            </a:r>
            <a:r>
              <a:rPr sz="2000" spc="10" dirty="0">
                <a:latin typeface="Calibri"/>
                <a:cs typeface="Calibri"/>
              </a:rPr>
              <a:t>a </a:t>
            </a:r>
            <a:r>
              <a:rPr sz="2000" spc="5" dirty="0">
                <a:latin typeface="Calibri"/>
                <a:cs typeface="Calibri"/>
              </a:rPr>
              <a:t>step</a:t>
            </a:r>
            <a:r>
              <a:rPr sz="2000" spc="-5" dirty="0">
                <a:latin typeface="Calibri"/>
                <a:cs typeface="Calibri"/>
              </a:rPr>
              <a:t> response,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9150" y="1661734"/>
            <a:ext cx="14605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195" dirty="0">
                <a:latin typeface="Cambria Math"/>
                <a:cs typeface="Cambria Math"/>
              </a:rPr>
              <a:t>𝑝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279" y="1463929"/>
            <a:ext cx="328295" cy="230504"/>
          </a:xfrm>
          <a:custGeom>
            <a:avLst/>
            <a:gdLst/>
            <a:ahLst/>
            <a:cxnLst/>
            <a:rect l="l" t="t" r="r" b="b"/>
            <a:pathLst>
              <a:path w="328294" h="230505">
                <a:moveTo>
                  <a:pt x="267843" y="0"/>
                </a:moveTo>
                <a:lnTo>
                  <a:pt x="265556" y="7620"/>
                </a:lnTo>
                <a:lnTo>
                  <a:pt x="276125" y="13073"/>
                </a:lnTo>
                <a:lnTo>
                  <a:pt x="285337" y="21050"/>
                </a:lnTo>
                <a:lnTo>
                  <a:pt x="304686" y="59626"/>
                </a:lnTo>
                <a:lnTo>
                  <a:pt x="311276" y="115062"/>
                </a:lnTo>
                <a:lnTo>
                  <a:pt x="310540" y="135255"/>
                </a:lnTo>
                <a:lnTo>
                  <a:pt x="299593" y="185547"/>
                </a:lnTo>
                <a:lnTo>
                  <a:pt x="276125" y="216979"/>
                </a:lnTo>
                <a:lnTo>
                  <a:pt x="265556" y="222504"/>
                </a:lnTo>
                <a:lnTo>
                  <a:pt x="267843" y="230124"/>
                </a:lnTo>
                <a:lnTo>
                  <a:pt x="303954" y="204977"/>
                </a:lnTo>
                <a:lnTo>
                  <a:pt x="324389" y="155733"/>
                </a:lnTo>
                <a:lnTo>
                  <a:pt x="328294" y="115062"/>
                </a:lnTo>
                <a:lnTo>
                  <a:pt x="327318" y="93968"/>
                </a:lnTo>
                <a:lnTo>
                  <a:pt x="319508" y="56161"/>
                </a:lnTo>
                <a:lnTo>
                  <a:pt x="293592" y="13652"/>
                </a:lnTo>
                <a:lnTo>
                  <a:pt x="281562" y="5314"/>
                </a:lnTo>
                <a:lnTo>
                  <a:pt x="267843" y="0"/>
                </a:lnTo>
                <a:close/>
              </a:path>
              <a:path w="328294" h="230505">
                <a:moveTo>
                  <a:pt x="60452" y="0"/>
                </a:moveTo>
                <a:lnTo>
                  <a:pt x="24465" y="25038"/>
                </a:lnTo>
                <a:lnTo>
                  <a:pt x="3968" y="74326"/>
                </a:lnTo>
                <a:lnTo>
                  <a:pt x="0" y="115062"/>
                </a:lnTo>
                <a:lnTo>
                  <a:pt x="996" y="136136"/>
                </a:lnTo>
                <a:lnTo>
                  <a:pt x="8893" y="173855"/>
                </a:lnTo>
                <a:lnTo>
                  <a:pt x="34813" y="216407"/>
                </a:lnTo>
                <a:lnTo>
                  <a:pt x="60452" y="230124"/>
                </a:lnTo>
                <a:lnTo>
                  <a:pt x="62865" y="222504"/>
                </a:lnTo>
                <a:lnTo>
                  <a:pt x="52240" y="216979"/>
                </a:lnTo>
                <a:lnTo>
                  <a:pt x="43021" y="208978"/>
                </a:lnTo>
                <a:lnTo>
                  <a:pt x="23627" y="170497"/>
                </a:lnTo>
                <a:lnTo>
                  <a:pt x="17144" y="115062"/>
                </a:lnTo>
                <a:lnTo>
                  <a:pt x="17861" y="94868"/>
                </a:lnTo>
                <a:lnTo>
                  <a:pt x="28702" y="44576"/>
                </a:lnTo>
                <a:lnTo>
                  <a:pt x="52240" y="13073"/>
                </a:lnTo>
                <a:lnTo>
                  <a:pt x="62865" y="7620"/>
                </a:lnTo>
                <a:lnTo>
                  <a:pt x="60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91564" y="1738315"/>
            <a:ext cx="13589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35" dirty="0">
                <a:latin typeface="Cambria Math"/>
                <a:cs typeface="Cambria Math"/>
              </a:rPr>
              <a:t>1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97686" y="1719072"/>
            <a:ext cx="723900" cy="19050"/>
          </a:xfrm>
          <a:custGeom>
            <a:avLst/>
            <a:gdLst/>
            <a:ahLst/>
            <a:cxnLst/>
            <a:rect l="l" t="t" r="r" b="b"/>
            <a:pathLst>
              <a:path w="723900" h="19050">
                <a:moveTo>
                  <a:pt x="723900" y="0"/>
                </a:moveTo>
                <a:lnTo>
                  <a:pt x="0" y="0"/>
                </a:lnTo>
                <a:lnTo>
                  <a:pt x="0" y="19050"/>
                </a:lnTo>
                <a:lnTo>
                  <a:pt x="723900" y="19050"/>
                </a:lnTo>
                <a:lnTo>
                  <a:pt x="723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0448" y="1576069"/>
            <a:ext cx="413384" cy="311150"/>
          </a:xfrm>
          <a:custGeom>
            <a:avLst/>
            <a:gdLst/>
            <a:ahLst/>
            <a:cxnLst/>
            <a:rect l="l" t="t" r="r" b="b"/>
            <a:pathLst>
              <a:path w="413385" h="311150">
                <a:moveTo>
                  <a:pt x="331591" y="0"/>
                </a:moveTo>
                <a:lnTo>
                  <a:pt x="328543" y="10287"/>
                </a:lnTo>
                <a:lnTo>
                  <a:pt x="342780" y="17690"/>
                </a:lnTo>
                <a:lnTo>
                  <a:pt x="355197" y="28463"/>
                </a:lnTo>
                <a:lnTo>
                  <a:pt x="381351" y="80456"/>
                </a:lnTo>
                <a:lnTo>
                  <a:pt x="389161" y="128133"/>
                </a:lnTo>
                <a:lnTo>
                  <a:pt x="390138" y="155447"/>
                </a:lnTo>
                <a:lnTo>
                  <a:pt x="389161" y="182669"/>
                </a:lnTo>
                <a:lnTo>
                  <a:pt x="381351" y="230207"/>
                </a:lnTo>
                <a:lnTo>
                  <a:pt x="365779" y="268047"/>
                </a:lnTo>
                <a:lnTo>
                  <a:pt x="328543" y="300354"/>
                </a:lnTo>
                <a:lnTo>
                  <a:pt x="331591" y="310641"/>
                </a:lnTo>
                <a:lnTo>
                  <a:pt x="366341" y="292163"/>
                </a:lnTo>
                <a:lnTo>
                  <a:pt x="392043" y="257301"/>
                </a:lnTo>
                <a:lnTo>
                  <a:pt x="407933" y="210264"/>
                </a:lnTo>
                <a:lnTo>
                  <a:pt x="413252" y="155320"/>
                </a:lnTo>
                <a:lnTo>
                  <a:pt x="411920" y="126867"/>
                </a:lnTo>
                <a:lnTo>
                  <a:pt x="401304" y="75864"/>
                </a:lnTo>
                <a:lnTo>
                  <a:pt x="380329" y="33861"/>
                </a:lnTo>
                <a:lnTo>
                  <a:pt x="350091" y="7191"/>
                </a:lnTo>
                <a:lnTo>
                  <a:pt x="331591" y="0"/>
                </a:lnTo>
                <a:close/>
              </a:path>
              <a:path w="413385" h="311150">
                <a:moveTo>
                  <a:pt x="81655" y="0"/>
                </a:moveTo>
                <a:lnTo>
                  <a:pt x="46968" y="18478"/>
                </a:lnTo>
                <a:lnTo>
                  <a:pt x="21330" y="53339"/>
                </a:lnTo>
                <a:lnTo>
                  <a:pt x="5328" y="100377"/>
                </a:lnTo>
                <a:lnTo>
                  <a:pt x="0" y="155447"/>
                </a:lnTo>
                <a:lnTo>
                  <a:pt x="1327" y="183774"/>
                </a:lnTo>
                <a:lnTo>
                  <a:pt x="11995" y="234777"/>
                </a:lnTo>
                <a:lnTo>
                  <a:pt x="33023" y="276780"/>
                </a:lnTo>
                <a:lnTo>
                  <a:pt x="63174" y="303450"/>
                </a:lnTo>
                <a:lnTo>
                  <a:pt x="81655" y="310641"/>
                </a:lnTo>
                <a:lnTo>
                  <a:pt x="84830" y="300354"/>
                </a:lnTo>
                <a:lnTo>
                  <a:pt x="70536" y="292951"/>
                </a:lnTo>
                <a:lnTo>
                  <a:pt x="58112" y="282178"/>
                </a:lnTo>
                <a:lnTo>
                  <a:pt x="31894" y="230207"/>
                </a:lnTo>
                <a:lnTo>
                  <a:pt x="24084" y="182669"/>
                </a:lnTo>
                <a:lnTo>
                  <a:pt x="23112" y="155320"/>
                </a:lnTo>
                <a:lnTo>
                  <a:pt x="24084" y="128133"/>
                </a:lnTo>
                <a:lnTo>
                  <a:pt x="31894" y="80456"/>
                </a:lnTo>
                <a:lnTo>
                  <a:pt x="47521" y="42594"/>
                </a:lnTo>
                <a:lnTo>
                  <a:pt x="84830" y="10287"/>
                </a:lnTo>
                <a:lnTo>
                  <a:pt x="816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07005" y="1661734"/>
            <a:ext cx="14605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195" dirty="0">
                <a:latin typeface="Cambria Math"/>
                <a:cs typeface="Cambria Math"/>
              </a:rPr>
              <a:t>𝑝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3726" y="1432882"/>
            <a:ext cx="2863215" cy="4231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5413">
              <a:lnSpc>
                <a:spcPts val="1325"/>
              </a:lnSpc>
              <a:spcBef>
                <a:spcPts val="100"/>
              </a:spcBef>
            </a:pPr>
            <a:r>
              <a:rPr sz="1500" spc="110" dirty="0">
                <a:latin typeface="Cambria Math"/>
                <a:cs typeface="Cambria Math"/>
              </a:rPr>
              <a:t>𝑦 </a:t>
            </a:r>
            <a:r>
              <a:rPr sz="1500" spc="114" dirty="0">
                <a:latin typeface="Cambria Math"/>
                <a:cs typeface="Cambria Math"/>
              </a:rPr>
              <a:t>𝑡</a:t>
            </a:r>
            <a:r>
              <a:rPr spc="172" baseline="-13888" dirty="0">
                <a:latin typeface="Cambria Math"/>
                <a:cs typeface="Cambria Math"/>
              </a:rPr>
              <a:t>𝑝</a:t>
            </a:r>
            <a:r>
              <a:rPr spc="322" baseline="-13888" dirty="0">
                <a:latin typeface="Cambria Math"/>
                <a:cs typeface="Cambria Math"/>
              </a:rPr>
              <a:t> </a:t>
            </a:r>
            <a:r>
              <a:rPr sz="1500" spc="-20" dirty="0">
                <a:latin typeface="Cambria Math"/>
                <a:cs typeface="Cambria Math"/>
              </a:rPr>
              <a:t>−1</a:t>
            </a:r>
            <a:endParaRPr sz="1500" dirty="0">
              <a:latin typeface="Cambria Math"/>
              <a:cs typeface="Cambria Math"/>
            </a:endParaRPr>
          </a:p>
          <a:p>
            <a:pPr marL="38096">
              <a:lnSpc>
                <a:spcPts val="1925"/>
              </a:lnSpc>
              <a:tabLst>
                <a:tab pos="438106" algn="l"/>
                <a:tab pos="1495910" algn="l"/>
                <a:tab pos="2421014" algn="l"/>
              </a:tabLst>
            </a:pPr>
            <a:r>
              <a:rPr sz="2000" spc="25" dirty="0">
                <a:latin typeface="Cambria Math"/>
                <a:cs typeface="Cambria Math"/>
              </a:rPr>
              <a:t>𝑀	</a:t>
            </a:r>
            <a:r>
              <a:rPr sz="2000" spc="20" dirty="0">
                <a:latin typeface="Cambria Math"/>
                <a:cs typeface="Cambria Math"/>
              </a:rPr>
              <a:t>=	=</a:t>
            </a:r>
            <a:r>
              <a:rPr sz="2000" spc="145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𝑦</a:t>
            </a:r>
            <a:r>
              <a:rPr sz="2000" spc="45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	</a:t>
            </a:r>
            <a:r>
              <a:rPr sz="2000" spc="20" dirty="0">
                <a:latin typeface="Cambria Math"/>
                <a:cs typeface="Cambria Math"/>
              </a:rPr>
              <a:t>−</a:t>
            </a:r>
            <a:r>
              <a:rPr sz="2000" spc="-55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1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6477" y="2442847"/>
            <a:ext cx="422909" cy="311150"/>
          </a:xfrm>
          <a:custGeom>
            <a:avLst/>
            <a:gdLst/>
            <a:ahLst/>
            <a:cxnLst/>
            <a:rect l="l" t="t" r="r" b="b"/>
            <a:pathLst>
              <a:path w="422909" h="311150">
                <a:moveTo>
                  <a:pt x="341116" y="0"/>
                </a:moveTo>
                <a:lnTo>
                  <a:pt x="337979" y="10287"/>
                </a:lnTo>
                <a:lnTo>
                  <a:pt x="352250" y="17690"/>
                </a:lnTo>
                <a:lnTo>
                  <a:pt x="364677" y="28463"/>
                </a:lnTo>
                <a:lnTo>
                  <a:pt x="390845" y="80456"/>
                </a:lnTo>
                <a:lnTo>
                  <a:pt x="398661" y="128133"/>
                </a:lnTo>
                <a:lnTo>
                  <a:pt x="399637" y="155448"/>
                </a:lnTo>
                <a:lnTo>
                  <a:pt x="398661" y="182669"/>
                </a:lnTo>
                <a:lnTo>
                  <a:pt x="390845" y="230207"/>
                </a:lnTo>
                <a:lnTo>
                  <a:pt x="375262" y="268047"/>
                </a:lnTo>
                <a:lnTo>
                  <a:pt x="337979" y="300355"/>
                </a:lnTo>
                <a:lnTo>
                  <a:pt x="341116" y="310642"/>
                </a:lnTo>
                <a:lnTo>
                  <a:pt x="375807" y="292163"/>
                </a:lnTo>
                <a:lnTo>
                  <a:pt x="401517" y="257302"/>
                </a:lnTo>
                <a:lnTo>
                  <a:pt x="417433" y="210264"/>
                </a:lnTo>
                <a:lnTo>
                  <a:pt x="422738" y="155321"/>
                </a:lnTo>
                <a:lnTo>
                  <a:pt x="421412" y="126867"/>
                </a:lnTo>
                <a:lnTo>
                  <a:pt x="410801" y="75864"/>
                </a:lnTo>
                <a:lnTo>
                  <a:pt x="389784" y="33861"/>
                </a:lnTo>
                <a:lnTo>
                  <a:pt x="359585" y="7191"/>
                </a:lnTo>
                <a:lnTo>
                  <a:pt x="341116" y="0"/>
                </a:lnTo>
                <a:close/>
              </a:path>
              <a:path w="422909" h="311150">
                <a:moveTo>
                  <a:pt x="81616" y="0"/>
                </a:moveTo>
                <a:lnTo>
                  <a:pt x="46930" y="18478"/>
                </a:lnTo>
                <a:lnTo>
                  <a:pt x="21215" y="53340"/>
                </a:lnTo>
                <a:lnTo>
                  <a:pt x="5299" y="100377"/>
                </a:lnTo>
                <a:lnTo>
                  <a:pt x="0" y="155448"/>
                </a:lnTo>
                <a:lnTo>
                  <a:pt x="1320" y="183774"/>
                </a:lnTo>
                <a:lnTo>
                  <a:pt x="11931" y="234777"/>
                </a:lnTo>
                <a:lnTo>
                  <a:pt x="32950" y="276780"/>
                </a:lnTo>
                <a:lnTo>
                  <a:pt x="63153" y="303450"/>
                </a:lnTo>
                <a:lnTo>
                  <a:pt x="81616" y="310642"/>
                </a:lnTo>
                <a:lnTo>
                  <a:pt x="84753" y="300355"/>
                </a:lnTo>
                <a:lnTo>
                  <a:pt x="70483" y="292951"/>
                </a:lnTo>
                <a:lnTo>
                  <a:pt x="58056" y="282178"/>
                </a:lnTo>
                <a:lnTo>
                  <a:pt x="31900" y="230207"/>
                </a:lnTo>
                <a:lnTo>
                  <a:pt x="24084" y="182669"/>
                </a:lnTo>
                <a:lnTo>
                  <a:pt x="23112" y="155321"/>
                </a:lnTo>
                <a:lnTo>
                  <a:pt x="24084" y="128133"/>
                </a:lnTo>
                <a:lnTo>
                  <a:pt x="31900" y="80456"/>
                </a:lnTo>
                <a:lnTo>
                  <a:pt x="47476" y="42594"/>
                </a:lnTo>
                <a:lnTo>
                  <a:pt x="84753" y="10287"/>
                </a:lnTo>
                <a:lnTo>
                  <a:pt x="816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81393" y="2530159"/>
            <a:ext cx="14605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195" dirty="0">
                <a:latin typeface="Cambria Math"/>
                <a:cs typeface="Cambria Math"/>
              </a:rPr>
              <a:t>𝑝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3729" y="2406336"/>
            <a:ext cx="179133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  <a:tabLst>
                <a:tab pos="695255" algn="l"/>
              </a:tabLst>
            </a:pPr>
            <a:r>
              <a:rPr sz="2000" spc="15" dirty="0">
                <a:latin typeface="Cambria Math"/>
                <a:cs typeface="Cambria Math"/>
              </a:rPr>
              <a:t>𝑦</a:t>
            </a:r>
            <a:r>
              <a:rPr sz="2000" spc="44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	</a:t>
            </a:r>
            <a:r>
              <a:rPr sz="2000" spc="20" dirty="0">
                <a:latin typeface="Cambria Math"/>
                <a:cs typeface="Cambria Math"/>
              </a:rPr>
              <a:t>− </a:t>
            </a:r>
            <a:r>
              <a:rPr sz="2000" spc="15" dirty="0">
                <a:latin typeface="Cambria Math"/>
                <a:cs typeface="Cambria Math"/>
              </a:rPr>
              <a:t>1 </a:t>
            </a:r>
            <a:r>
              <a:rPr sz="2000" spc="20" dirty="0">
                <a:latin typeface="Cambria Math"/>
                <a:cs typeface="Cambria Math"/>
              </a:rPr>
              <a:t>= −</a:t>
            </a:r>
            <a:r>
              <a:rPr sz="2000" spc="-70" dirty="0">
                <a:latin typeface="Cambria Math"/>
                <a:cs typeface="Cambria Math"/>
              </a:rPr>
              <a:t> </a:t>
            </a:r>
            <a:r>
              <a:rPr sz="2300" spc="104" baseline="44444" dirty="0">
                <a:latin typeface="Cambria Math"/>
                <a:cs typeface="Cambria Math"/>
              </a:rPr>
              <a:t>𝑒</a:t>
            </a:r>
            <a:endParaRPr sz="2300" baseline="44444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54328" y="2272665"/>
            <a:ext cx="5461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95" dirty="0">
                <a:latin typeface="Cambria Math"/>
                <a:cs typeface="Cambria Math"/>
              </a:rPr>
              <a:t>−𝜁𝜔</a:t>
            </a:r>
            <a:r>
              <a:rPr sz="1200" spc="190" dirty="0">
                <a:latin typeface="Cambria Math"/>
                <a:cs typeface="Cambria Math"/>
              </a:rPr>
              <a:t> </a:t>
            </a:r>
            <a:r>
              <a:rPr sz="1200" spc="90" dirty="0">
                <a:latin typeface="Cambria Math"/>
                <a:cs typeface="Cambria Math"/>
              </a:rPr>
              <a:t>𝑡</a:t>
            </a:r>
            <a:endParaRPr sz="12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87958" y="2311146"/>
            <a:ext cx="3206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55" dirty="0">
                <a:latin typeface="Cambria Math"/>
                <a:cs typeface="Cambria Math"/>
              </a:rPr>
              <a:t>𝑛</a:t>
            </a:r>
            <a:r>
              <a:rPr sz="1200" spc="305" dirty="0">
                <a:latin typeface="Cambria Math"/>
                <a:cs typeface="Cambria Math"/>
              </a:rPr>
              <a:t> </a:t>
            </a:r>
            <a:r>
              <a:rPr sz="1200" spc="150" dirty="0">
                <a:latin typeface="Cambria Math"/>
                <a:cs typeface="Cambria Math"/>
              </a:rPr>
              <a:t>𝑝</a:t>
            </a:r>
            <a:endParaRPr sz="120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53492" y="2630931"/>
            <a:ext cx="739775" cy="236854"/>
          </a:xfrm>
          <a:custGeom>
            <a:avLst/>
            <a:gdLst/>
            <a:ahLst/>
            <a:cxnLst/>
            <a:rect l="l" t="t" r="r" b="b"/>
            <a:pathLst>
              <a:path w="739775" h="236855">
                <a:moveTo>
                  <a:pt x="215138" y="46736"/>
                </a:moveTo>
                <a:lnTo>
                  <a:pt x="212598" y="39624"/>
                </a:lnTo>
                <a:lnTo>
                  <a:pt x="199834" y="44221"/>
                </a:lnTo>
                <a:lnTo>
                  <a:pt x="188620" y="50914"/>
                </a:lnTo>
                <a:lnTo>
                  <a:pt x="164528" y="83019"/>
                </a:lnTo>
                <a:lnTo>
                  <a:pt x="156337" y="127889"/>
                </a:lnTo>
                <a:lnTo>
                  <a:pt x="157238" y="144119"/>
                </a:lnTo>
                <a:lnTo>
                  <a:pt x="170942" y="185166"/>
                </a:lnTo>
                <a:lnTo>
                  <a:pt x="199783" y="211455"/>
                </a:lnTo>
                <a:lnTo>
                  <a:pt x="212598" y="216027"/>
                </a:lnTo>
                <a:lnTo>
                  <a:pt x="214884" y="208915"/>
                </a:lnTo>
                <a:lnTo>
                  <a:pt x="204800" y="204444"/>
                </a:lnTo>
                <a:lnTo>
                  <a:pt x="196113" y="198234"/>
                </a:lnTo>
                <a:lnTo>
                  <a:pt x="175044" y="156616"/>
                </a:lnTo>
                <a:lnTo>
                  <a:pt x="172466" y="127000"/>
                </a:lnTo>
                <a:lnTo>
                  <a:pt x="173101" y="111937"/>
                </a:lnTo>
                <a:lnTo>
                  <a:pt x="182880" y="74676"/>
                </a:lnTo>
                <a:lnTo>
                  <a:pt x="204965" y="51193"/>
                </a:lnTo>
                <a:lnTo>
                  <a:pt x="215138" y="46736"/>
                </a:lnTo>
                <a:close/>
              </a:path>
              <a:path w="739775" h="236855">
                <a:moveTo>
                  <a:pt x="725805" y="127889"/>
                </a:moveTo>
                <a:lnTo>
                  <a:pt x="717651" y="83019"/>
                </a:lnTo>
                <a:lnTo>
                  <a:pt x="693572" y="50914"/>
                </a:lnTo>
                <a:lnTo>
                  <a:pt x="669544" y="39624"/>
                </a:lnTo>
                <a:lnTo>
                  <a:pt x="667004" y="46736"/>
                </a:lnTo>
                <a:lnTo>
                  <a:pt x="677240" y="51193"/>
                </a:lnTo>
                <a:lnTo>
                  <a:pt x="686028" y="57327"/>
                </a:lnTo>
                <a:lnTo>
                  <a:pt x="707085" y="98171"/>
                </a:lnTo>
                <a:lnTo>
                  <a:pt x="709676" y="127000"/>
                </a:lnTo>
                <a:lnTo>
                  <a:pt x="709028" y="142506"/>
                </a:lnTo>
                <a:lnTo>
                  <a:pt x="699262" y="180594"/>
                </a:lnTo>
                <a:lnTo>
                  <a:pt x="667258" y="208915"/>
                </a:lnTo>
                <a:lnTo>
                  <a:pt x="669544" y="216027"/>
                </a:lnTo>
                <a:lnTo>
                  <a:pt x="703275" y="196024"/>
                </a:lnTo>
                <a:lnTo>
                  <a:pt x="722185" y="159054"/>
                </a:lnTo>
                <a:lnTo>
                  <a:pt x="724890" y="144119"/>
                </a:lnTo>
                <a:lnTo>
                  <a:pt x="725805" y="127889"/>
                </a:lnTo>
                <a:close/>
              </a:path>
              <a:path w="739775" h="236855">
                <a:moveTo>
                  <a:pt x="739648" y="2540"/>
                </a:moveTo>
                <a:lnTo>
                  <a:pt x="145161" y="2540"/>
                </a:lnTo>
                <a:lnTo>
                  <a:pt x="145161" y="0"/>
                </a:lnTo>
                <a:lnTo>
                  <a:pt x="119126" y="0"/>
                </a:lnTo>
                <a:lnTo>
                  <a:pt x="62738" y="211582"/>
                </a:lnTo>
                <a:lnTo>
                  <a:pt x="30480" y="139827"/>
                </a:lnTo>
                <a:lnTo>
                  <a:pt x="0" y="153797"/>
                </a:lnTo>
                <a:lnTo>
                  <a:pt x="2921" y="160782"/>
                </a:lnTo>
                <a:lnTo>
                  <a:pt x="18669" y="153797"/>
                </a:lnTo>
                <a:lnTo>
                  <a:pt x="57150" y="236601"/>
                </a:lnTo>
                <a:lnTo>
                  <a:pt x="66167" y="236601"/>
                </a:lnTo>
                <a:lnTo>
                  <a:pt x="126619" y="12446"/>
                </a:lnTo>
                <a:lnTo>
                  <a:pt x="145161" y="12446"/>
                </a:lnTo>
                <a:lnTo>
                  <a:pt x="145161" y="12065"/>
                </a:lnTo>
                <a:lnTo>
                  <a:pt x="739648" y="12065"/>
                </a:lnTo>
                <a:lnTo>
                  <a:pt x="739648" y="2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433956" y="2616139"/>
            <a:ext cx="52006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</a:pPr>
            <a:r>
              <a:rPr sz="1500" spc="35" dirty="0">
                <a:latin typeface="Cambria Math"/>
                <a:cs typeface="Cambria Math"/>
              </a:rPr>
              <a:t>1−𝜁</a:t>
            </a:r>
            <a:r>
              <a:rPr spc="52" baseline="20833" dirty="0">
                <a:latin typeface="Cambria Math"/>
                <a:cs typeface="Cambria Math"/>
              </a:rPr>
              <a:t>2</a:t>
            </a:r>
            <a:endParaRPr baseline="20833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40660" y="2585847"/>
            <a:ext cx="752475" cy="19050"/>
          </a:xfrm>
          <a:custGeom>
            <a:avLst/>
            <a:gdLst/>
            <a:ahLst/>
            <a:cxnLst/>
            <a:rect l="l" t="t" r="r" b="b"/>
            <a:pathLst>
              <a:path w="752475" h="19050">
                <a:moveTo>
                  <a:pt x="752475" y="0"/>
                </a:moveTo>
                <a:lnTo>
                  <a:pt x="0" y="0"/>
                </a:lnTo>
                <a:lnTo>
                  <a:pt x="0" y="19050"/>
                </a:lnTo>
                <a:lnTo>
                  <a:pt x="752475" y="19050"/>
                </a:lnTo>
                <a:lnTo>
                  <a:pt x="7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77698" y="2442847"/>
            <a:ext cx="1184910" cy="311150"/>
          </a:xfrm>
          <a:custGeom>
            <a:avLst/>
            <a:gdLst/>
            <a:ahLst/>
            <a:cxnLst/>
            <a:rect l="l" t="t" r="r" b="b"/>
            <a:pathLst>
              <a:path w="1184910" h="311150">
                <a:moveTo>
                  <a:pt x="1103116" y="0"/>
                </a:moveTo>
                <a:lnTo>
                  <a:pt x="1100068" y="10287"/>
                </a:lnTo>
                <a:lnTo>
                  <a:pt x="1114305" y="17690"/>
                </a:lnTo>
                <a:lnTo>
                  <a:pt x="1126722" y="28463"/>
                </a:lnTo>
                <a:lnTo>
                  <a:pt x="1152876" y="80456"/>
                </a:lnTo>
                <a:lnTo>
                  <a:pt x="1160686" y="128133"/>
                </a:lnTo>
                <a:lnTo>
                  <a:pt x="1161663" y="155448"/>
                </a:lnTo>
                <a:lnTo>
                  <a:pt x="1160686" y="182669"/>
                </a:lnTo>
                <a:lnTo>
                  <a:pt x="1152876" y="230207"/>
                </a:lnTo>
                <a:lnTo>
                  <a:pt x="1137304" y="268047"/>
                </a:lnTo>
                <a:lnTo>
                  <a:pt x="1100068" y="300355"/>
                </a:lnTo>
                <a:lnTo>
                  <a:pt x="1103116" y="310642"/>
                </a:lnTo>
                <a:lnTo>
                  <a:pt x="1137866" y="292163"/>
                </a:lnTo>
                <a:lnTo>
                  <a:pt x="1163568" y="257302"/>
                </a:lnTo>
                <a:lnTo>
                  <a:pt x="1179458" y="210264"/>
                </a:lnTo>
                <a:lnTo>
                  <a:pt x="1184777" y="155321"/>
                </a:lnTo>
                <a:lnTo>
                  <a:pt x="1183445" y="126867"/>
                </a:lnTo>
                <a:lnTo>
                  <a:pt x="1172829" y="75864"/>
                </a:lnTo>
                <a:lnTo>
                  <a:pt x="1151854" y="33861"/>
                </a:lnTo>
                <a:lnTo>
                  <a:pt x="1121616" y="7191"/>
                </a:lnTo>
                <a:lnTo>
                  <a:pt x="1103116" y="0"/>
                </a:lnTo>
                <a:close/>
              </a:path>
              <a:path w="1184910" h="311150">
                <a:moveTo>
                  <a:pt x="81655" y="0"/>
                </a:moveTo>
                <a:lnTo>
                  <a:pt x="46968" y="18478"/>
                </a:lnTo>
                <a:lnTo>
                  <a:pt x="21330" y="53340"/>
                </a:lnTo>
                <a:lnTo>
                  <a:pt x="5328" y="100377"/>
                </a:lnTo>
                <a:lnTo>
                  <a:pt x="0" y="155448"/>
                </a:lnTo>
                <a:lnTo>
                  <a:pt x="1327" y="183774"/>
                </a:lnTo>
                <a:lnTo>
                  <a:pt x="11995" y="234777"/>
                </a:lnTo>
                <a:lnTo>
                  <a:pt x="33023" y="276780"/>
                </a:lnTo>
                <a:lnTo>
                  <a:pt x="63174" y="303450"/>
                </a:lnTo>
                <a:lnTo>
                  <a:pt x="81655" y="310642"/>
                </a:lnTo>
                <a:lnTo>
                  <a:pt x="84830" y="300355"/>
                </a:lnTo>
                <a:lnTo>
                  <a:pt x="70536" y="292951"/>
                </a:lnTo>
                <a:lnTo>
                  <a:pt x="58112" y="282178"/>
                </a:lnTo>
                <a:lnTo>
                  <a:pt x="31894" y="230207"/>
                </a:lnTo>
                <a:lnTo>
                  <a:pt x="24084" y="182669"/>
                </a:lnTo>
                <a:lnTo>
                  <a:pt x="23112" y="155321"/>
                </a:lnTo>
                <a:lnTo>
                  <a:pt x="24084" y="128133"/>
                </a:lnTo>
                <a:lnTo>
                  <a:pt x="31894" y="80456"/>
                </a:lnTo>
                <a:lnTo>
                  <a:pt x="47521" y="42594"/>
                </a:lnTo>
                <a:lnTo>
                  <a:pt x="84830" y="10287"/>
                </a:lnTo>
                <a:lnTo>
                  <a:pt x="816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021964" y="2406337"/>
            <a:ext cx="89916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784147" algn="l"/>
              </a:tabLst>
            </a:pPr>
            <a:r>
              <a:rPr sz="2000" spc="35" dirty="0">
                <a:latin typeface="Cambria Math"/>
                <a:cs typeface="Cambria Math"/>
              </a:rPr>
              <a:t>si</a:t>
            </a:r>
            <a:r>
              <a:rPr sz="2000" spc="15" dirty="0">
                <a:latin typeface="Cambria Math"/>
                <a:cs typeface="Cambria Math"/>
              </a:rPr>
              <a:t>n</a:t>
            </a:r>
            <a:r>
              <a:rPr sz="2000" dirty="0">
                <a:latin typeface="Cambria Math"/>
                <a:cs typeface="Cambria Math"/>
              </a:rPr>
              <a:t> </a:t>
            </a:r>
            <a:r>
              <a:rPr sz="2000" spc="-60" dirty="0">
                <a:latin typeface="Cambria Math"/>
                <a:cs typeface="Cambria Math"/>
              </a:rPr>
              <a:t> </a:t>
            </a:r>
            <a:r>
              <a:rPr sz="2000" spc="25" dirty="0">
                <a:latin typeface="Cambria Math"/>
                <a:cs typeface="Cambria Math"/>
              </a:rPr>
              <a:t>𝜔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25" dirty="0">
                <a:latin typeface="Cambria Math"/>
                <a:cs typeface="Cambria Math"/>
              </a:rPr>
              <a:t>𝑡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51254" y="2530159"/>
            <a:ext cx="38417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90" dirty="0">
                <a:latin typeface="Cambria Math"/>
                <a:cs typeface="Cambria Math"/>
              </a:rPr>
              <a:t>𝑑</a:t>
            </a:r>
            <a:r>
              <a:rPr sz="1500" spc="495" dirty="0">
                <a:latin typeface="Cambria Math"/>
                <a:cs typeface="Cambria Math"/>
              </a:rPr>
              <a:t> </a:t>
            </a:r>
            <a:r>
              <a:rPr sz="1500" spc="105" dirty="0">
                <a:latin typeface="Cambria Math"/>
                <a:cs typeface="Cambria Math"/>
              </a:rPr>
              <a:t>𝑝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35680" y="2406336"/>
            <a:ext cx="130873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  <a:tabLst>
                <a:tab pos="619700" algn="l"/>
              </a:tabLst>
            </a:pP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𝜃	</a:t>
            </a:r>
            <a:r>
              <a:rPr sz="2000" spc="20" dirty="0">
                <a:latin typeface="Cambria Math"/>
                <a:cs typeface="Cambria Math"/>
              </a:rPr>
              <a:t>= −</a:t>
            </a:r>
            <a:r>
              <a:rPr sz="2000" spc="195" dirty="0">
                <a:latin typeface="Cambria Math"/>
                <a:cs typeface="Cambria Math"/>
              </a:rPr>
              <a:t> </a:t>
            </a:r>
            <a:r>
              <a:rPr sz="2300" spc="104" baseline="44444" dirty="0">
                <a:latin typeface="Cambria Math"/>
                <a:cs typeface="Cambria Math"/>
              </a:rPr>
              <a:t>𝑒</a:t>
            </a:r>
            <a:endParaRPr sz="2300" baseline="44444" dirty="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65805" y="2120265"/>
            <a:ext cx="6330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</a:pPr>
            <a:r>
              <a:rPr spc="187" baseline="-32407" dirty="0">
                <a:latin typeface="Cambria Math"/>
                <a:cs typeface="Cambria Math"/>
              </a:rPr>
              <a:t>−</a:t>
            </a:r>
            <a:r>
              <a:rPr sz="1200" spc="125" dirty="0">
                <a:latin typeface="Cambria Math"/>
                <a:cs typeface="Cambria Math"/>
              </a:rPr>
              <a:t>𝜁𝜔</a:t>
            </a:r>
            <a:r>
              <a:rPr spc="187" baseline="-13888" dirty="0">
                <a:latin typeface="Cambria Math"/>
                <a:cs typeface="Cambria Math"/>
              </a:rPr>
              <a:t>𝑛</a:t>
            </a:r>
            <a:r>
              <a:rPr sz="1200" spc="125" dirty="0">
                <a:latin typeface="Cambria Math"/>
                <a:cs typeface="Cambria Math"/>
              </a:rPr>
              <a:t>𝜋</a:t>
            </a:r>
            <a:endParaRPr sz="1200" dirty="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75606" y="2282190"/>
            <a:ext cx="3136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</a:pPr>
            <a:r>
              <a:rPr sz="1200" spc="150" dirty="0">
                <a:latin typeface="Cambria Math"/>
                <a:cs typeface="Cambria Math"/>
              </a:rPr>
              <a:t>𝜔</a:t>
            </a:r>
            <a:r>
              <a:rPr spc="225" baseline="-18518" dirty="0">
                <a:latin typeface="Cambria Math"/>
                <a:cs typeface="Cambria Math"/>
              </a:rPr>
              <a:t>𝑑</a:t>
            </a:r>
            <a:endParaRPr baseline="-18518" dirty="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12485" y="2319149"/>
            <a:ext cx="447675" cy="9525"/>
          </a:xfrm>
          <a:custGeom>
            <a:avLst/>
            <a:gdLst/>
            <a:ahLst/>
            <a:cxnLst/>
            <a:rect l="l" t="t" r="r" b="b"/>
            <a:pathLst>
              <a:path w="447675" h="9525">
                <a:moveTo>
                  <a:pt x="447675" y="0"/>
                </a:moveTo>
                <a:lnTo>
                  <a:pt x="0" y="0"/>
                </a:lnTo>
                <a:lnTo>
                  <a:pt x="0" y="9525"/>
                </a:lnTo>
                <a:lnTo>
                  <a:pt x="447675" y="9525"/>
                </a:lnTo>
                <a:lnTo>
                  <a:pt x="4476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49092" y="2630931"/>
            <a:ext cx="739775" cy="236854"/>
          </a:xfrm>
          <a:custGeom>
            <a:avLst/>
            <a:gdLst/>
            <a:ahLst/>
            <a:cxnLst/>
            <a:rect l="l" t="t" r="r" b="b"/>
            <a:pathLst>
              <a:path w="739775" h="236855">
                <a:moveTo>
                  <a:pt x="215138" y="46736"/>
                </a:moveTo>
                <a:lnTo>
                  <a:pt x="212598" y="39624"/>
                </a:lnTo>
                <a:lnTo>
                  <a:pt x="199834" y="44221"/>
                </a:lnTo>
                <a:lnTo>
                  <a:pt x="188620" y="50914"/>
                </a:lnTo>
                <a:lnTo>
                  <a:pt x="164528" y="83019"/>
                </a:lnTo>
                <a:lnTo>
                  <a:pt x="156337" y="127889"/>
                </a:lnTo>
                <a:lnTo>
                  <a:pt x="157238" y="144119"/>
                </a:lnTo>
                <a:lnTo>
                  <a:pt x="170942" y="185166"/>
                </a:lnTo>
                <a:lnTo>
                  <a:pt x="199783" y="211455"/>
                </a:lnTo>
                <a:lnTo>
                  <a:pt x="212598" y="216027"/>
                </a:lnTo>
                <a:lnTo>
                  <a:pt x="214884" y="208915"/>
                </a:lnTo>
                <a:lnTo>
                  <a:pt x="204800" y="204444"/>
                </a:lnTo>
                <a:lnTo>
                  <a:pt x="196113" y="198234"/>
                </a:lnTo>
                <a:lnTo>
                  <a:pt x="175044" y="156616"/>
                </a:lnTo>
                <a:lnTo>
                  <a:pt x="172466" y="127000"/>
                </a:lnTo>
                <a:lnTo>
                  <a:pt x="173101" y="111937"/>
                </a:lnTo>
                <a:lnTo>
                  <a:pt x="182880" y="74676"/>
                </a:lnTo>
                <a:lnTo>
                  <a:pt x="204965" y="51193"/>
                </a:lnTo>
                <a:lnTo>
                  <a:pt x="215138" y="46736"/>
                </a:lnTo>
                <a:close/>
              </a:path>
              <a:path w="739775" h="236855">
                <a:moveTo>
                  <a:pt x="735330" y="127889"/>
                </a:moveTo>
                <a:lnTo>
                  <a:pt x="727176" y="83019"/>
                </a:lnTo>
                <a:lnTo>
                  <a:pt x="703097" y="50914"/>
                </a:lnTo>
                <a:lnTo>
                  <a:pt x="679069" y="39624"/>
                </a:lnTo>
                <a:lnTo>
                  <a:pt x="676529" y="46736"/>
                </a:lnTo>
                <a:lnTo>
                  <a:pt x="686765" y="51193"/>
                </a:lnTo>
                <a:lnTo>
                  <a:pt x="695553" y="57327"/>
                </a:lnTo>
                <a:lnTo>
                  <a:pt x="716610" y="98171"/>
                </a:lnTo>
                <a:lnTo>
                  <a:pt x="719201" y="127000"/>
                </a:lnTo>
                <a:lnTo>
                  <a:pt x="718553" y="142506"/>
                </a:lnTo>
                <a:lnTo>
                  <a:pt x="708787" y="180594"/>
                </a:lnTo>
                <a:lnTo>
                  <a:pt x="676783" y="208915"/>
                </a:lnTo>
                <a:lnTo>
                  <a:pt x="679069" y="216027"/>
                </a:lnTo>
                <a:lnTo>
                  <a:pt x="712800" y="196024"/>
                </a:lnTo>
                <a:lnTo>
                  <a:pt x="731697" y="159054"/>
                </a:lnTo>
                <a:lnTo>
                  <a:pt x="734415" y="144119"/>
                </a:lnTo>
                <a:lnTo>
                  <a:pt x="735330" y="127889"/>
                </a:lnTo>
                <a:close/>
              </a:path>
              <a:path w="739775" h="236855">
                <a:moveTo>
                  <a:pt x="739648" y="2540"/>
                </a:moveTo>
                <a:lnTo>
                  <a:pt x="145161" y="2540"/>
                </a:lnTo>
                <a:lnTo>
                  <a:pt x="145161" y="0"/>
                </a:lnTo>
                <a:lnTo>
                  <a:pt x="119126" y="0"/>
                </a:lnTo>
                <a:lnTo>
                  <a:pt x="62738" y="211582"/>
                </a:lnTo>
                <a:lnTo>
                  <a:pt x="30480" y="139827"/>
                </a:lnTo>
                <a:lnTo>
                  <a:pt x="0" y="153797"/>
                </a:lnTo>
                <a:lnTo>
                  <a:pt x="2921" y="160782"/>
                </a:lnTo>
                <a:lnTo>
                  <a:pt x="18669" y="153797"/>
                </a:lnTo>
                <a:lnTo>
                  <a:pt x="57150" y="236601"/>
                </a:lnTo>
                <a:lnTo>
                  <a:pt x="66167" y="236601"/>
                </a:lnTo>
                <a:lnTo>
                  <a:pt x="126619" y="12446"/>
                </a:lnTo>
                <a:lnTo>
                  <a:pt x="145161" y="12446"/>
                </a:lnTo>
                <a:lnTo>
                  <a:pt x="145161" y="12065"/>
                </a:lnTo>
                <a:lnTo>
                  <a:pt x="739648" y="12065"/>
                </a:lnTo>
                <a:lnTo>
                  <a:pt x="739648" y="2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332476" y="2616139"/>
            <a:ext cx="52959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</a:pPr>
            <a:r>
              <a:rPr sz="1500" spc="55" dirty="0">
                <a:latin typeface="Cambria Math"/>
                <a:cs typeface="Cambria Math"/>
              </a:rPr>
              <a:t>1−𝜁</a:t>
            </a:r>
            <a:r>
              <a:rPr spc="82" baseline="20833" dirty="0">
                <a:latin typeface="Cambria Math"/>
                <a:cs typeface="Cambria Math"/>
              </a:rPr>
              <a:t>2</a:t>
            </a:r>
            <a:endParaRPr baseline="20833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145785" y="2585847"/>
            <a:ext cx="742950" cy="19050"/>
          </a:xfrm>
          <a:custGeom>
            <a:avLst/>
            <a:gdLst/>
            <a:ahLst/>
            <a:cxnLst/>
            <a:rect l="l" t="t" r="r" b="b"/>
            <a:pathLst>
              <a:path w="742950" h="19050">
                <a:moveTo>
                  <a:pt x="742950" y="0"/>
                </a:moveTo>
                <a:lnTo>
                  <a:pt x="0" y="0"/>
                </a:lnTo>
                <a:lnTo>
                  <a:pt x="0" y="19050"/>
                </a:lnTo>
                <a:lnTo>
                  <a:pt x="742950" y="19050"/>
                </a:lnTo>
                <a:lnTo>
                  <a:pt x="742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920359" y="2406336"/>
            <a:ext cx="35941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2000" spc="35" dirty="0">
                <a:latin typeface="Cambria Math"/>
                <a:cs typeface="Cambria Math"/>
              </a:rPr>
              <a:t>si</a:t>
            </a:r>
            <a:r>
              <a:rPr sz="2000" spc="15" dirty="0">
                <a:latin typeface="Cambria Math"/>
                <a:cs typeface="Cambria Math"/>
              </a:rPr>
              <a:t>n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310886" y="2385948"/>
            <a:ext cx="1053465" cy="424180"/>
          </a:xfrm>
          <a:custGeom>
            <a:avLst/>
            <a:gdLst/>
            <a:ahLst/>
            <a:cxnLst/>
            <a:rect l="l" t="t" r="r" b="b"/>
            <a:pathLst>
              <a:path w="1053465" h="424180">
                <a:moveTo>
                  <a:pt x="961770" y="0"/>
                </a:moveTo>
                <a:lnTo>
                  <a:pt x="957834" y="10032"/>
                </a:lnTo>
                <a:lnTo>
                  <a:pt x="973619" y="22895"/>
                </a:lnTo>
                <a:lnTo>
                  <a:pt x="987631" y="39592"/>
                </a:lnTo>
                <a:lnTo>
                  <a:pt x="1010285" y="84581"/>
                </a:lnTo>
                <a:lnTo>
                  <a:pt x="1024683" y="142779"/>
                </a:lnTo>
                <a:lnTo>
                  <a:pt x="1029462" y="212217"/>
                </a:lnTo>
                <a:lnTo>
                  <a:pt x="1028271" y="247719"/>
                </a:lnTo>
                <a:lnTo>
                  <a:pt x="1018746" y="311104"/>
                </a:lnTo>
                <a:lnTo>
                  <a:pt x="1000035" y="363658"/>
                </a:lnTo>
                <a:lnTo>
                  <a:pt x="973710" y="401238"/>
                </a:lnTo>
                <a:lnTo>
                  <a:pt x="957834" y="414146"/>
                </a:lnTo>
                <a:lnTo>
                  <a:pt x="961770" y="424180"/>
                </a:lnTo>
                <a:lnTo>
                  <a:pt x="999569" y="393969"/>
                </a:lnTo>
                <a:lnTo>
                  <a:pt x="1028699" y="345567"/>
                </a:lnTo>
                <a:lnTo>
                  <a:pt x="1047273" y="283384"/>
                </a:lnTo>
                <a:lnTo>
                  <a:pt x="1053464" y="211962"/>
                </a:lnTo>
                <a:lnTo>
                  <a:pt x="1051917" y="174888"/>
                </a:lnTo>
                <a:lnTo>
                  <a:pt x="1039534" y="108075"/>
                </a:lnTo>
                <a:lnTo>
                  <a:pt x="1015224" y="52042"/>
                </a:lnTo>
                <a:lnTo>
                  <a:pt x="981747" y="12886"/>
                </a:lnTo>
                <a:lnTo>
                  <a:pt x="961770" y="0"/>
                </a:lnTo>
                <a:close/>
              </a:path>
              <a:path w="1053465" h="424180">
                <a:moveTo>
                  <a:pt x="91566" y="0"/>
                </a:moveTo>
                <a:lnTo>
                  <a:pt x="53943" y="30225"/>
                </a:lnTo>
                <a:lnTo>
                  <a:pt x="24891" y="78358"/>
                </a:lnTo>
                <a:lnTo>
                  <a:pt x="6254" y="140255"/>
                </a:lnTo>
                <a:lnTo>
                  <a:pt x="0" y="211962"/>
                </a:lnTo>
                <a:lnTo>
                  <a:pt x="1567" y="248822"/>
                </a:lnTo>
                <a:lnTo>
                  <a:pt x="14037" y="315636"/>
                </a:lnTo>
                <a:lnTo>
                  <a:pt x="38346" y="372048"/>
                </a:lnTo>
                <a:lnTo>
                  <a:pt x="71683" y="411343"/>
                </a:lnTo>
                <a:lnTo>
                  <a:pt x="91566" y="424180"/>
                </a:lnTo>
                <a:lnTo>
                  <a:pt x="95757" y="414146"/>
                </a:lnTo>
                <a:lnTo>
                  <a:pt x="79807" y="401238"/>
                </a:lnTo>
                <a:lnTo>
                  <a:pt x="65690" y="384413"/>
                </a:lnTo>
                <a:lnTo>
                  <a:pt x="43052" y="338963"/>
                </a:lnTo>
                <a:lnTo>
                  <a:pt x="28765" y="280685"/>
                </a:lnTo>
                <a:lnTo>
                  <a:pt x="24002" y="212217"/>
                </a:lnTo>
                <a:lnTo>
                  <a:pt x="25213" y="176093"/>
                </a:lnTo>
                <a:lnTo>
                  <a:pt x="34825" y="112275"/>
                </a:lnTo>
                <a:lnTo>
                  <a:pt x="53681" y="60146"/>
                </a:lnTo>
                <a:lnTo>
                  <a:pt x="79970" y="22895"/>
                </a:lnTo>
                <a:lnTo>
                  <a:pt x="95757" y="10032"/>
                </a:lnTo>
                <a:lnTo>
                  <a:pt x="915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457697" y="2606614"/>
            <a:ext cx="33274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</a:pPr>
            <a:r>
              <a:rPr sz="1500" spc="114" dirty="0">
                <a:latin typeface="Cambria Math"/>
                <a:cs typeface="Cambria Math"/>
              </a:rPr>
              <a:t>𝜔</a:t>
            </a:r>
            <a:r>
              <a:rPr spc="172" baseline="-13888" dirty="0">
                <a:latin typeface="Cambria Math"/>
                <a:cs typeface="Cambria Math"/>
              </a:rPr>
              <a:t>𝑑</a:t>
            </a:r>
            <a:endParaRPr baseline="-13888" dirty="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422135" y="2585847"/>
            <a:ext cx="390525" cy="19050"/>
          </a:xfrm>
          <a:custGeom>
            <a:avLst/>
            <a:gdLst/>
            <a:ahLst/>
            <a:cxnLst/>
            <a:rect l="l" t="t" r="r" b="b"/>
            <a:pathLst>
              <a:path w="390525" h="19050">
                <a:moveTo>
                  <a:pt x="390525" y="0"/>
                </a:moveTo>
                <a:lnTo>
                  <a:pt x="0" y="0"/>
                </a:lnTo>
                <a:lnTo>
                  <a:pt x="0" y="19050"/>
                </a:lnTo>
                <a:lnTo>
                  <a:pt x="390525" y="19050"/>
                </a:lnTo>
                <a:lnTo>
                  <a:pt x="3905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391022" y="2253682"/>
            <a:ext cx="90805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1500" spc="135" dirty="0">
                <a:latin typeface="Cambria Math"/>
                <a:cs typeface="Cambria Math"/>
              </a:rPr>
              <a:t>𝜔</a:t>
            </a:r>
            <a:r>
              <a:rPr spc="202" baseline="-13888" dirty="0">
                <a:latin typeface="Cambria Math"/>
                <a:cs typeface="Cambria Math"/>
              </a:rPr>
              <a:t>𝑑</a:t>
            </a:r>
            <a:r>
              <a:rPr sz="1500" spc="135" dirty="0">
                <a:latin typeface="Cambria Math"/>
                <a:cs typeface="Cambria Math"/>
              </a:rPr>
              <a:t>𝜋 </a:t>
            </a:r>
            <a:r>
              <a:rPr sz="3000" spc="30" baseline="-33333" dirty="0">
                <a:latin typeface="Cambria Math"/>
                <a:cs typeface="Cambria Math"/>
              </a:rPr>
              <a:t>+</a:t>
            </a:r>
            <a:r>
              <a:rPr sz="3000" spc="-270" baseline="-33333" dirty="0">
                <a:latin typeface="Cambria Math"/>
                <a:cs typeface="Cambria Math"/>
              </a:rPr>
              <a:t> </a:t>
            </a:r>
            <a:r>
              <a:rPr sz="3000" spc="22" baseline="-33333" dirty="0">
                <a:latin typeface="Cambria Math"/>
                <a:cs typeface="Cambria Math"/>
              </a:rPr>
              <a:t>𝜃</a:t>
            </a:r>
            <a:endParaRPr sz="3000" baseline="-33333" dirty="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90942" y="3761107"/>
            <a:ext cx="14605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195" dirty="0">
                <a:latin typeface="Cambria Math"/>
                <a:cs typeface="Cambria Math"/>
              </a:rPr>
              <a:t>𝑝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9129" y="3637283"/>
            <a:ext cx="98996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784147" algn="l"/>
              </a:tabLst>
            </a:pPr>
            <a:r>
              <a:rPr sz="2000" spc="30" dirty="0">
                <a:latin typeface="Cambria Math"/>
                <a:cs typeface="Cambria Math"/>
              </a:rPr>
              <a:t>⟹</a:t>
            </a:r>
            <a:r>
              <a:rPr sz="2000" spc="95" dirty="0">
                <a:latin typeface="Cambria Math"/>
                <a:cs typeface="Cambria Math"/>
              </a:rPr>
              <a:t> </a:t>
            </a:r>
            <a:r>
              <a:rPr sz="2000" spc="25" dirty="0">
                <a:latin typeface="Cambria Math"/>
                <a:cs typeface="Cambria Math"/>
              </a:rPr>
              <a:t>𝑀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20" dirty="0">
                <a:latin typeface="Cambria Math"/>
                <a:cs typeface="Cambria Math"/>
              </a:rPr>
              <a:t>=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58370" y="3333750"/>
            <a:ext cx="129539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140" dirty="0">
                <a:latin typeface="Cambria Math"/>
                <a:cs typeface="Cambria Math"/>
              </a:rPr>
              <a:t>𝑒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72668" y="324580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−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2106296" y="3136260"/>
            <a:ext cx="33210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235" dirty="0">
                <a:latin typeface="Cambria Math"/>
                <a:cs typeface="Cambria Math"/>
              </a:rPr>
              <a:t>𝜁𝜋</a:t>
            </a:r>
            <a:endParaRPr sz="1200" dirty="0">
              <a:latin typeface="Cambria Math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900432" y="3395471"/>
            <a:ext cx="635635" cy="340995"/>
          </a:xfrm>
          <a:custGeom>
            <a:avLst/>
            <a:gdLst/>
            <a:ahLst/>
            <a:cxnLst/>
            <a:rect l="l" t="t" r="r" b="b"/>
            <a:pathLst>
              <a:path w="635635" h="340995">
                <a:moveTo>
                  <a:pt x="175260" y="89662"/>
                </a:moveTo>
                <a:lnTo>
                  <a:pt x="173482" y="83566"/>
                </a:lnTo>
                <a:lnTo>
                  <a:pt x="162521" y="87833"/>
                </a:lnTo>
                <a:lnTo>
                  <a:pt x="152908" y="94526"/>
                </a:lnTo>
                <a:lnTo>
                  <a:pt x="132156" y="128536"/>
                </a:lnTo>
                <a:lnTo>
                  <a:pt x="125095" y="175641"/>
                </a:lnTo>
                <a:lnTo>
                  <a:pt x="125869" y="192430"/>
                </a:lnTo>
                <a:lnTo>
                  <a:pt x="137668" y="235966"/>
                </a:lnTo>
                <a:lnTo>
                  <a:pt x="173482" y="267589"/>
                </a:lnTo>
                <a:lnTo>
                  <a:pt x="175260" y="261493"/>
                </a:lnTo>
                <a:lnTo>
                  <a:pt x="166827" y="257149"/>
                </a:lnTo>
                <a:lnTo>
                  <a:pt x="159473" y="250761"/>
                </a:lnTo>
                <a:lnTo>
                  <a:pt x="141109" y="206552"/>
                </a:lnTo>
                <a:lnTo>
                  <a:pt x="138811" y="175514"/>
                </a:lnTo>
                <a:lnTo>
                  <a:pt x="139382" y="159473"/>
                </a:lnTo>
                <a:lnTo>
                  <a:pt x="148082" y="119138"/>
                </a:lnTo>
                <a:lnTo>
                  <a:pt x="166827" y="94018"/>
                </a:lnTo>
                <a:lnTo>
                  <a:pt x="175260" y="89662"/>
                </a:lnTo>
                <a:close/>
              </a:path>
              <a:path w="635635" h="340995">
                <a:moveTo>
                  <a:pt x="623951" y="175514"/>
                </a:moveTo>
                <a:lnTo>
                  <a:pt x="616877" y="128536"/>
                </a:lnTo>
                <a:lnTo>
                  <a:pt x="596138" y="94526"/>
                </a:lnTo>
                <a:lnTo>
                  <a:pt x="575564" y="83566"/>
                </a:lnTo>
                <a:lnTo>
                  <a:pt x="573786" y="89662"/>
                </a:lnTo>
                <a:lnTo>
                  <a:pt x="582206" y="94018"/>
                </a:lnTo>
                <a:lnTo>
                  <a:pt x="589559" y="100406"/>
                </a:lnTo>
                <a:lnTo>
                  <a:pt x="607923" y="144678"/>
                </a:lnTo>
                <a:lnTo>
                  <a:pt x="610235" y="175641"/>
                </a:lnTo>
                <a:lnTo>
                  <a:pt x="609650" y="191795"/>
                </a:lnTo>
                <a:lnTo>
                  <a:pt x="600964" y="232029"/>
                </a:lnTo>
                <a:lnTo>
                  <a:pt x="573786" y="261493"/>
                </a:lnTo>
                <a:lnTo>
                  <a:pt x="575564" y="267589"/>
                </a:lnTo>
                <a:lnTo>
                  <a:pt x="611378" y="235966"/>
                </a:lnTo>
                <a:lnTo>
                  <a:pt x="623163" y="192430"/>
                </a:lnTo>
                <a:lnTo>
                  <a:pt x="623951" y="175514"/>
                </a:lnTo>
                <a:close/>
              </a:path>
              <a:path w="635635" h="340995">
                <a:moveTo>
                  <a:pt x="635508" y="0"/>
                </a:moveTo>
                <a:lnTo>
                  <a:pt x="111633" y="0"/>
                </a:lnTo>
                <a:lnTo>
                  <a:pt x="111633" y="889"/>
                </a:lnTo>
                <a:lnTo>
                  <a:pt x="94107" y="889"/>
                </a:lnTo>
                <a:lnTo>
                  <a:pt x="63119" y="313690"/>
                </a:lnTo>
                <a:lnTo>
                  <a:pt x="25781" y="244602"/>
                </a:lnTo>
                <a:lnTo>
                  <a:pt x="0" y="258191"/>
                </a:lnTo>
                <a:lnTo>
                  <a:pt x="2921" y="263525"/>
                </a:lnTo>
                <a:lnTo>
                  <a:pt x="16510" y="256413"/>
                </a:lnTo>
                <a:lnTo>
                  <a:pt x="62484" y="340741"/>
                </a:lnTo>
                <a:lnTo>
                  <a:pt x="69342" y="340741"/>
                </a:lnTo>
                <a:lnTo>
                  <a:pt x="102489" y="10795"/>
                </a:lnTo>
                <a:lnTo>
                  <a:pt x="117348" y="10795"/>
                </a:lnTo>
                <a:lnTo>
                  <a:pt x="117348" y="9525"/>
                </a:lnTo>
                <a:lnTo>
                  <a:pt x="635508" y="9525"/>
                </a:lnTo>
                <a:lnTo>
                  <a:pt x="6355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042795" y="3455734"/>
            <a:ext cx="46291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</a:pPr>
            <a:r>
              <a:rPr sz="1200" spc="60" dirty="0">
                <a:latin typeface="Cambria Math"/>
                <a:cs typeface="Cambria Math"/>
              </a:rPr>
              <a:t>1−𝜁</a:t>
            </a:r>
            <a:r>
              <a:rPr spc="89" baseline="16203" dirty="0">
                <a:latin typeface="Cambria Math"/>
                <a:cs typeface="Cambria Math"/>
              </a:rPr>
              <a:t>2</a:t>
            </a:r>
            <a:endParaRPr baseline="16203" dirty="0">
              <a:latin typeface="Cambria Math"/>
              <a:cs typeface="Cambria Math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752600" y="3357371"/>
            <a:ext cx="796925" cy="739140"/>
          </a:xfrm>
          <a:custGeom>
            <a:avLst/>
            <a:gdLst/>
            <a:ahLst/>
            <a:cxnLst/>
            <a:rect l="l" t="t" r="r" b="b"/>
            <a:pathLst>
              <a:path w="796925" h="739139">
                <a:moveTo>
                  <a:pt x="215138" y="549046"/>
                </a:moveTo>
                <a:lnTo>
                  <a:pt x="212598" y="541883"/>
                </a:lnTo>
                <a:lnTo>
                  <a:pt x="199834" y="546506"/>
                </a:lnTo>
                <a:lnTo>
                  <a:pt x="188620" y="553199"/>
                </a:lnTo>
                <a:lnTo>
                  <a:pt x="164528" y="585317"/>
                </a:lnTo>
                <a:lnTo>
                  <a:pt x="156337" y="630161"/>
                </a:lnTo>
                <a:lnTo>
                  <a:pt x="157238" y="646379"/>
                </a:lnTo>
                <a:lnTo>
                  <a:pt x="170942" y="687501"/>
                </a:lnTo>
                <a:lnTo>
                  <a:pt x="199783" y="713727"/>
                </a:lnTo>
                <a:lnTo>
                  <a:pt x="212598" y="718337"/>
                </a:lnTo>
                <a:lnTo>
                  <a:pt x="214884" y="711174"/>
                </a:lnTo>
                <a:lnTo>
                  <a:pt x="204800" y="706729"/>
                </a:lnTo>
                <a:lnTo>
                  <a:pt x="196113" y="700532"/>
                </a:lnTo>
                <a:lnTo>
                  <a:pt x="175044" y="658926"/>
                </a:lnTo>
                <a:lnTo>
                  <a:pt x="172466" y="629234"/>
                </a:lnTo>
                <a:lnTo>
                  <a:pt x="173101" y="614184"/>
                </a:lnTo>
                <a:lnTo>
                  <a:pt x="182880" y="576999"/>
                </a:lnTo>
                <a:lnTo>
                  <a:pt x="204965" y="553491"/>
                </a:lnTo>
                <a:lnTo>
                  <a:pt x="215138" y="549046"/>
                </a:lnTo>
                <a:close/>
              </a:path>
              <a:path w="796925" h="739139">
                <a:moveTo>
                  <a:pt x="725805" y="630161"/>
                </a:moveTo>
                <a:lnTo>
                  <a:pt x="717651" y="585317"/>
                </a:lnTo>
                <a:lnTo>
                  <a:pt x="693572" y="553199"/>
                </a:lnTo>
                <a:lnTo>
                  <a:pt x="669544" y="541883"/>
                </a:lnTo>
                <a:lnTo>
                  <a:pt x="667004" y="549046"/>
                </a:lnTo>
                <a:lnTo>
                  <a:pt x="677240" y="553491"/>
                </a:lnTo>
                <a:lnTo>
                  <a:pt x="686028" y="559625"/>
                </a:lnTo>
                <a:lnTo>
                  <a:pt x="707085" y="600456"/>
                </a:lnTo>
                <a:lnTo>
                  <a:pt x="709676" y="629234"/>
                </a:lnTo>
                <a:lnTo>
                  <a:pt x="709028" y="644804"/>
                </a:lnTo>
                <a:lnTo>
                  <a:pt x="699262" y="682904"/>
                </a:lnTo>
                <a:lnTo>
                  <a:pt x="667258" y="711174"/>
                </a:lnTo>
                <a:lnTo>
                  <a:pt x="669544" y="718337"/>
                </a:lnTo>
                <a:lnTo>
                  <a:pt x="703275" y="698309"/>
                </a:lnTo>
                <a:lnTo>
                  <a:pt x="722185" y="661339"/>
                </a:lnTo>
                <a:lnTo>
                  <a:pt x="724890" y="646379"/>
                </a:lnTo>
                <a:lnTo>
                  <a:pt x="725805" y="630161"/>
                </a:lnTo>
                <a:close/>
              </a:path>
              <a:path w="796925" h="739139">
                <a:moveTo>
                  <a:pt x="739648" y="504825"/>
                </a:moveTo>
                <a:lnTo>
                  <a:pt x="145161" y="504825"/>
                </a:lnTo>
                <a:lnTo>
                  <a:pt x="145161" y="502285"/>
                </a:lnTo>
                <a:lnTo>
                  <a:pt x="119126" y="502285"/>
                </a:lnTo>
                <a:lnTo>
                  <a:pt x="62738" y="713917"/>
                </a:lnTo>
                <a:lnTo>
                  <a:pt x="30480" y="642099"/>
                </a:lnTo>
                <a:lnTo>
                  <a:pt x="0" y="656056"/>
                </a:lnTo>
                <a:lnTo>
                  <a:pt x="2921" y="663028"/>
                </a:lnTo>
                <a:lnTo>
                  <a:pt x="18669" y="656056"/>
                </a:lnTo>
                <a:lnTo>
                  <a:pt x="57150" y="738835"/>
                </a:lnTo>
                <a:lnTo>
                  <a:pt x="66167" y="738835"/>
                </a:lnTo>
                <a:lnTo>
                  <a:pt x="126619" y="514731"/>
                </a:lnTo>
                <a:lnTo>
                  <a:pt x="145161" y="514731"/>
                </a:lnTo>
                <a:lnTo>
                  <a:pt x="145161" y="514350"/>
                </a:lnTo>
                <a:lnTo>
                  <a:pt x="739648" y="514350"/>
                </a:lnTo>
                <a:lnTo>
                  <a:pt x="739648" y="504825"/>
                </a:lnTo>
                <a:close/>
              </a:path>
              <a:path w="796925" h="739139">
                <a:moveTo>
                  <a:pt x="796798" y="0"/>
                </a:moveTo>
                <a:lnTo>
                  <a:pt x="158623" y="0"/>
                </a:lnTo>
                <a:lnTo>
                  <a:pt x="158623" y="9525"/>
                </a:lnTo>
                <a:lnTo>
                  <a:pt x="796798" y="9525"/>
                </a:lnTo>
                <a:lnTo>
                  <a:pt x="7967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918970" y="3847150"/>
            <a:ext cx="52006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</a:pPr>
            <a:r>
              <a:rPr sz="1500" spc="35" dirty="0">
                <a:latin typeface="Cambria Math"/>
                <a:cs typeface="Cambria Math"/>
              </a:rPr>
              <a:t>1−𝜁</a:t>
            </a:r>
            <a:r>
              <a:rPr spc="52" baseline="20833" dirty="0">
                <a:latin typeface="Cambria Math"/>
                <a:cs typeface="Cambria Math"/>
              </a:rPr>
              <a:t>2</a:t>
            </a:r>
            <a:endParaRPr baseline="20833" dirty="0">
              <a:latin typeface="Cambria Math"/>
              <a:cs typeface="Cambria Math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669165" y="3709291"/>
            <a:ext cx="1570355" cy="238760"/>
          </a:xfrm>
          <a:custGeom>
            <a:avLst/>
            <a:gdLst/>
            <a:ahLst/>
            <a:cxnLst/>
            <a:rect l="l" t="t" r="r" b="b"/>
            <a:pathLst>
              <a:path w="1570355" h="238760">
                <a:moveTo>
                  <a:pt x="876300" y="105283"/>
                </a:moveTo>
                <a:lnTo>
                  <a:pt x="0" y="105283"/>
                </a:lnTo>
                <a:lnTo>
                  <a:pt x="0" y="124333"/>
                </a:lnTo>
                <a:lnTo>
                  <a:pt x="876300" y="124333"/>
                </a:lnTo>
                <a:lnTo>
                  <a:pt x="876300" y="105283"/>
                </a:lnTo>
                <a:close/>
              </a:path>
              <a:path w="1570355" h="238760">
                <a:moveTo>
                  <a:pt x="1330706" y="9779"/>
                </a:moveTo>
                <a:lnTo>
                  <a:pt x="1327404" y="0"/>
                </a:lnTo>
                <a:lnTo>
                  <a:pt x="1310081" y="6261"/>
                </a:lnTo>
                <a:lnTo>
                  <a:pt x="1294917" y="15328"/>
                </a:lnTo>
                <a:lnTo>
                  <a:pt x="1262418" y="58699"/>
                </a:lnTo>
                <a:lnTo>
                  <a:pt x="1252562" y="97421"/>
                </a:lnTo>
                <a:lnTo>
                  <a:pt x="1251331" y="119253"/>
                </a:lnTo>
                <a:lnTo>
                  <a:pt x="1252562" y="141109"/>
                </a:lnTo>
                <a:lnTo>
                  <a:pt x="1262418" y="179806"/>
                </a:lnTo>
                <a:lnTo>
                  <a:pt x="1294866" y="223024"/>
                </a:lnTo>
                <a:lnTo>
                  <a:pt x="1327404" y="238264"/>
                </a:lnTo>
                <a:lnTo>
                  <a:pt x="1330325" y="228600"/>
                </a:lnTo>
                <a:lnTo>
                  <a:pt x="1316774" y="222592"/>
                </a:lnTo>
                <a:lnTo>
                  <a:pt x="1305077" y="214223"/>
                </a:lnTo>
                <a:lnTo>
                  <a:pt x="1281074" y="175221"/>
                </a:lnTo>
                <a:lnTo>
                  <a:pt x="1273048" y="117983"/>
                </a:lnTo>
                <a:lnTo>
                  <a:pt x="1273937" y="97650"/>
                </a:lnTo>
                <a:lnTo>
                  <a:pt x="1287272" y="47498"/>
                </a:lnTo>
                <a:lnTo>
                  <a:pt x="1316990" y="15709"/>
                </a:lnTo>
                <a:lnTo>
                  <a:pt x="1330706" y="9779"/>
                </a:lnTo>
                <a:close/>
              </a:path>
              <a:path w="1570355" h="238760">
                <a:moveTo>
                  <a:pt x="1570101" y="119253"/>
                </a:moveTo>
                <a:lnTo>
                  <a:pt x="1565160" y="77241"/>
                </a:lnTo>
                <a:lnTo>
                  <a:pt x="1550416" y="41783"/>
                </a:lnTo>
                <a:lnTo>
                  <a:pt x="1511388" y="6261"/>
                </a:lnTo>
                <a:lnTo>
                  <a:pt x="1494155" y="0"/>
                </a:lnTo>
                <a:lnTo>
                  <a:pt x="1490726" y="9779"/>
                </a:lnTo>
                <a:lnTo>
                  <a:pt x="1504505" y="15709"/>
                </a:lnTo>
                <a:lnTo>
                  <a:pt x="1516354" y="23977"/>
                </a:lnTo>
                <a:lnTo>
                  <a:pt x="1540446" y="62407"/>
                </a:lnTo>
                <a:lnTo>
                  <a:pt x="1548384" y="117983"/>
                </a:lnTo>
                <a:lnTo>
                  <a:pt x="1547495" y="139014"/>
                </a:lnTo>
                <a:lnTo>
                  <a:pt x="1534287" y="190423"/>
                </a:lnTo>
                <a:lnTo>
                  <a:pt x="1504657" y="222592"/>
                </a:lnTo>
                <a:lnTo>
                  <a:pt x="1491107" y="228600"/>
                </a:lnTo>
                <a:lnTo>
                  <a:pt x="1494155" y="238264"/>
                </a:lnTo>
                <a:lnTo>
                  <a:pt x="1539659" y="211226"/>
                </a:lnTo>
                <a:lnTo>
                  <a:pt x="1565224" y="161290"/>
                </a:lnTo>
                <a:lnTo>
                  <a:pt x="1568881" y="141109"/>
                </a:lnTo>
                <a:lnTo>
                  <a:pt x="1570101" y="1192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573657" y="3637283"/>
            <a:ext cx="58991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2000" spc="25" dirty="0">
                <a:latin typeface="Cambria Math"/>
                <a:cs typeface="Cambria Math"/>
              </a:rPr>
              <a:t>sin</a:t>
            </a:r>
            <a:r>
              <a:rPr sz="2000" spc="155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𝜃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1676656" y="153987"/>
            <a:ext cx="56794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10" dirty="0">
                <a:solidFill>
                  <a:srgbClr val="FF0000"/>
                </a:solidFill>
              </a:rPr>
              <a:t>Expression </a:t>
            </a:r>
            <a:r>
              <a:rPr sz="2800" spc="-25" dirty="0">
                <a:solidFill>
                  <a:srgbClr val="FF0000"/>
                </a:solidFill>
              </a:rPr>
              <a:t>for </a:t>
            </a:r>
            <a:r>
              <a:rPr sz="2800" spc="-15" dirty="0">
                <a:solidFill>
                  <a:srgbClr val="FF0000"/>
                </a:solidFill>
              </a:rPr>
              <a:t>Peak</a:t>
            </a:r>
            <a:r>
              <a:rPr sz="2800" spc="-35" dirty="0">
                <a:solidFill>
                  <a:srgbClr val="FF0000"/>
                </a:solidFill>
              </a:rPr>
              <a:t> </a:t>
            </a:r>
            <a:r>
              <a:rPr sz="2800" spc="-10" dirty="0">
                <a:solidFill>
                  <a:srgbClr val="FF0000"/>
                </a:solidFill>
              </a:rPr>
              <a:t>Overshoot</a:t>
            </a: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6152"/>
            <a:ext cx="2133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/>
            <a:fld id="{81D60167-4931-47E6-BA6A-407CBD079E47}" type="slidenum">
              <a:rPr dirty="0"/>
              <a:pPr marL="38096"/>
              <a:t>60</a:t>
            </a:fld>
            <a:endParaRPr dirty="0"/>
          </a:p>
        </p:txBody>
      </p:sp>
      <p:grpSp>
        <p:nvGrpSpPr>
          <p:cNvPr id="45" name="object 45"/>
          <p:cNvGrpSpPr/>
          <p:nvPr/>
        </p:nvGrpSpPr>
        <p:grpSpPr>
          <a:xfrm>
            <a:off x="5324474" y="3114677"/>
            <a:ext cx="3133725" cy="1209675"/>
            <a:chOff x="5324475" y="3114675"/>
            <a:chExt cx="2800350" cy="1209675"/>
          </a:xfrm>
        </p:grpSpPr>
        <p:sp>
          <p:nvSpPr>
            <p:cNvPr id="46" name="object 46"/>
            <p:cNvSpPr/>
            <p:nvPr/>
          </p:nvSpPr>
          <p:spPr>
            <a:xfrm>
              <a:off x="5324475" y="3114675"/>
              <a:ext cx="2800350" cy="12096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388864" y="3158998"/>
              <a:ext cx="2678176" cy="10801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388864" y="3158998"/>
              <a:ext cx="2678430" cy="1080135"/>
            </a:xfrm>
            <a:custGeom>
              <a:avLst/>
              <a:gdLst/>
              <a:ahLst/>
              <a:cxnLst/>
              <a:rect l="l" t="t" r="r" b="b"/>
              <a:pathLst>
                <a:path w="2678429" h="1080135">
                  <a:moveTo>
                    <a:pt x="0" y="179958"/>
                  </a:moveTo>
                  <a:lnTo>
                    <a:pt x="6424" y="132144"/>
                  </a:lnTo>
                  <a:lnTo>
                    <a:pt x="24558" y="89163"/>
                  </a:lnTo>
                  <a:lnTo>
                    <a:pt x="52689" y="52736"/>
                  </a:lnTo>
                  <a:lnTo>
                    <a:pt x="89106" y="24586"/>
                  </a:lnTo>
                  <a:lnTo>
                    <a:pt x="132100" y="6433"/>
                  </a:lnTo>
                  <a:lnTo>
                    <a:pt x="179959" y="0"/>
                  </a:lnTo>
                  <a:lnTo>
                    <a:pt x="2498090" y="0"/>
                  </a:lnTo>
                  <a:lnTo>
                    <a:pt x="2545957" y="6433"/>
                  </a:lnTo>
                  <a:lnTo>
                    <a:pt x="2588974" y="24586"/>
                  </a:lnTo>
                  <a:lnTo>
                    <a:pt x="2625423" y="52736"/>
                  </a:lnTo>
                  <a:lnTo>
                    <a:pt x="2653585" y="89163"/>
                  </a:lnTo>
                  <a:lnTo>
                    <a:pt x="2671741" y="132144"/>
                  </a:lnTo>
                  <a:lnTo>
                    <a:pt x="2678176" y="179958"/>
                  </a:lnTo>
                  <a:lnTo>
                    <a:pt x="2678176" y="900074"/>
                  </a:lnTo>
                  <a:lnTo>
                    <a:pt x="2671741" y="947934"/>
                  </a:lnTo>
                  <a:lnTo>
                    <a:pt x="2653585" y="990940"/>
                  </a:lnTo>
                  <a:lnTo>
                    <a:pt x="2625423" y="1027377"/>
                  </a:lnTo>
                  <a:lnTo>
                    <a:pt x="2588974" y="1055528"/>
                  </a:lnTo>
                  <a:lnTo>
                    <a:pt x="2545957" y="1073678"/>
                  </a:lnTo>
                  <a:lnTo>
                    <a:pt x="2498090" y="1080109"/>
                  </a:lnTo>
                  <a:lnTo>
                    <a:pt x="179959" y="1080109"/>
                  </a:lnTo>
                  <a:lnTo>
                    <a:pt x="132100" y="1073678"/>
                  </a:lnTo>
                  <a:lnTo>
                    <a:pt x="89106" y="1055528"/>
                  </a:lnTo>
                  <a:lnTo>
                    <a:pt x="52689" y="1027377"/>
                  </a:lnTo>
                  <a:lnTo>
                    <a:pt x="24558" y="990940"/>
                  </a:lnTo>
                  <a:lnTo>
                    <a:pt x="6424" y="947934"/>
                  </a:lnTo>
                  <a:lnTo>
                    <a:pt x="0" y="900074"/>
                  </a:lnTo>
                  <a:lnTo>
                    <a:pt x="0" y="179958"/>
                  </a:lnTo>
                  <a:close/>
                </a:path>
              </a:pathLst>
            </a:custGeom>
            <a:ln w="9534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5873754" y="3759520"/>
            <a:ext cx="133985" cy="23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175" dirty="0">
                <a:latin typeface="Cambria Math"/>
                <a:cs typeface="Cambria Math"/>
              </a:rPr>
              <a:t>𝑝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92776" y="3654429"/>
            <a:ext cx="112141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74614" algn="l"/>
              </a:tabLst>
            </a:pPr>
            <a:r>
              <a:rPr dirty="0" smtClean="0">
                <a:latin typeface="Cambria Math"/>
                <a:cs typeface="Cambria Math"/>
              </a:rPr>
              <a:t>𝑀</a:t>
            </a:r>
            <a:r>
              <a:rPr dirty="0">
                <a:latin typeface="Cambria Math"/>
                <a:cs typeface="Cambria Math"/>
              </a:rPr>
              <a:t>	=</a:t>
            </a:r>
            <a:r>
              <a:rPr spc="55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100𝑒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6808217" y="3492185"/>
            <a:ext cx="150495" cy="23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25" dirty="0">
                <a:latin typeface="Cambria Math"/>
                <a:cs typeface="Cambria Math"/>
              </a:rPr>
              <a:t>−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151373" y="3396935"/>
            <a:ext cx="239395" cy="23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95" dirty="0">
                <a:latin typeface="Cambria Math"/>
                <a:cs typeface="Cambria Math"/>
              </a:rPr>
              <a:t>𝜁𝜋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927977" y="3622420"/>
            <a:ext cx="666750" cy="238760"/>
          </a:xfrm>
          <a:custGeom>
            <a:avLst/>
            <a:gdLst/>
            <a:ahLst/>
            <a:cxnLst/>
            <a:rect l="l" t="t" r="r" b="b"/>
            <a:pathLst>
              <a:path w="666750" h="238760">
                <a:moveTo>
                  <a:pt x="191897" y="75946"/>
                </a:moveTo>
                <a:lnTo>
                  <a:pt x="189611" y="69469"/>
                </a:lnTo>
                <a:lnTo>
                  <a:pt x="178054" y="73647"/>
                </a:lnTo>
                <a:lnTo>
                  <a:pt x="167944" y="79667"/>
                </a:lnTo>
                <a:lnTo>
                  <a:pt x="142189" y="120942"/>
                </a:lnTo>
                <a:lnTo>
                  <a:pt x="138938" y="148971"/>
                </a:lnTo>
                <a:lnTo>
                  <a:pt x="139738" y="163550"/>
                </a:lnTo>
                <a:lnTo>
                  <a:pt x="152019" y="200533"/>
                </a:lnTo>
                <a:lnTo>
                  <a:pt x="189611" y="228346"/>
                </a:lnTo>
                <a:lnTo>
                  <a:pt x="191643" y="221869"/>
                </a:lnTo>
                <a:lnTo>
                  <a:pt x="182562" y="217855"/>
                </a:lnTo>
                <a:lnTo>
                  <a:pt x="174752" y="212267"/>
                </a:lnTo>
                <a:lnTo>
                  <a:pt x="155778" y="174853"/>
                </a:lnTo>
                <a:lnTo>
                  <a:pt x="153416" y="148082"/>
                </a:lnTo>
                <a:lnTo>
                  <a:pt x="154000" y="134569"/>
                </a:lnTo>
                <a:lnTo>
                  <a:pt x="168186" y="92519"/>
                </a:lnTo>
                <a:lnTo>
                  <a:pt x="182714" y="79946"/>
                </a:lnTo>
                <a:lnTo>
                  <a:pt x="191897" y="75946"/>
                </a:lnTo>
                <a:close/>
              </a:path>
              <a:path w="666750" h="238760">
                <a:moveTo>
                  <a:pt x="656209" y="148971"/>
                </a:moveTo>
                <a:lnTo>
                  <a:pt x="648868" y="108585"/>
                </a:lnTo>
                <a:lnTo>
                  <a:pt x="617080" y="73647"/>
                </a:lnTo>
                <a:lnTo>
                  <a:pt x="605536" y="69469"/>
                </a:lnTo>
                <a:lnTo>
                  <a:pt x="603250" y="75946"/>
                </a:lnTo>
                <a:lnTo>
                  <a:pt x="612482" y="79946"/>
                </a:lnTo>
                <a:lnTo>
                  <a:pt x="620407" y="85471"/>
                </a:lnTo>
                <a:lnTo>
                  <a:pt x="639356" y="122212"/>
                </a:lnTo>
                <a:lnTo>
                  <a:pt x="641731" y="148082"/>
                </a:lnTo>
                <a:lnTo>
                  <a:pt x="641134" y="162115"/>
                </a:lnTo>
                <a:lnTo>
                  <a:pt x="626960" y="205143"/>
                </a:lnTo>
                <a:lnTo>
                  <a:pt x="603504" y="221869"/>
                </a:lnTo>
                <a:lnTo>
                  <a:pt x="605536" y="228346"/>
                </a:lnTo>
                <a:lnTo>
                  <a:pt x="643128" y="200533"/>
                </a:lnTo>
                <a:lnTo>
                  <a:pt x="655396" y="163550"/>
                </a:lnTo>
                <a:lnTo>
                  <a:pt x="656209" y="148971"/>
                </a:lnTo>
                <a:close/>
              </a:path>
              <a:path w="666750" h="238760">
                <a:moveTo>
                  <a:pt x="666750" y="28575"/>
                </a:moveTo>
                <a:lnTo>
                  <a:pt x="133604" y="28575"/>
                </a:lnTo>
                <a:lnTo>
                  <a:pt x="133604" y="25273"/>
                </a:lnTo>
                <a:lnTo>
                  <a:pt x="110236" y="25273"/>
                </a:lnTo>
                <a:lnTo>
                  <a:pt x="59436" y="215773"/>
                </a:lnTo>
                <a:lnTo>
                  <a:pt x="30480" y="151130"/>
                </a:lnTo>
                <a:lnTo>
                  <a:pt x="2921" y="163703"/>
                </a:lnTo>
                <a:lnTo>
                  <a:pt x="5588" y="169926"/>
                </a:lnTo>
                <a:lnTo>
                  <a:pt x="19685" y="163703"/>
                </a:lnTo>
                <a:lnTo>
                  <a:pt x="54356" y="238252"/>
                </a:lnTo>
                <a:lnTo>
                  <a:pt x="62484" y="238252"/>
                </a:lnTo>
                <a:lnTo>
                  <a:pt x="116967" y="36449"/>
                </a:lnTo>
                <a:lnTo>
                  <a:pt x="123825" y="36449"/>
                </a:lnTo>
                <a:lnTo>
                  <a:pt x="123825" y="38100"/>
                </a:lnTo>
                <a:lnTo>
                  <a:pt x="666750" y="38100"/>
                </a:lnTo>
                <a:lnTo>
                  <a:pt x="666750" y="28575"/>
                </a:lnTo>
                <a:close/>
              </a:path>
              <a:path w="666750" h="238760">
                <a:moveTo>
                  <a:pt x="666750" y="0"/>
                </a:moveTo>
                <a:lnTo>
                  <a:pt x="0" y="0"/>
                </a:lnTo>
                <a:lnTo>
                  <a:pt x="0" y="9525"/>
                </a:lnTo>
                <a:lnTo>
                  <a:pt x="666750" y="9525"/>
                </a:lnTo>
                <a:lnTo>
                  <a:pt x="666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7087873" y="3653527"/>
            <a:ext cx="98932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</a:pPr>
            <a:r>
              <a:rPr sz="1400" spc="45" dirty="0">
                <a:latin typeface="Cambria Math"/>
                <a:cs typeface="Cambria Math"/>
              </a:rPr>
              <a:t>1−𝜁</a:t>
            </a:r>
            <a:r>
              <a:rPr sz="1600" spc="67" baseline="18518" dirty="0">
                <a:latin typeface="Cambria Math"/>
                <a:cs typeface="Cambria Math"/>
              </a:rPr>
              <a:t>2</a:t>
            </a:r>
            <a:r>
              <a:rPr sz="1600" spc="127" baseline="18518" dirty="0">
                <a:latin typeface="Cambria Math"/>
                <a:cs typeface="Cambria Math"/>
              </a:rPr>
              <a:t> </a:t>
            </a:r>
            <a:r>
              <a:rPr lang="en-US" sz="1600" spc="127" baseline="18518" dirty="0" smtClean="0">
                <a:latin typeface="Cambria Math"/>
                <a:cs typeface="Cambria Math"/>
              </a:rPr>
              <a:t>  </a:t>
            </a:r>
            <a:endParaRPr sz="2700" baseline="-18518" dirty="0">
              <a:latin typeface="Cambria Math"/>
              <a:cs typeface="Cambria Math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654423" y="4270378"/>
            <a:ext cx="224218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15" dirty="0">
                <a:latin typeface="Calibri"/>
                <a:cs typeface="Calibri"/>
              </a:rPr>
              <a:t>(corresponding</a:t>
            </a:r>
            <a:r>
              <a:rPr sz="1500" spc="-160" dirty="0">
                <a:latin typeface="Calibri"/>
                <a:cs typeface="Calibri"/>
              </a:rPr>
              <a:t> </a:t>
            </a:r>
            <a:r>
              <a:rPr sz="1500" spc="10" dirty="0">
                <a:latin typeface="Calibri"/>
                <a:cs typeface="Calibri"/>
              </a:rPr>
              <a:t>to</a:t>
            </a:r>
            <a:r>
              <a:rPr sz="1500" spc="-100" dirty="0">
                <a:latin typeface="Calibri"/>
                <a:cs typeface="Calibri"/>
              </a:rPr>
              <a:t> </a:t>
            </a:r>
            <a:r>
              <a:rPr sz="1500" spc="5" dirty="0">
                <a:latin typeface="Calibri"/>
                <a:cs typeface="Calibri"/>
              </a:rPr>
              <a:t>first</a:t>
            </a:r>
            <a:r>
              <a:rPr sz="1500" spc="-105" dirty="0">
                <a:latin typeface="Calibri"/>
                <a:cs typeface="Calibri"/>
              </a:rPr>
              <a:t> </a:t>
            </a:r>
            <a:r>
              <a:rPr sz="1500" spc="10" dirty="0">
                <a:latin typeface="Calibri"/>
                <a:cs typeface="Calibri"/>
              </a:rPr>
              <a:t>peak)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860550" y="3704845"/>
            <a:ext cx="1127760" cy="451484"/>
          </a:xfrm>
          <a:custGeom>
            <a:avLst/>
            <a:gdLst/>
            <a:ahLst/>
            <a:cxnLst/>
            <a:rect l="l" t="t" r="r" b="b"/>
            <a:pathLst>
              <a:path w="1127760" h="451485">
                <a:moveTo>
                  <a:pt x="695198" y="288010"/>
                </a:moveTo>
                <a:lnTo>
                  <a:pt x="1127252" y="0"/>
                </a:lnTo>
              </a:path>
              <a:path w="1127760" h="451485">
                <a:moveTo>
                  <a:pt x="0" y="451078"/>
                </a:moveTo>
                <a:lnTo>
                  <a:pt x="432054" y="163067"/>
                </a:lnTo>
              </a:path>
            </a:pathLst>
          </a:custGeom>
          <a:ln w="953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9125" y="858774"/>
            <a:ext cx="8054340" cy="9836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564" indent="-343499">
              <a:spcBef>
                <a:spcPts val="130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2200" spc="10" dirty="0">
                <a:latin typeface="Calibri"/>
                <a:cs typeface="Calibri"/>
              </a:rPr>
              <a:t>Time </a:t>
            </a:r>
            <a:r>
              <a:rPr sz="2200" spc="5" dirty="0">
                <a:latin typeface="Calibri"/>
                <a:cs typeface="Calibri"/>
              </a:rPr>
              <a:t>required </a:t>
            </a:r>
            <a:r>
              <a:rPr sz="2200" spc="-20" dirty="0">
                <a:latin typeface="Calibri"/>
                <a:cs typeface="Calibri"/>
              </a:rPr>
              <a:t>for </a:t>
            </a:r>
            <a:r>
              <a:rPr sz="2200" spc="35" dirty="0">
                <a:latin typeface="Calibri"/>
                <a:cs typeface="Calibri"/>
              </a:rPr>
              <a:t>the </a:t>
            </a:r>
            <a:r>
              <a:rPr sz="2200" spc="15" dirty="0">
                <a:latin typeface="Calibri"/>
                <a:cs typeface="Calibri"/>
              </a:rPr>
              <a:t>response </a:t>
            </a:r>
            <a:r>
              <a:rPr sz="2200" spc="20" dirty="0">
                <a:latin typeface="Calibri"/>
                <a:cs typeface="Calibri"/>
              </a:rPr>
              <a:t>to </a:t>
            </a:r>
            <a:r>
              <a:rPr sz="2200" spc="10" dirty="0">
                <a:latin typeface="Calibri"/>
                <a:cs typeface="Calibri"/>
              </a:rPr>
              <a:t>reach and </a:t>
            </a:r>
            <a:r>
              <a:rPr sz="2200" spc="-10" dirty="0">
                <a:latin typeface="Calibri"/>
                <a:cs typeface="Calibri"/>
              </a:rPr>
              <a:t>stay </a:t>
            </a:r>
            <a:r>
              <a:rPr sz="2200" spc="15" dirty="0">
                <a:latin typeface="Calibri"/>
                <a:cs typeface="Calibri"/>
              </a:rPr>
              <a:t>within </a:t>
            </a:r>
            <a:r>
              <a:rPr sz="2200" spc="10" dirty="0">
                <a:latin typeface="Calibri"/>
                <a:cs typeface="Calibri"/>
              </a:rPr>
              <a:t>a</a:t>
            </a:r>
            <a:r>
              <a:rPr sz="2200" spc="95" dirty="0">
                <a:latin typeface="Calibri"/>
                <a:cs typeface="Calibri"/>
              </a:rPr>
              <a:t> </a:t>
            </a:r>
            <a:r>
              <a:rPr sz="2200" spc="15" dirty="0">
                <a:latin typeface="Calibri"/>
                <a:cs typeface="Calibri"/>
              </a:rPr>
              <a:t>specified</a:t>
            </a:r>
            <a:endParaRPr sz="2200" dirty="0">
              <a:latin typeface="Calibri"/>
              <a:cs typeface="Calibri"/>
            </a:endParaRPr>
          </a:p>
          <a:p>
            <a:pPr marL="355564">
              <a:lnSpc>
                <a:spcPts val="2455"/>
              </a:lnSpc>
              <a:spcBef>
                <a:spcPts val="125"/>
              </a:spcBef>
            </a:pPr>
            <a:r>
              <a:rPr sz="2200" spc="-10" dirty="0">
                <a:latin typeface="Calibri"/>
                <a:cs typeface="Calibri"/>
              </a:rPr>
              <a:t>tolerance </a:t>
            </a:r>
            <a:r>
              <a:rPr sz="2200" dirty="0">
                <a:latin typeface="Calibri"/>
                <a:cs typeface="Calibri"/>
              </a:rPr>
              <a:t>band </a:t>
            </a:r>
            <a:r>
              <a:rPr sz="2200" spc="-5" dirty="0">
                <a:latin typeface="Calibri"/>
                <a:cs typeface="Calibri"/>
              </a:rPr>
              <a:t>(take </a:t>
            </a:r>
            <a:r>
              <a:rPr sz="2200" spc="25" dirty="0">
                <a:latin typeface="Calibri"/>
                <a:cs typeface="Calibri"/>
              </a:rPr>
              <a:t>2%) </a:t>
            </a:r>
            <a:r>
              <a:rPr sz="2200" spc="-5" dirty="0">
                <a:latin typeface="Calibri"/>
                <a:cs typeface="Calibri"/>
              </a:rPr>
              <a:t>of </a:t>
            </a:r>
            <a:r>
              <a:rPr sz="2200" spc="20" dirty="0">
                <a:latin typeface="Calibri"/>
                <a:cs typeface="Calibri"/>
              </a:rPr>
              <a:t>its </a:t>
            </a:r>
            <a:r>
              <a:rPr sz="2200" spc="10" dirty="0">
                <a:latin typeface="Calibri"/>
                <a:cs typeface="Calibri"/>
              </a:rPr>
              <a:t>final value </a:t>
            </a:r>
            <a:r>
              <a:rPr sz="2200" spc="-5" dirty="0">
                <a:latin typeface="Calibri"/>
                <a:cs typeface="Calibri"/>
              </a:rPr>
              <a:t>or </a:t>
            </a:r>
            <a:r>
              <a:rPr sz="2200" dirty="0">
                <a:latin typeface="Calibri"/>
                <a:cs typeface="Calibri"/>
              </a:rPr>
              <a:t>steady </a:t>
            </a:r>
            <a:r>
              <a:rPr sz="2200" spc="10" dirty="0">
                <a:latin typeface="Calibri"/>
                <a:cs typeface="Calibri"/>
              </a:rPr>
              <a:t>state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10" dirty="0">
                <a:latin typeface="Calibri"/>
                <a:cs typeface="Calibri"/>
              </a:rPr>
              <a:t>value</a:t>
            </a:r>
            <a:endParaRPr sz="2200" dirty="0">
              <a:latin typeface="Calibri"/>
              <a:cs typeface="Calibri"/>
            </a:endParaRPr>
          </a:p>
          <a:p>
            <a:pPr marR="612715" algn="ctr">
              <a:lnSpc>
                <a:spcPts val="2275"/>
              </a:lnSpc>
            </a:pPr>
            <a:r>
              <a:rPr sz="2000" spc="15" dirty="0">
                <a:latin typeface="Cambria Math"/>
                <a:cs typeface="Cambria Math"/>
              </a:rPr>
              <a:t>4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13885" y="1984948"/>
            <a:ext cx="14986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200" dirty="0">
                <a:latin typeface="Cambria Math"/>
                <a:cs typeface="Cambria Math"/>
              </a:rPr>
              <a:t>𝑛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17085" y="1870329"/>
            <a:ext cx="438150" cy="19050"/>
          </a:xfrm>
          <a:custGeom>
            <a:avLst/>
            <a:gdLst/>
            <a:ahLst/>
            <a:cxnLst/>
            <a:rect l="l" t="t" r="r" b="b"/>
            <a:pathLst>
              <a:path w="438150" h="19050">
                <a:moveTo>
                  <a:pt x="438150" y="0"/>
                </a:moveTo>
                <a:lnTo>
                  <a:pt x="0" y="0"/>
                </a:lnTo>
                <a:lnTo>
                  <a:pt x="0" y="19050"/>
                </a:lnTo>
                <a:lnTo>
                  <a:pt x="438150" y="19050"/>
                </a:lnTo>
                <a:lnTo>
                  <a:pt x="438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48685" y="1689421"/>
            <a:ext cx="340614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  <a:tabLst>
                <a:tab pos="1706075" algn="l"/>
              </a:tabLst>
            </a:pPr>
            <a:r>
              <a:rPr sz="2000" spc="35" dirty="0">
                <a:latin typeface="Cambria Math"/>
                <a:cs typeface="Cambria Math"/>
              </a:rPr>
              <a:t>𝑡</a:t>
            </a:r>
            <a:r>
              <a:rPr sz="2300" spc="52" baseline="-16666" dirty="0">
                <a:latin typeface="Cambria Math"/>
                <a:cs typeface="Cambria Math"/>
              </a:rPr>
              <a:t>𝑠  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10" dirty="0">
                <a:latin typeface="Cambria Math"/>
                <a:cs typeface="Cambria Math"/>
              </a:rPr>
              <a:t>4𝜏</a:t>
            </a:r>
            <a:r>
              <a:rPr sz="2000" spc="75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145" dirty="0">
                <a:latin typeface="Cambria Math"/>
                <a:cs typeface="Cambria Math"/>
              </a:rPr>
              <a:t> </a:t>
            </a:r>
            <a:r>
              <a:rPr sz="3000" spc="30" baseline="-37500" dirty="0">
                <a:latin typeface="Cambria Math"/>
                <a:cs typeface="Cambria Math"/>
              </a:rPr>
              <a:t>𝜁𝜔	</a:t>
            </a:r>
            <a:r>
              <a:rPr sz="2000" spc="10" dirty="0">
                <a:latin typeface="Cambria Math"/>
                <a:cs typeface="Cambria Math"/>
              </a:rPr>
              <a:t>(2%</a:t>
            </a:r>
            <a:r>
              <a:rPr sz="2000" spc="-30" dirty="0">
                <a:latin typeface="Cambria Math"/>
                <a:cs typeface="Cambria Math"/>
              </a:rPr>
              <a:t> </a:t>
            </a:r>
            <a:r>
              <a:rPr sz="2000" spc="-5" dirty="0">
                <a:latin typeface="Cambria Math"/>
                <a:cs typeface="Cambria Math"/>
              </a:rPr>
              <a:t>tolerance)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51963" y="2128138"/>
            <a:ext cx="16827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000" spc="15" dirty="0">
                <a:latin typeface="Cambria Math"/>
                <a:cs typeface="Cambria Math"/>
              </a:rPr>
              <a:t>3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17085" y="2498979"/>
            <a:ext cx="438150" cy="19050"/>
          </a:xfrm>
          <a:custGeom>
            <a:avLst/>
            <a:gdLst/>
            <a:ahLst/>
            <a:cxnLst/>
            <a:rect l="l" t="t" r="r" b="b"/>
            <a:pathLst>
              <a:path w="438150" h="19050">
                <a:moveTo>
                  <a:pt x="438150" y="0"/>
                </a:moveTo>
                <a:lnTo>
                  <a:pt x="0" y="0"/>
                </a:lnTo>
                <a:lnTo>
                  <a:pt x="0" y="19050"/>
                </a:lnTo>
                <a:lnTo>
                  <a:pt x="438150" y="19050"/>
                </a:lnTo>
                <a:lnTo>
                  <a:pt x="438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48685" y="2319019"/>
            <a:ext cx="340614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  <a:tabLst>
                <a:tab pos="1706075" algn="l"/>
              </a:tabLst>
            </a:pPr>
            <a:r>
              <a:rPr sz="2000" spc="35" dirty="0">
                <a:latin typeface="Cambria Math"/>
                <a:cs typeface="Cambria Math"/>
              </a:rPr>
              <a:t>𝑡</a:t>
            </a:r>
            <a:r>
              <a:rPr sz="2300" spc="52" baseline="-16666" dirty="0">
                <a:latin typeface="Cambria Math"/>
                <a:cs typeface="Cambria Math"/>
              </a:rPr>
              <a:t>𝑠  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15" dirty="0">
                <a:latin typeface="Cambria Math"/>
                <a:cs typeface="Cambria Math"/>
              </a:rPr>
              <a:t>3𝜏</a:t>
            </a:r>
            <a:r>
              <a:rPr sz="2000" spc="70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145" dirty="0">
                <a:latin typeface="Cambria Math"/>
                <a:cs typeface="Cambria Math"/>
              </a:rPr>
              <a:t> </a:t>
            </a:r>
            <a:r>
              <a:rPr sz="3000" spc="30" baseline="-37500" dirty="0">
                <a:latin typeface="Cambria Math"/>
                <a:cs typeface="Cambria Math"/>
              </a:rPr>
              <a:t>𝜁𝜔	</a:t>
            </a:r>
            <a:r>
              <a:rPr sz="2000" spc="10" dirty="0">
                <a:latin typeface="Cambria Math"/>
                <a:cs typeface="Cambria Math"/>
              </a:rPr>
              <a:t>(5%</a:t>
            </a:r>
            <a:r>
              <a:rPr sz="2000" spc="-30" dirty="0">
                <a:latin typeface="Cambria Math"/>
                <a:cs typeface="Cambria Math"/>
              </a:rPr>
              <a:t> </a:t>
            </a:r>
            <a:r>
              <a:rPr sz="2000" spc="-5" dirty="0">
                <a:latin typeface="Cambria Math"/>
                <a:cs typeface="Cambria Math"/>
              </a:rPr>
              <a:t>tolerance)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934211" y="153987"/>
            <a:ext cx="516382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10" dirty="0">
                <a:solidFill>
                  <a:srgbClr val="FF0000"/>
                </a:solidFill>
              </a:rPr>
              <a:t>Expression </a:t>
            </a:r>
            <a:r>
              <a:rPr sz="2800" spc="-25" dirty="0">
                <a:solidFill>
                  <a:srgbClr val="FF0000"/>
                </a:solidFill>
              </a:rPr>
              <a:t>for </a:t>
            </a:r>
            <a:r>
              <a:rPr sz="2800" spc="-15" dirty="0">
                <a:solidFill>
                  <a:srgbClr val="FF0000"/>
                </a:solidFill>
              </a:rPr>
              <a:t>Settling</a:t>
            </a:r>
            <a:r>
              <a:rPr sz="2800" spc="-30" dirty="0">
                <a:solidFill>
                  <a:srgbClr val="FF0000"/>
                </a:solidFill>
              </a:rPr>
              <a:t> </a:t>
            </a:r>
            <a:r>
              <a:rPr sz="2800" spc="-15" dirty="0">
                <a:solidFill>
                  <a:srgbClr val="FF0000"/>
                </a:solidFill>
              </a:rPr>
              <a:t>Time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6152"/>
            <a:ext cx="2133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/>
            <a:fld id="{81D60167-4931-47E6-BA6A-407CBD079E47}" type="slidenum">
              <a:rPr dirty="0"/>
              <a:pPr marL="38096"/>
              <a:t>61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593725" y="2614868"/>
            <a:ext cx="646049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9558" algn="ctr">
              <a:spcBef>
                <a:spcPts val="100"/>
              </a:spcBef>
            </a:pPr>
            <a:r>
              <a:rPr sz="1500" spc="114" dirty="0">
                <a:latin typeface="Cambria Math"/>
                <a:cs typeface="Cambria Math"/>
              </a:rPr>
              <a:t>𝑛</a:t>
            </a:r>
            <a:endParaRPr sz="1500" dirty="0">
              <a:latin typeface="Cambria Math"/>
              <a:cs typeface="Cambria Math"/>
            </a:endParaRPr>
          </a:p>
          <a:p>
            <a:pPr marL="380963" indent="-343499">
              <a:spcBef>
                <a:spcPts val="30"/>
              </a:spcBef>
              <a:buFont typeface="Arial"/>
              <a:buChar char="•"/>
              <a:tabLst>
                <a:tab pos="380963" algn="l"/>
                <a:tab pos="381599" algn="l"/>
              </a:tabLst>
            </a:pPr>
            <a:r>
              <a:rPr sz="2000" spc="-10" dirty="0">
                <a:latin typeface="Calibri"/>
                <a:cs typeface="Calibri"/>
              </a:rPr>
              <a:t>Settling </a:t>
            </a:r>
            <a:r>
              <a:rPr sz="2000" spc="10" dirty="0">
                <a:latin typeface="Calibri"/>
                <a:cs typeface="Calibri"/>
              </a:rPr>
              <a:t>time 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spc="-10" dirty="0">
                <a:latin typeface="Calibri"/>
                <a:cs typeface="Calibri"/>
              </a:rPr>
              <a:t>inversely </a:t>
            </a:r>
            <a:r>
              <a:rPr sz="2000" spc="-5" dirty="0">
                <a:latin typeface="Calibri"/>
                <a:cs typeface="Calibri"/>
              </a:rPr>
              <a:t>proportional </a:t>
            </a:r>
            <a:r>
              <a:rPr sz="2000" spc="5" dirty="0">
                <a:latin typeface="Calibri"/>
                <a:cs typeface="Calibri"/>
              </a:rPr>
              <a:t>to the damping</a:t>
            </a:r>
            <a:r>
              <a:rPr sz="2000" spc="-13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ratio</a:t>
            </a:r>
            <a:endParaRPr sz="2000" dirty="0">
              <a:latin typeface="Calibri"/>
              <a:cs typeface="Calibri"/>
            </a:endParaRPr>
          </a:p>
          <a:p>
            <a:pPr marL="380963" indent="-343499">
              <a:spcBef>
                <a:spcPts val="455"/>
              </a:spcBef>
              <a:buFont typeface="Arial"/>
              <a:buChar char="•"/>
              <a:tabLst>
                <a:tab pos="380963" algn="l"/>
                <a:tab pos="381599" algn="l"/>
              </a:tabLst>
            </a:pPr>
            <a:r>
              <a:rPr sz="2000" spc="25" dirty="0">
                <a:latin typeface="Calibri"/>
                <a:cs typeface="Calibri"/>
              </a:rPr>
              <a:t>As </a:t>
            </a:r>
            <a:r>
              <a:rPr sz="2000" spc="10" dirty="0">
                <a:latin typeface="Cambria Math"/>
                <a:cs typeface="Cambria Math"/>
              </a:rPr>
              <a:t>𝜁 </a:t>
            </a:r>
            <a:r>
              <a:rPr sz="2000" spc="-5" dirty="0">
                <a:latin typeface="Calibri"/>
                <a:cs typeface="Calibri"/>
              </a:rPr>
              <a:t>increases, </a:t>
            </a:r>
            <a:r>
              <a:rPr sz="2000" spc="30" dirty="0">
                <a:latin typeface="Cambria Math"/>
                <a:cs typeface="Cambria Math"/>
              </a:rPr>
              <a:t>𝑡</a:t>
            </a:r>
            <a:r>
              <a:rPr sz="2300" spc="44" baseline="-16666" dirty="0">
                <a:latin typeface="Cambria Math"/>
                <a:cs typeface="Cambria Math"/>
              </a:rPr>
              <a:t>𝑠</a:t>
            </a:r>
            <a:r>
              <a:rPr sz="2300" spc="284" baseline="-16666" dirty="0">
                <a:latin typeface="Cambria Math"/>
                <a:cs typeface="Cambria Math"/>
              </a:rPr>
              <a:t> </a:t>
            </a:r>
            <a:r>
              <a:rPr sz="2000" spc="-10" dirty="0">
                <a:latin typeface="Calibri"/>
                <a:cs typeface="Calibri"/>
              </a:rPr>
              <a:t>decreases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9125" y="858774"/>
            <a:ext cx="8054340" cy="6886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564" indent="-343499">
              <a:spcBef>
                <a:spcPts val="130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2200" spc="10" dirty="0">
                <a:latin typeface="Calibri"/>
                <a:cs typeface="Calibri"/>
              </a:rPr>
              <a:t>Time </a:t>
            </a:r>
            <a:r>
              <a:rPr sz="2200" spc="5" dirty="0">
                <a:latin typeface="Calibri"/>
                <a:cs typeface="Calibri"/>
              </a:rPr>
              <a:t>required </a:t>
            </a:r>
            <a:r>
              <a:rPr sz="2200" spc="-20" dirty="0">
                <a:latin typeface="Calibri"/>
                <a:cs typeface="Calibri"/>
              </a:rPr>
              <a:t>for </a:t>
            </a:r>
            <a:r>
              <a:rPr sz="2200" spc="35" dirty="0">
                <a:latin typeface="Calibri"/>
                <a:cs typeface="Calibri"/>
              </a:rPr>
              <a:t>the </a:t>
            </a:r>
            <a:r>
              <a:rPr sz="2200" spc="15" dirty="0">
                <a:latin typeface="Calibri"/>
                <a:cs typeface="Calibri"/>
              </a:rPr>
              <a:t>response </a:t>
            </a:r>
            <a:r>
              <a:rPr sz="2200" spc="20" dirty="0">
                <a:latin typeface="Calibri"/>
                <a:cs typeface="Calibri"/>
              </a:rPr>
              <a:t>to </a:t>
            </a:r>
            <a:r>
              <a:rPr sz="2200" spc="10" dirty="0">
                <a:latin typeface="Calibri"/>
                <a:cs typeface="Calibri"/>
              </a:rPr>
              <a:t>reach and </a:t>
            </a:r>
            <a:r>
              <a:rPr sz="2200" spc="-10" dirty="0">
                <a:latin typeface="Calibri"/>
                <a:cs typeface="Calibri"/>
              </a:rPr>
              <a:t>stay </a:t>
            </a:r>
            <a:r>
              <a:rPr sz="2200" spc="15" dirty="0">
                <a:latin typeface="Calibri"/>
                <a:cs typeface="Calibri"/>
              </a:rPr>
              <a:t>within </a:t>
            </a:r>
            <a:r>
              <a:rPr sz="2200" spc="10" dirty="0">
                <a:latin typeface="Calibri"/>
                <a:cs typeface="Calibri"/>
              </a:rPr>
              <a:t>a</a:t>
            </a:r>
            <a:r>
              <a:rPr sz="2200" spc="95" dirty="0">
                <a:latin typeface="Calibri"/>
                <a:cs typeface="Calibri"/>
              </a:rPr>
              <a:t> </a:t>
            </a:r>
            <a:r>
              <a:rPr sz="2200" spc="15" dirty="0">
                <a:latin typeface="Calibri"/>
                <a:cs typeface="Calibri"/>
              </a:rPr>
              <a:t>specified</a:t>
            </a:r>
            <a:endParaRPr sz="2200" dirty="0">
              <a:latin typeface="Calibri"/>
              <a:cs typeface="Calibri"/>
            </a:endParaRPr>
          </a:p>
          <a:p>
            <a:pPr marL="355564">
              <a:lnSpc>
                <a:spcPts val="2455"/>
              </a:lnSpc>
              <a:spcBef>
                <a:spcPts val="125"/>
              </a:spcBef>
            </a:pPr>
            <a:r>
              <a:rPr sz="2200" spc="-10" dirty="0">
                <a:latin typeface="Calibri"/>
                <a:cs typeface="Calibri"/>
              </a:rPr>
              <a:t>tolerance </a:t>
            </a:r>
            <a:r>
              <a:rPr sz="2200" dirty="0">
                <a:latin typeface="Calibri"/>
                <a:cs typeface="Calibri"/>
              </a:rPr>
              <a:t>band </a:t>
            </a:r>
            <a:r>
              <a:rPr sz="2200" spc="-5" dirty="0">
                <a:latin typeface="Calibri"/>
                <a:cs typeface="Calibri"/>
              </a:rPr>
              <a:t>(take </a:t>
            </a:r>
            <a:r>
              <a:rPr sz="2200" spc="25" dirty="0">
                <a:latin typeface="Calibri"/>
                <a:cs typeface="Calibri"/>
              </a:rPr>
              <a:t>2%) </a:t>
            </a:r>
            <a:r>
              <a:rPr sz="2200" spc="-5" dirty="0">
                <a:latin typeface="Calibri"/>
                <a:cs typeface="Calibri"/>
              </a:rPr>
              <a:t>of </a:t>
            </a:r>
            <a:r>
              <a:rPr sz="2200" spc="20" dirty="0">
                <a:latin typeface="Calibri"/>
                <a:cs typeface="Calibri"/>
              </a:rPr>
              <a:t>its </a:t>
            </a:r>
            <a:r>
              <a:rPr sz="2200" spc="10" dirty="0">
                <a:latin typeface="Calibri"/>
                <a:cs typeface="Calibri"/>
              </a:rPr>
              <a:t>final value </a:t>
            </a:r>
            <a:r>
              <a:rPr sz="2200" spc="-5" dirty="0">
                <a:latin typeface="Calibri"/>
                <a:cs typeface="Calibri"/>
              </a:rPr>
              <a:t>or </a:t>
            </a:r>
            <a:r>
              <a:rPr sz="2200" dirty="0">
                <a:latin typeface="Calibri"/>
                <a:cs typeface="Calibri"/>
              </a:rPr>
              <a:t>steady </a:t>
            </a:r>
            <a:r>
              <a:rPr sz="2200" spc="10" dirty="0">
                <a:latin typeface="Calibri"/>
                <a:cs typeface="Calibri"/>
              </a:rPr>
              <a:t>state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10" dirty="0" smtClean="0">
                <a:latin typeface="Calibri"/>
                <a:cs typeface="Calibri"/>
              </a:rPr>
              <a:t>value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934211" y="153987"/>
            <a:ext cx="516382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10" dirty="0">
                <a:solidFill>
                  <a:srgbClr val="FF0000"/>
                </a:solidFill>
              </a:rPr>
              <a:t>Expression </a:t>
            </a:r>
            <a:r>
              <a:rPr sz="2800" spc="-25" dirty="0">
                <a:solidFill>
                  <a:srgbClr val="FF0000"/>
                </a:solidFill>
              </a:rPr>
              <a:t>for </a:t>
            </a:r>
            <a:r>
              <a:rPr sz="2800" spc="-15" dirty="0">
                <a:solidFill>
                  <a:srgbClr val="FF0000"/>
                </a:solidFill>
              </a:rPr>
              <a:t>Settling</a:t>
            </a:r>
            <a:r>
              <a:rPr sz="2800" spc="-30" dirty="0">
                <a:solidFill>
                  <a:srgbClr val="FF0000"/>
                </a:solidFill>
              </a:rPr>
              <a:t> </a:t>
            </a:r>
            <a:r>
              <a:rPr sz="2800" spc="-15" dirty="0">
                <a:solidFill>
                  <a:srgbClr val="FF0000"/>
                </a:solidFill>
              </a:rPr>
              <a:t>Time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6152"/>
            <a:ext cx="2133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/>
            <a:fld id="{81D60167-4931-47E6-BA6A-407CBD079E47}" type="slidenum">
              <a:rPr dirty="0"/>
              <a:pPr marL="38096"/>
              <a:t>62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8457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Time domain parameters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63</a:t>
            </a:fld>
            <a:endParaRPr lang="en-IN" dirty="0"/>
          </a:p>
        </p:txBody>
      </p:sp>
      <p:pic>
        <p:nvPicPr>
          <p:cNvPr id="2170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90550"/>
            <a:ext cx="9144000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7661" y="153987"/>
            <a:ext cx="588835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10" dirty="0">
                <a:solidFill>
                  <a:srgbClr val="FF0000"/>
                </a:solidFill>
              </a:rPr>
              <a:t>Application </a:t>
            </a:r>
            <a:r>
              <a:rPr sz="2800" spc="-15" dirty="0">
                <a:solidFill>
                  <a:srgbClr val="FF0000"/>
                </a:solidFill>
              </a:rPr>
              <a:t>of </a:t>
            </a:r>
            <a:r>
              <a:rPr sz="2800" dirty="0">
                <a:solidFill>
                  <a:srgbClr val="FF0000"/>
                </a:solidFill>
              </a:rPr>
              <a:t>Damped </a:t>
            </a:r>
            <a:r>
              <a:rPr sz="2800" spc="-30" dirty="0">
                <a:solidFill>
                  <a:srgbClr val="FF0000"/>
                </a:solidFill>
              </a:rPr>
              <a:t>Systems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6152"/>
            <a:ext cx="2133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/>
            <a:fld id="{81D60167-4931-47E6-BA6A-407CBD079E47}" type="slidenum">
              <a:rPr dirty="0"/>
              <a:pPr marL="38096"/>
              <a:t>64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19125" y="932131"/>
            <a:ext cx="7434580" cy="3304743"/>
          </a:xfrm>
          <a:prstGeom prst="rect">
            <a:avLst/>
          </a:prstGeom>
        </p:spPr>
        <p:txBody>
          <a:bodyPr vert="horz" wrap="square" lIns="0" tIns="87622" rIns="0" bIns="0" rtlCol="0">
            <a:spAutoFit/>
          </a:bodyPr>
          <a:lstStyle/>
          <a:p>
            <a:pPr marL="355564" indent="-343499">
              <a:spcBef>
                <a:spcPts val="690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2200" b="1" spc="25" dirty="0">
                <a:solidFill>
                  <a:srgbClr val="006FC0"/>
                </a:solidFill>
                <a:latin typeface="Calibri"/>
                <a:cs typeface="Calibri"/>
              </a:rPr>
              <a:t>Overdamped</a:t>
            </a:r>
            <a:r>
              <a:rPr sz="2200" b="1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b="1" spc="30" dirty="0">
                <a:solidFill>
                  <a:srgbClr val="006FC0"/>
                </a:solidFill>
                <a:latin typeface="Calibri"/>
                <a:cs typeface="Calibri"/>
              </a:rPr>
              <a:t>systems:</a:t>
            </a:r>
            <a:endParaRPr sz="2200" dirty="0">
              <a:latin typeface="Calibri"/>
              <a:cs typeface="Calibri"/>
            </a:endParaRPr>
          </a:p>
          <a:p>
            <a:pPr marL="756209" lvl="1" indent="-286357">
              <a:spcBef>
                <a:spcPts val="475"/>
              </a:spcBef>
              <a:buFont typeface="Arial"/>
              <a:buChar char="–"/>
              <a:tabLst>
                <a:tab pos="755574" algn="l"/>
                <a:tab pos="756209" algn="l"/>
              </a:tabLst>
            </a:pPr>
            <a:r>
              <a:rPr spc="-10" dirty="0">
                <a:latin typeface="Calibri"/>
                <a:cs typeface="Calibri"/>
              </a:rPr>
              <a:t>Push </a:t>
            </a:r>
            <a:r>
              <a:rPr spc="10" dirty="0">
                <a:latin typeface="Calibri"/>
                <a:cs typeface="Calibri"/>
              </a:rPr>
              <a:t>button </a:t>
            </a:r>
            <a:r>
              <a:rPr dirty="0">
                <a:latin typeface="Calibri"/>
                <a:cs typeface="Calibri"/>
              </a:rPr>
              <a:t>water </a:t>
            </a:r>
            <a:r>
              <a:rPr spc="10" dirty="0">
                <a:latin typeface="Calibri"/>
                <a:cs typeface="Calibri"/>
              </a:rPr>
              <a:t>tap </a:t>
            </a:r>
            <a:r>
              <a:rPr spc="-5" dirty="0">
                <a:latin typeface="Calibri"/>
                <a:cs typeface="Calibri"/>
              </a:rPr>
              <a:t>shut-off</a:t>
            </a:r>
            <a:r>
              <a:rPr spc="-204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valves</a:t>
            </a:r>
            <a:endParaRPr dirty="0">
              <a:latin typeface="Calibri"/>
              <a:cs typeface="Calibri"/>
            </a:endParaRPr>
          </a:p>
          <a:p>
            <a:pPr marL="756209" lvl="1" indent="-286357">
              <a:spcBef>
                <a:spcPts val="470"/>
              </a:spcBef>
              <a:buFont typeface="Arial"/>
              <a:buChar char="–"/>
              <a:tabLst>
                <a:tab pos="755574" algn="l"/>
                <a:tab pos="756209" algn="l"/>
              </a:tabLst>
            </a:pPr>
            <a:r>
              <a:rPr spc="10" dirty="0">
                <a:latin typeface="Calibri"/>
                <a:cs typeface="Calibri"/>
              </a:rPr>
              <a:t>Automatic</a:t>
            </a:r>
            <a:r>
              <a:rPr spc="-110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door</a:t>
            </a:r>
            <a:r>
              <a:rPr spc="-13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closers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(can</a:t>
            </a:r>
            <a:r>
              <a:rPr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be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critically</a:t>
            </a:r>
            <a:r>
              <a:rPr spc="-160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damped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also)</a:t>
            </a:r>
            <a:endParaRPr dirty="0">
              <a:latin typeface="Calibri"/>
              <a:cs typeface="Calibri"/>
            </a:endParaRPr>
          </a:p>
          <a:p>
            <a:pPr marL="355564" indent="-343499">
              <a:spcBef>
                <a:spcPts val="570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2200" b="1" spc="-5" dirty="0">
                <a:solidFill>
                  <a:srgbClr val="006FC0"/>
                </a:solidFill>
                <a:latin typeface="Calibri"/>
                <a:cs typeface="Calibri"/>
              </a:rPr>
              <a:t>Critically </a:t>
            </a:r>
            <a:r>
              <a:rPr sz="2200" b="1" spc="25" dirty="0">
                <a:solidFill>
                  <a:srgbClr val="006FC0"/>
                </a:solidFill>
                <a:latin typeface="Calibri"/>
                <a:cs typeface="Calibri"/>
              </a:rPr>
              <a:t>damped</a:t>
            </a:r>
            <a:r>
              <a:rPr sz="2200" b="1" spc="-2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b="1" spc="30" dirty="0">
                <a:solidFill>
                  <a:srgbClr val="006FC0"/>
                </a:solidFill>
                <a:latin typeface="Calibri"/>
                <a:cs typeface="Calibri"/>
              </a:rPr>
              <a:t>systems:</a:t>
            </a:r>
            <a:endParaRPr sz="2200" dirty="0">
              <a:latin typeface="Calibri"/>
              <a:cs typeface="Calibri"/>
            </a:endParaRPr>
          </a:p>
          <a:p>
            <a:pPr marL="756209" lvl="1" indent="-286357">
              <a:spcBef>
                <a:spcPts val="475"/>
              </a:spcBef>
              <a:buFont typeface="Arial"/>
              <a:buChar char="–"/>
              <a:tabLst>
                <a:tab pos="755574" algn="l"/>
                <a:tab pos="756209" algn="l"/>
              </a:tabLst>
            </a:pPr>
            <a:r>
              <a:rPr spc="20" dirty="0">
                <a:latin typeface="Calibri"/>
                <a:cs typeface="Calibri"/>
              </a:rPr>
              <a:t>Elevatormechanism</a:t>
            </a:r>
            <a:endParaRPr dirty="0">
              <a:latin typeface="Calibri"/>
              <a:cs typeface="Calibri"/>
            </a:endParaRPr>
          </a:p>
          <a:p>
            <a:pPr marL="756209" lvl="1" indent="-286357">
              <a:spcBef>
                <a:spcPts val="395"/>
              </a:spcBef>
              <a:buFont typeface="Arial"/>
              <a:buChar char="–"/>
              <a:tabLst>
                <a:tab pos="755574" algn="l"/>
                <a:tab pos="756209" algn="l"/>
              </a:tabLst>
            </a:pPr>
            <a:r>
              <a:rPr dirty="0">
                <a:latin typeface="Calibri"/>
                <a:cs typeface="Calibri"/>
              </a:rPr>
              <a:t>Gun </a:t>
            </a:r>
            <a:r>
              <a:rPr spc="5" dirty="0">
                <a:latin typeface="Calibri"/>
                <a:cs typeface="Calibri"/>
              </a:rPr>
              <a:t>mechanism </a:t>
            </a:r>
            <a:r>
              <a:rPr spc="-5" dirty="0">
                <a:latin typeface="Calibri"/>
                <a:cs typeface="Calibri"/>
              </a:rPr>
              <a:t>(returns to </a:t>
            </a:r>
            <a:r>
              <a:rPr spc="5" dirty="0">
                <a:latin typeface="Calibri"/>
                <a:cs typeface="Calibri"/>
              </a:rPr>
              <a:t>neutral </a:t>
            </a:r>
            <a:r>
              <a:rPr spc="10" dirty="0">
                <a:latin typeface="Calibri"/>
                <a:cs typeface="Calibri"/>
              </a:rPr>
              <a:t>position</a:t>
            </a:r>
            <a:r>
              <a:rPr spc="-325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in </a:t>
            </a:r>
            <a:r>
              <a:rPr spc="-10" dirty="0">
                <a:latin typeface="Calibri"/>
                <a:cs typeface="Calibri"/>
              </a:rPr>
              <a:t>shortest </a:t>
            </a:r>
            <a:r>
              <a:rPr spc="5" dirty="0">
                <a:latin typeface="Calibri"/>
                <a:cs typeface="Calibri"/>
              </a:rPr>
              <a:t>possible </a:t>
            </a:r>
            <a:r>
              <a:rPr dirty="0">
                <a:latin typeface="Calibri"/>
                <a:cs typeface="Calibri"/>
              </a:rPr>
              <a:t>time)</a:t>
            </a:r>
          </a:p>
          <a:p>
            <a:pPr marL="355564" indent="-343499">
              <a:spcBef>
                <a:spcPts val="570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2200" b="1" spc="25" dirty="0">
                <a:solidFill>
                  <a:srgbClr val="006FC0"/>
                </a:solidFill>
                <a:latin typeface="Calibri"/>
                <a:cs typeface="Calibri"/>
              </a:rPr>
              <a:t>Underdamped</a:t>
            </a:r>
            <a:r>
              <a:rPr sz="2200" b="1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b="1" spc="30" dirty="0">
                <a:solidFill>
                  <a:srgbClr val="006FC0"/>
                </a:solidFill>
                <a:latin typeface="Calibri"/>
                <a:cs typeface="Calibri"/>
              </a:rPr>
              <a:t>systems:</a:t>
            </a:r>
            <a:endParaRPr sz="2200" dirty="0">
              <a:latin typeface="Calibri"/>
              <a:cs typeface="Calibri"/>
            </a:endParaRPr>
          </a:p>
          <a:p>
            <a:pPr marL="756209" lvl="1" indent="-286357">
              <a:spcBef>
                <a:spcPts val="475"/>
              </a:spcBef>
              <a:buFont typeface="Arial"/>
              <a:buChar char="–"/>
              <a:tabLst>
                <a:tab pos="755574" algn="l"/>
                <a:tab pos="756209" algn="l"/>
              </a:tabLst>
            </a:pPr>
            <a:r>
              <a:rPr spc="10" dirty="0">
                <a:latin typeface="Calibri"/>
                <a:cs typeface="Calibri"/>
              </a:rPr>
              <a:t>All </a:t>
            </a:r>
            <a:r>
              <a:rPr spc="-5" dirty="0">
                <a:latin typeface="Calibri"/>
                <a:cs typeface="Calibri"/>
              </a:rPr>
              <a:t>string instruments, </a:t>
            </a:r>
            <a:r>
              <a:rPr spc="15" dirty="0">
                <a:latin typeface="Calibri"/>
                <a:cs typeface="Calibri"/>
              </a:rPr>
              <a:t>bells </a:t>
            </a:r>
            <a:r>
              <a:rPr dirty="0">
                <a:latin typeface="Calibri"/>
                <a:cs typeface="Calibri"/>
              </a:rPr>
              <a:t>are </a:t>
            </a:r>
            <a:r>
              <a:rPr spc="5" dirty="0">
                <a:latin typeface="Calibri"/>
                <a:cs typeface="Calibri"/>
              </a:rPr>
              <a:t>underdamped </a:t>
            </a:r>
            <a:r>
              <a:rPr spc="-5" dirty="0">
                <a:latin typeface="Calibri"/>
                <a:cs typeface="Calibri"/>
              </a:rPr>
              <a:t>to </a:t>
            </a:r>
            <a:r>
              <a:rPr spc="-15" dirty="0">
                <a:latin typeface="Calibri"/>
                <a:cs typeface="Calibri"/>
              </a:rPr>
              <a:t>make </a:t>
            </a:r>
            <a:r>
              <a:rPr spc="5" dirty="0">
                <a:latin typeface="Calibri"/>
                <a:cs typeface="Calibri"/>
              </a:rPr>
              <a:t>sound</a:t>
            </a:r>
            <a:r>
              <a:rPr spc="-275" dirty="0">
                <a:latin typeface="Calibri"/>
                <a:cs typeface="Calibri"/>
              </a:rPr>
              <a:t> </a:t>
            </a:r>
            <a:r>
              <a:rPr spc="20" dirty="0">
                <a:latin typeface="Calibri"/>
                <a:cs typeface="Calibri"/>
              </a:rPr>
              <a:t>appealing</a:t>
            </a:r>
            <a:endParaRPr dirty="0">
              <a:latin typeface="Calibri"/>
              <a:cs typeface="Calibri"/>
            </a:endParaRPr>
          </a:p>
          <a:p>
            <a:pPr marL="756209" lvl="1" indent="-286357">
              <a:spcBef>
                <a:spcPts val="470"/>
              </a:spcBef>
              <a:buFont typeface="Arial"/>
              <a:buChar char="–"/>
              <a:tabLst>
                <a:tab pos="755574" algn="l"/>
                <a:tab pos="756209" algn="l"/>
              </a:tabLst>
            </a:pPr>
            <a:r>
              <a:rPr spc="20" dirty="0">
                <a:latin typeface="Calibri"/>
                <a:cs typeface="Calibri"/>
              </a:rPr>
              <a:t>Analog</a:t>
            </a:r>
            <a:r>
              <a:rPr spc="-1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electrical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or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mechanical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measuring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instruments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57350"/>
            <a:ext cx="8229600" cy="1219199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Steady State Response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65</a:t>
            </a:fld>
            <a:endParaRPr lang="en-IN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4575" y="153987"/>
            <a:ext cx="699325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b="1" spc="-40" dirty="0">
                <a:solidFill>
                  <a:srgbClr val="FF0000"/>
                </a:solidFill>
              </a:rPr>
              <a:t>Transient </a:t>
            </a:r>
            <a:r>
              <a:rPr sz="2800" b="1" spc="-5" dirty="0">
                <a:solidFill>
                  <a:srgbClr val="FF0000"/>
                </a:solidFill>
              </a:rPr>
              <a:t>and </a:t>
            </a:r>
            <a:r>
              <a:rPr sz="2800" b="1" spc="-15" dirty="0">
                <a:solidFill>
                  <a:srgbClr val="FF0000"/>
                </a:solidFill>
              </a:rPr>
              <a:t>Steady </a:t>
            </a:r>
            <a:r>
              <a:rPr sz="2800" b="1" spc="-35" dirty="0">
                <a:solidFill>
                  <a:srgbClr val="FF0000"/>
                </a:solidFill>
              </a:rPr>
              <a:t>State</a:t>
            </a:r>
            <a:r>
              <a:rPr sz="2800" b="1" spc="100" dirty="0">
                <a:solidFill>
                  <a:srgbClr val="FF0000"/>
                </a:solidFill>
              </a:rPr>
              <a:t> </a:t>
            </a:r>
            <a:r>
              <a:rPr sz="2800" b="1" spc="-15" dirty="0">
                <a:solidFill>
                  <a:srgbClr val="FF0000"/>
                </a:solidFill>
              </a:rPr>
              <a:t>Responses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7242"/>
            <a:ext cx="213360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fld id="{81D60167-4931-47E6-BA6A-407CBD079E47}" type="slidenum">
              <a:rPr dirty="0"/>
              <a:pPr/>
              <a:t>66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0" y="1733550"/>
            <a:ext cx="3810000" cy="2035806"/>
          </a:xfrm>
          <a:prstGeom prst="rect">
            <a:avLst/>
          </a:prstGeom>
        </p:spPr>
        <p:txBody>
          <a:bodyPr vert="horz" wrap="square" lIns="0" tIns="80637" rIns="0" bIns="0" rtlCol="0">
            <a:spAutoFit/>
          </a:bodyPr>
          <a:lstStyle/>
          <a:p>
            <a:pPr marL="380963" lvl="1" indent="-343499">
              <a:spcBef>
                <a:spcPts val="635"/>
              </a:spcBef>
              <a:buFont typeface="Arial"/>
              <a:buChar char="•"/>
              <a:tabLst>
                <a:tab pos="380963" algn="l"/>
                <a:tab pos="381599" algn="l"/>
              </a:tabLst>
            </a:pPr>
            <a:r>
              <a:rPr sz="2200" b="1" spc="-15" dirty="0">
                <a:solidFill>
                  <a:srgbClr val="006FC0"/>
                </a:solidFill>
                <a:latin typeface="Calibri"/>
                <a:cs typeface="Calibri"/>
              </a:rPr>
              <a:t>Transient </a:t>
            </a:r>
            <a:r>
              <a:rPr sz="2200" b="1" spc="25" dirty="0">
                <a:solidFill>
                  <a:srgbClr val="006FC0"/>
                </a:solidFill>
                <a:latin typeface="Calibri"/>
                <a:cs typeface="Calibri"/>
              </a:rPr>
              <a:t>response</a:t>
            </a:r>
            <a:r>
              <a:rPr sz="2200" b="1" spc="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30" dirty="0">
                <a:solidFill>
                  <a:srgbClr val="006FC0"/>
                </a:solidFill>
                <a:latin typeface="Cambria Math"/>
                <a:cs typeface="Cambria Math"/>
              </a:rPr>
              <a:t>𝒚</a:t>
            </a:r>
            <a:r>
              <a:rPr sz="2300" spc="44" baseline="-16129" dirty="0">
                <a:solidFill>
                  <a:srgbClr val="006FC0"/>
                </a:solidFill>
                <a:latin typeface="Cambria Math"/>
                <a:cs typeface="Cambria Math"/>
              </a:rPr>
              <a:t>𝒕𝒓</a:t>
            </a:r>
            <a:r>
              <a:rPr sz="2200" spc="30" dirty="0">
                <a:solidFill>
                  <a:srgbClr val="006FC0"/>
                </a:solidFill>
                <a:latin typeface="Cambria Math"/>
                <a:cs typeface="Cambria Math"/>
              </a:rPr>
              <a:t>(𝒕</a:t>
            </a:r>
            <a:r>
              <a:rPr sz="2200" spc="30" dirty="0" smtClean="0">
                <a:solidFill>
                  <a:srgbClr val="006FC0"/>
                </a:solidFill>
                <a:latin typeface="Cambria Math"/>
                <a:cs typeface="Cambria Math"/>
              </a:rPr>
              <a:t>)</a:t>
            </a:r>
            <a:r>
              <a:rPr sz="2200" b="1" spc="30" dirty="0" smtClean="0">
                <a:solidFill>
                  <a:srgbClr val="006FC0"/>
                </a:solidFill>
                <a:latin typeface="Calibri"/>
                <a:cs typeface="Calibri"/>
              </a:rPr>
              <a:t>:</a:t>
            </a:r>
            <a:r>
              <a:rPr lang="en-US" sz="2200" b="1" spc="30" dirty="0" smtClean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2000" spc="-15" dirty="0" smtClean="0">
                <a:cs typeface="Calibri"/>
              </a:rPr>
              <a:t>Part </a:t>
            </a:r>
            <a:r>
              <a:rPr lang="en-US" sz="2000" dirty="0" smtClean="0">
                <a:cs typeface="Calibri"/>
              </a:rPr>
              <a:t>of </a:t>
            </a:r>
            <a:r>
              <a:rPr lang="en-US" sz="2000" spc="5" dirty="0" smtClean="0">
                <a:cs typeface="Calibri"/>
              </a:rPr>
              <a:t>the </a:t>
            </a:r>
            <a:r>
              <a:rPr lang="en-US" sz="2000" spc="10" dirty="0" smtClean="0">
                <a:cs typeface="Calibri"/>
              </a:rPr>
              <a:t>time </a:t>
            </a:r>
            <a:r>
              <a:rPr lang="en-US" sz="2000" spc="5" dirty="0" smtClean="0">
                <a:cs typeface="Calibri"/>
              </a:rPr>
              <a:t>response that </a:t>
            </a:r>
            <a:r>
              <a:rPr lang="en-US" sz="2000" dirty="0" smtClean="0">
                <a:cs typeface="Calibri"/>
              </a:rPr>
              <a:t>goes </a:t>
            </a:r>
            <a:r>
              <a:rPr lang="en-US" sz="2000" spc="5" dirty="0" smtClean="0">
                <a:cs typeface="Calibri"/>
              </a:rPr>
              <a:t>to </a:t>
            </a:r>
            <a:r>
              <a:rPr lang="en-US" sz="2000" spc="-20" dirty="0" smtClean="0">
                <a:cs typeface="Calibri"/>
              </a:rPr>
              <a:t>zero </a:t>
            </a:r>
            <a:r>
              <a:rPr lang="en-US" sz="2000" spc="10" dirty="0" smtClean="0">
                <a:cs typeface="Calibri"/>
              </a:rPr>
              <a:t>as time </a:t>
            </a:r>
            <a:r>
              <a:rPr lang="en-US" sz="2000" spc="-5" dirty="0" smtClean="0">
                <a:cs typeface="Calibri"/>
              </a:rPr>
              <a:t>tends </a:t>
            </a:r>
            <a:r>
              <a:rPr lang="en-US" sz="2000" spc="5" dirty="0" smtClean="0">
                <a:cs typeface="Calibri"/>
              </a:rPr>
              <a:t>to</a:t>
            </a:r>
            <a:r>
              <a:rPr lang="en-US" sz="2000" spc="-310" dirty="0" smtClean="0">
                <a:cs typeface="Calibri"/>
              </a:rPr>
              <a:t> </a:t>
            </a:r>
            <a:r>
              <a:rPr lang="en-US" sz="2000" dirty="0" smtClean="0">
                <a:cs typeface="Calibri"/>
              </a:rPr>
              <a:t>be large</a:t>
            </a:r>
          </a:p>
          <a:p>
            <a:pPr marL="380963" indent="-343499">
              <a:spcBef>
                <a:spcPts val="635"/>
              </a:spcBef>
              <a:buFont typeface="Arial"/>
              <a:buChar char="•"/>
              <a:tabLst>
                <a:tab pos="380963" algn="l"/>
                <a:tab pos="381599" algn="l"/>
              </a:tabLst>
            </a:pPr>
            <a:r>
              <a:rPr lang="en-US" sz="2000" spc="-10" dirty="0" smtClean="0">
                <a:solidFill>
                  <a:srgbClr val="FF0000"/>
                </a:solidFill>
                <a:latin typeface="Calibri"/>
                <a:cs typeface="Calibri"/>
              </a:rPr>
              <a:t>It is depend on system poles only and not on type of input</a:t>
            </a:r>
            <a:endParaRPr sz="20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62400" y="1657350"/>
            <a:ext cx="4876800" cy="2527607"/>
          </a:xfrm>
          <a:prstGeom prst="rect">
            <a:avLst/>
          </a:prstGeom>
        </p:spPr>
        <p:txBody>
          <a:bodyPr vert="horz" wrap="square" lIns="0" tIns="85082" rIns="0" bIns="0" rtlCol="0">
            <a:spAutoFit/>
          </a:bodyPr>
          <a:lstStyle/>
          <a:p>
            <a:pPr marL="393662" indent="-343499">
              <a:spcBef>
                <a:spcPts val="670"/>
              </a:spcBef>
              <a:buFont typeface="Arial"/>
              <a:buChar char="•"/>
              <a:tabLst>
                <a:tab pos="393662" algn="l"/>
                <a:tab pos="394298" algn="l"/>
              </a:tabLst>
            </a:pPr>
            <a:r>
              <a:rPr sz="2200" b="1" spc="15" dirty="0">
                <a:solidFill>
                  <a:srgbClr val="006FC0"/>
                </a:solidFill>
                <a:latin typeface="Calibri"/>
                <a:cs typeface="Calibri"/>
              </a:rPr>
              <a:t>Steady </a:t>
            </a:r>
            <a:r>
              <a:rPr sz="2200" b="1" spc="10" dirty="0">
                <a:solidFill>
                  <a:srgbClr val="006FC0"/>
                </a:solidFill>
                <a:latin typeface="Calibri"/>
                <a:cs typeface="Calibri"/>
              </a:rPr>
              <a:t>state </a:t>
            </a:r>
            <a:r>
              <a:rPr sz="2200" b="1" spc="25" dirty="0">
                <a:solidFill>
                  <a:srgbClr val="006FC0"/>
                </a:solidFill>
                <a:latin typeface="Calibri"/>
                <a:cs typeface="Calibri"/>
              </a:rPr>
              <a:t>response</a:t>
            </a:r>
            <a:r>
              <a:rPr sz="2200" b="1" spc="-1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30" dirty="0">
                <a:solidFill>
                  <a:srgbClr val="006FC0"/>
                </a:solidFill>
                <a:latin typeface="Cambria Math"/>
                <a:cs typeface="Cambria Math"/>
              </a:rPr>
              <a:t>𝒚</a:t>
            </a:r>
            <a:r>
              <a:rPr sz="2300" spc="44" baseline="-16129" dirty="0">
                <a:solidFill>
                  <a:srgbClr val="006FC0"/>
                </a:solidFill>
                <a:latin typeface="Cambria Math"/>
                <a:cs typeface="Cambria Math"/>
              </a:rPr>
              <a:t>𝒔𝒔</a:t>
            </a:r>
            <a:r>
              <a:rPr sz="2200" spc="30" dirty="0">
                <a:solidFill>
                  <a:srgbClr val="006FC0"/>
                </a:solidFill>
                <a:latin typeface="Cambria Math"/>
                <a:cs typeface="Cambria Math"/>
              </a:rPr>
              <a:t>(𝒕)</a:t>
            </a:r>
            <a:r>
              <a:rPr sz="2200" b="1" spc="30" dirty="0">
                <a:solidFill>
                  <a:srgbClr val="006FC0"/>
                </a:solidFill>
                <a:latin typeface="Calibri"/>
                <a:cs typeface="Calibri"/>
              </a:rPr>
              <a:t>:</a:t>
            </a:r>
            <a:endParaRPr sz="2200" dirty="0">
              <a:latin typeface="Calibri"/>
              <a:cs typeface="Calibri"/>
            </a:endParaRPr>
          </a:p>
          <a:p>
            <a:pPr marL="507950">
              <a:spcBef>
                <a:spcPts val="575"/>
              </a:spcBef>
              <a:tabLst>
                <a:tab pos="793671" algn="l"/>
              </a:tabLst>
            </a:pPr>
            <a:r>
              <a:rPr sz="2000" spc="15" dirty="0">
                <a:latin typeface="Arial"/>
                <a:cs typeface="Arial"/>
              </a:rPr>
              <a:t>–	</a:t>
            </a:r>
            <a:r>
              <a:rPr sz="2000" spc="-5" dirty="0">
                <a:latin typeface="Calibri"/>
                <a:cs typeface="Calibri"/>
              </a:rPr>
              <a:t>Steady </a:t>
            </a:r>
            <a:r>
              <a:rPr sz="2000" dirty="0">
                <a:latin typeface="Calibri"/>
                <a:cs typeface="Calibri"/>
              </a:rPr>
              <a:t>state response 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spc="5" dirty="0">
                <a:latin typeface="Calibri"/>
                <a:cs typeface="Calibri"/>
              </a:rPr>
              <a:t>the </a:t>
            </a:r>
            <a:r>
              <a:rPr sz="2000" spc="10" dirty="0">
                <a:latin typeface="Calibri"/>
                <a:cs typeface="Calibri"/>
              </a:rPr>
              <a:t>time </a:t>
            </a:r>
            <a:r>
              <a:rPr sz="2000" spc="-10" dirty="0">
                <a:latin typeface="Calibri"/>
                <a:cs typeface="Calibri"/>
              </a:rPr>
              <a:t>response </a:t>
            </a:r>
            <a:r>
              <a:rPr sz="2000" dirty="0">
                <a:latin typeface="Calibri"/>
                <a:cs typeface="Calibri"/>
              </a:rPr>
              <a:t>of </a:t>
            </a:r>
            <a:r>
              <a:rPr sz="2000" spc="10" dirty="0">
                <a:latin typeface="Calibri"/>
                <a:cs typeface="Calibri"/>
              </a:rPr>
              <a:t>a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system after </a:t>
            </a:r>
            <a:r>
              <a:rPr sz="2200" spc="-5" dirty="0">
                <a:latin typeface="Calibri"/>
                <a:cs typeface="Calibri"/>
              </a:rPr>
              <a:t>transient</a:t>
            </a:r>
            <a:endParaRPr sz="2200" dirty="0">
              <a:latin typeface="Calibri"/>
              <a:cs typeface="Calibri"/>
            </a:endParaRPr>
          </a:p>
          <a:p>
            <a:pPr marL="794307">
              <a:spcBef>
                <a:spcPts val="125"/>
              </a:spcBef>
            </a:pPr>
            <a:r>
              <a:rPr sz="2200" dirty="0">
                <a:latin typeface="Calibri"/>
                <a:cs typeface="Calibri"/>
              </a:rPr>
              <a:t>practically vanishes </a:t>
            </a:r>
            <a:r>
              <a:rPr sz="2200" spc="5" dirty="0">
                <a:latin typeface="Calibri"/>
                <a:cs typeface="Calibri"/>
              </a:rPr>
              <a:t>and </a:t>
            </a:r>
            <a:r>
              <a:rPr sz="2200" spc="10" dirty="0">
                <a:latin typeface="Calibri"/>
                <a:cs typeface="Calibri"/>
              </a:rPr>
              <a:t>as </a:t>
            </a:r>
            <a:r>
              <a:rPr sz="2200" spc="15" dirty="0">
                <a:latin typeface="Calibri"/>
                <a:cs typeface="Calibri"/>
              </a:rPr>
              <a:t>time </a:t>
            </a:r>
            <a:r>
              <a:rPr sz="2200" dirty="0">
                <a:latin typeface="Calibri"/>
                <a:cs typeface="Calibri"/>
              </a:rPr>
              <a:t>goes </a:t>
            </a:r>
            <a:r>
              <a:rPr sz="2200" spc="20" dirty="0">
                <a:latin typeface="Calibri"/>
                <a:cs typeface="Calibri"/>
              </a:rPr>
              <a:t>to</a:t>
            </a:r>
            <a:r>
              <a:rPr sz="2200" spc="-135" dirty="0">
                <a:latin typeface="Calibri"/>
                <a:cs typeface="Calibri"/>
              </a:rPr>
              <a:t> </a:t>
            </a:r>
            <a:r>
              <a:rPr sz="2200" spc="10" dirty="0" smtClean="0">
                <a:latin typeface="Calibri"/>
                <a:cs typeface="Calibri"/>
              </a:rPr>
              <a:t>infinite</a:t>
            </a:r>
            <a:endParaRPr lang="en-US" sz="2200" spc="10" dirty="0" smtClean="0">
              <a:latin typeface="Calibri"/>
              <a:cs typeface="Calibri"/>
            </a:endParaRPr>
          </a:p>
          <a:p>
            <a:pPr marL="794307">
              <a:spcBef>
                <a:spcPts val="125"/>
              </a:spcBef>
            </a:pPr>
            <a:r>
              <a:rPr lang="en-US" sz="2200" spc="10" dirty="0" smtClean="0">
                <a:solidFill>
                  <a:srgbClr val="FF0000"/>
                </a:solidFill>
                <a:latin typeface="Calibri"/>
                <a:cs typeface="Calibri"/>
              </a:rPr>
              <a:t>It is depends on both type of input and location of system poles</a:t>
            </a:r>
            <a:endParaRPr lang="en-US" sz="2200" spc="15" dirty="0" smtClean="0">
              <a:solidFill>
                <a:srgbClr val="FF0000"/>
              </a:solidFill>
              <a:latin typeface="Cambria Math"/>
              <a:cs typeface="Cambria Math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4248150"/>
            <a:ext cx="594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4307">
              <a:spcBef>
                <a:spcPts val="125"/>
              </a:spcBef>
            </a:pPr>
            <a:r>
              <a:rPr lang="en-US" spc="15" dirty="0" smtClean="0">
                <a:latin typeface="Cambria Math"/>
                <a:cs typeface="Cambria Math"/>
              </a:rPr>
              <a:t>Total Time response     </a:t>
            </a:r>
            <a:r>
              <a:rPr lang="en-US" spc="15" dirty="0" smtClean="0">
                <a:solidFill>
                  <a:srgbClr val="FF0000"/>
                </a:solidFill>
                <a:latin typeface="Cambria Math"/>
                <a:cs typeface="Cambria Math"/>
              </a:rPr>
              <a:t>y</a:t>
            </a:r>
            <a:r>
              <a:rPr lang="en-US" spc="480" dirty="0" smtClean="0">
                <a:solidFill>
                  <a:srgbClr val="FF0000"/>
                </a:solidFill>
                <a:latin typeface="Cambria Math"/>
                <a:cs typeface="Cambria Math"/>
              </a:rPr>
              <a:t>(t</a:t>
            </a:r>
            <a:r>
              <a:rPr lang="en-US" spc="10" dirty="0" smtClean="0">
                <a:solidFill>
                  <a:srgbClr val="FF0000"/>
                </a:solidFill>
                <a:latin typeface="Cambria Math"/>
                <a:cs typeface="Cambria Math"/>
              </a:rPr>
              <a:t>)</a:t>
            </a:r>
            <a:r>
              <a:rPr lang="en-US" spc="20" dirty="0" smtClean="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lang="en-US" spc="150" dirty="0" smtClean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pc="30" dirty="0" smtClean="0">
                <a:solidFill>
                  <a:srgbClr val="FF0000"/>
                </a:solidFill>
                <a:latin typeface="Cambria Math"/>
                <a:cs typeface="Cambria Math"/>
              </a:rPr>
              <a:t>𝑦</a:t>
            </a:r>
            <a:r>
              <a:rPr lang="en-US" spc="44" baseline="-16129" dirty="0" smtClean="0">
                <a:solidFill>
                  <a:srgbClr val="FF0000"/>
                </a:solidFill>
                <a:latin typeface="Cambria Math"/>
                <a:cs typeface="Cambria Math"/>
              </a:rPr>
              <a:t>𝑡r</a:t>
            </a:r>
            <a:r>
              <a:rPr lang="en-US" spc="45" dirty="0" smtClean="0">
                <a:solidFill>
                  <a:srgbClr val="FF0000"/>
                </a:solidFill>
                <a:latin typeface="Cambria Math"/>
                <a:cs typeface="Cambria Math"/>
              </a:rPr>
              <a:t>(𝑡) +</a:t>
            </a:r>
            <a:r>
              <a:rPr lang="en-US" spc="-50" dirty="0" smtClean="0">
                <a:solidFill>
                  <a:srgbClr val="FF0000"/>
                </a:solidFill>
                <a:latin typeface="Cambria Math"/>
                <a:cs typeface="Cambria Math"/>
              </a:rPr>
              <a:t>𝑦</a:t>
            </a:r>
            <a:r>
              <a:rPr lang="en-US" spc="-75" baseline="-16129" dirty="0" smtClean="0">
                <a:solidFill>
                  <a:srgbClr val="FF0000"/>
                </a:solidFill>
                <a:latin typeface="Cambria Math"/>
                <a:cs typeface="Cambria Math"/>
              </a:rPr>
              <a:t>𝑠𝑠</a:t>
            </a:r>
            <a:r>
              <a:rPr lang="en-US" spc="-217" baseline="-16129" dirty="0" smtClean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pc="45" dirty="0" smtClean="0">
                <a:solidFill>
                  <a:srgbClr val="FF0000"/>
                </a:solidFill>
                <a:latin typeface="Cambria Math"/>
                <a:cs typeface="Cambria Math"/>
              </a:rPr>
              <a:t>(𝑡)</a:t>
            </a:r>
            <a:endParaRPr lang="en-US" dirty="0">
              <a:solidFill>
                <a:srgbClr val="FF0000"/>
              </a:solidFill>
              <a:latin typeface="Cambria Math"/>
              <a:cs typeface="Cambria 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6229" y="153987"/>
            <a:ext cx="336042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15" dirty="0">
                <a:solidFill>
                  <a:srgbClr val="FF0000"/>
                </a:solidFill>
              </a:rPr>
              <a:t>Steady </a:t>
            </a:r>
            <a:r>
              <a:rPr sz="2800" spc="-35" dirty="0">
                <a:solidFill>
                  <a:srgbClr val="FF0000"/>
                </a:solidFill>
              </a:rPr>
              <a:t>State</a:t>
            </a:r>
            <a:r>
              <a:rPr sz="2800" spc="-15" dirty="0">
                <a:solidFill>
                  <a:srgbClr val="FF0000"/>
                </a:solidFill>
              </a:rPr>
              <a:t> </a:t>
            </a:r>
            <a:r>
              <a:rPr sz="2800" spc="-20" dirty="0">
                <a:solidFill>
                  <a:srgbClr val="FF0000"/>
                </a:solidFill>
              </a:rPr>
              <a:t>Error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6152"/>
            <a:ext cx="2133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/>
            <a:fld id="{81D60167-4931-47E6-BA6A-407CBD079E47}" type="slidenum">
              <a:rPr dirty="0"/>
              <a:pPr marL="38096"/>
              <a:t>67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70853" y="873762"/>
            <a:ext cx="5281930" cy="5809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6199" indent="-343499">
              <a:lnSpc>
                <a:spcPts val="2175"/>
              </a:lnSpc>
              <a:spcBef>
                <a:spcPts val="130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2000" spc="15" dirty="0">
                <a:latin typeface="Calibri"/>
                <a:cs typeface="Calibri"/>
              </a:rPr>
              <a:t>It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5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error </a:t>
            </a:r>
            <a:r>
              <a:rPr sz="2000" spc="-10" dirty="0">
                <a:latin typeface="Calibri"/>
                <a:cs typeface="Calibri"/>
              </a:rPr>
              <a:t>between </a:t>
            </a:r>
            <a:r>
              <a:rPr sz="2000" spc="5" dirty="0">
                <a:latin typeface="Calibri"/>
                <a:cs typeface="Calibri"/>
              </a:rPr>
              <a:t>the </a:t>
            </a:r>
            <a:r>
              <a:rPr sz="2000" dirty="0">
                <a:latin typeface="Calibri"/>
                <a:cs typeface="Calibri"/>
              </a:rPr>
              <a:t>actual output </a:t>
            </a:r>
            <a:r>
              <a:rPr sz="2000" spc="10" dirty="0">
                <a:latin typeface="Calibri"/>
                <a:cs typeface="Calibri"/>
              </a:rPr>
              <a:t>and</a:t>
            </a:r>
            <a:endParaRPr sz="2000" dirty="0">
              <a:latin typeface="Calibri"/>
              <a:cs typeface="Calibri"/>
            </a:endParaRPr>
          </a:p>
          <a:p>
            <a:pPr marL="355564">
              <a:lnSpc>
                <a:spcPts val="2175"/>
              </a:lnSpc>
            </a:pPr>
            <a:r>
              <a:rPr sz="2000" spc="5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desired </a:t>
            </a:r>
            <a:r>
              <a:rPr sz="2000" dirty="0">
                <a:latin typeface="Calibri"/>
                <a:cs typeface="Calibri"/>
              </a:rPr>
              <a:t>output </a:t>
            </a:r>
            <a:r>
              <a:rPr sz="2000" spc="10" dirty="0">
                <a:latin typeface="Calibri"/>
                <a:cs typeface="Calibri"/>
              </a:rPr>
              <a:t>as </a:t>
            </a:r>
            <a:r>
              <a:rPr sz="2000" spc="10" dirty="0">
                <a:latin typeface="Cambria Math"/>
                <a:cs typeface="Cambria Math"/>
              </a:rPr>
              <a:t>𝑡 </a:t>
            </a:r>
            <a:r>
              <a:rPr sz="2000" spc="20" dirty="0">
                <a:latin typeface="Cambria Math"/>
                <a:cs typeface="Cambria Math"/>
              </a:rPr>
              <a:t>→</a:t>
            </a:r>
            <a:r>
              <a:rPr sz="2000" spc="140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∞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01364" y="1703704"/>
            <a:ext cx="280670" cy="238760"/>
          </a:xfrm>
          <a:custGeom>
            <a:avLst/>
            <a:gdLst/>
            <a:ahLst/>
            <a:cxnLst/>
            <a:rect l="l" t="t" r="r" b="b"/>
            <a:pathLst>
              <a:path w="280670" h="238760">
                <a:moveTo>
                  <a:pt x="204724" y="0"/>
                </a:moveTo>
                <a:lnTo>
                  <a:pt x="201295" y="9779"/>
                </a:lnTo>
                <a:lnTo>
                  <a:pt x="215084" y="15708"/>
                </a:lnTo>
                <a:lnTo>
                  <a:pt x="226933" y="23971"/>
                </a:lnTo>
                <a:lnTo>
                  <a:pt x="251023" y="62404"/>
                </a:lnTo>
                <a:lnTo>
                  <a:pt x="258952" y="117983"/>
                </a:lnTo>
                <a:lnTo>
                  <a:pt x="258071" y="139009"/>
                </a:lnTo>
                <a:lnTo>
                  <a:pt x="244856" y="190373"/>
                </a:lnTo>
                <a:lnTo>
                  <a:pt x="215227" y="222573"/>
                </a:lnTo>
                <a:lnTo>
                  <a:pt x="201675" y="228600"/>
                </a:lnTo>
                <a:lnTo>
                  <a:pt x="204724" y="238252"/>
                </a:lnTo>
                <a:lnTo>
                  <a:pt x="250229" y="211195"/>
                </a:lnTo>
                <a:lnTo>
                  <a:pt x="275748" y="161305"/>
                </a:lnTo>
                <a:lnTo>
                  <a:pt x="280670" y="119253"/>
                </a:lnTo>
                <a:lnTo>
                  <a:pt x="279433" y="97414"/>
                </a:lnTo>
                <a:lnTo>
                  <a:pt x="269579" y="58691"/>
                </a:lnTo>
                <a:lnTo>
                  <a:pt x="237093" y="15319"/>
                </a:lnTo>
                <a:lnTo>
                  <a:pt x="221962" y="6260"/>
                </a:lnTo>
                <a:lnTo>
                  <a:pt x="204724" y="0"/>
                </a:lnTo>
                <a:close/>
              </a:path>
              <a:path w="280670" h="238760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3"/>
                </a:lnTo>
                <a:lnTo>
                  <a:pt x="1236" y="141106"/>
                </a:lnTo>
                <a:lnTo>
                  <a:pt x="11090" y="179814"/>
                </a:lnTo>
                <a:lnTo>
                  <a:pt x="43497" y="222996"/>
                </a:lnTo>
                <a:lnTo>
                  <a:pt x="76073" y="238252"/>
                </a:lnTo>
                <a:lnTo>
                  <a:pt x="78994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53" y="175204"/>
                </a:lnTo>
                <a:lnTo>
                  <a:pt x="21716" y="117983"/>
                </a:lnTo>
                <a:lnTo>
                  <a:pt x="22617" y="97647"/>
                </a:lnTo>
                <a:lnTo>
                  <a:pt x="35940" y="47498"/>
                </a:lnTo>
                <a:lnTo>
                  <a:pt x="65659" y="15708"/>
                </a:lnTo>
                <a:lnTo>
                  <a:pt x="79375" y="9779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889" y="1703704"/>
            <a:ext cx="280670" cy="238760"/>
          </a:xfrm>
          <a:custGeom>
            <a:avLst/>
            <a:gdLst/>
            <a:ahLst/>
            <a:cxnLst/>
            <a:rect l="l" t="t" r="r" b="b"/>
            <a:pathLst>
              <a:path w="280670" h="238760">
                <a:moveTo>
                  <a:pt x="204724" y="0"/>
                </a:moveTo>
                <a:lnTo>
                  <a:pt x="201295" y="9779"/>
                </a:lnTo>
                <a:lnTo>
                  <a:pt x="215084" y="15708"/>
                </a:lnTo>
                <a:lnTo>
                  <a:pt x="226933" y="23971"/>
                </a:lnTo>
                <a:lnTo>
                  <a:pt x="251023" y="62404"/>
                </a:lnTo>
                <a:lnTo>
                  <a:pt x="258952" y="117983"/>
                </a:lnTo>
                <a:lnTo>
                  <a:pt x="258071" y="139009"/>
                </a:lnTo>
                <a:lnTo>
                  <a:pt x="244856" y="190373"/>
                </a:lnTo>
                <a:lnTo>
                  <a:pt x="215227" y="222573"/>
                </a:lnTo>
                <a:lnTo>
                  <a:pt x="201675" y="228600"/>
                </a:lnTo>
                <a:lnTo>
                  <a:pt x="204724" y="238252"/>
                </a:lnTo>
                <a:lnTo>
                  <a:pt x="250229" y="211195"/>
                </a:lnTo>
                <a:lnTo>
                  <a:pt x="275748" y="161305"/>
                </a:lnTo>
                <a:lnTo>
                  <a:pt x="280670" y="119253"/>
                </a:lnTo>
                <a:lnTo>
                  <a:pt x="279433" y="97414"/>
                </a:lnTo>
                <a:lnTo>
                  <a:pt x="269579" y="58691"/>
                </a:lnTo>
                <a:lnTo>
                  <a:pt x="237093" y="15319"/>
                </a:lnTo>
                <a:lnTo>
                  <a:pt x="221962" y="6260"/>
                </a:lnTo>
                <a:lnTo>
                  <a:pt x="204724" y="0"/>
                </a:lnTo>
                <a:close/>
              </a:path>
              <a:path w="280670" h="238760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3"/>
                </a:lnTo>
                <a:lnTo>
                  <a:pt x="1236" y="141106"/>
                </a:lnTo>
                <a:lnTo>
                  <a:pt x="11090" y="179814"/>
                </a:lnTo>
                <a:lnTo>
                  <a:pt x="43497" y="222996"/>
                </a:lnTo>
                <a:lnTo>
                  <a:pt x="76073" y="238252"/>
                </a:lnTo>
                <a:lnTo>
                  <a:pt x="78994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53" y="175204"/>
                </a:lnTo>
                <a:lnTo>
                  <a:pt x="21716" y="117983"/>
                </a:lnTo>
                <a:lnTo>
                  <a:pt x="22617" y="97647"/>
                </a:lnTo>
                <a:lnTo>
                  <a:pt x="35940" y="47498"/>
                </a:lnTo>
                <a:lnTo>
                  <a:pt x="65659" y="15708"/>
                </a:lnTo>
                <a:lnTo>
                  <a:pt x="79375" y="9779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7200" y="1657350"/>
            <a:ext cx="4591685" cy="8649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810180">
              <a:lnSpc>
                <a:spcPts val="2050"/>
              </a:lnSpc>
              <a:spcBef>
                <a:spcPts val="125"/>
              </a:spcBef>
              <a:tabLst>
                <a:tab pos="3708663" algn="l"/>
              </a:tabLst>
            </a:pPr>
            <a:r>
              <a:rPr sz="2000" spc="-10" dirty="0">
                <a:latin typeface="Cambria Math"/>
                <a:cs typeface="Cambria Math"/>
              </a:rPr>
              <a:t>𝑒</a:t>
            </a:r>
            <a:r>
              <a:rPr sz="2300" spc="-15" baseline="-16666" dirty="0">
                <a:latin typeface="Cambria Math"/>
                <a:cs typeface="Cambria Math"/>
              </a:rPr>
              <a:t>𝑠𝑠  </a:t>
            </a:r>
            <a:r>
              <a:rPr sz="2000" spc="20" dirty="0">
                <a:latin typeface="Cambria Math"/>
                <a:cs typeface="Cambria Math"/>
              </a:rPr>
              <a:t>=  </a:t>
            </a:r>
            <a:r>
              <a:rPr sz="2000" spc="15" dirty="0">
                <a:latin typeface="Cambria Math"/>
                <a:cs typeface="Cambria Math"/>
              </a:rPr>
              <a:t>lim </a:t>
            </a:r>
            <a:r>
              <a:rPr sz="2000" spc="20" dirty="0">
                <a:latin typeface="Cambria Math"/>
                <a:cs typeface="Cambria Math"/>
              </a:rPr>
              <a:t>𝑒(𝑡) =  </a:t>
            </a:r>
            <a:r>
              <a:rPr sz="2000" spc="15" dirty="0">
                <a:latin typeface="Cambria Math"/>
                <a:cs typeface="Cambria Math"/>
              </a:rPr>
              <a:t>lim</a:t>
            </a:r>
            <a:r>
              <a:rPr sz="2000" spc="-3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(𝑟</a:t>
            </a:r>
            <a:r>
              <a:rPr sz="2000" spc="40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𝑡	</a:t>
            </a:r>
            <a:r>
              <a:rPr sz="2000" spc="20" dirty="0">
                <a:latin typeface="Cambria Math"/>
                <a:cs typeface="Cambria Math"/>
              </a:rPr>
              <a:t>− </a:t>
            </a:r>
            <a:r>
              <a:rPr sz="2000" spc="15" dirty="0">
                <a:latin typeface="Cambria Math"/>
                <a:cs typeface="Cambria Math"/>
              </a:rPr>
              <a:t>𝑦 </a:t>
            </a:r>
            <a:r>
              <a:rPr sz="2000" spc="10" dirty="0">
                <a:latin typeface="Cambria Math"/>
                <a:cs typeface="Cambria Math"/>
              </a:rPr>
              <a:t>𝑡</a:t>
            </a:r>
            <a:r>
              <a:rPr sz="2000" spc="35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)</a:t>
            </a:r>
            <a:endParaRPr sz="2000" dirty="0">
              <a:latin typeface="Cambria Math"/>
              <a:cs typeface="Cambria Math"/>
            </a:endParaRPr>
          </a:p>
          <a:p>
            <a:pPr marR="11430" algn="ctr">
              <a:lnSpc>
                <a:spcPts val="1450"/>
              </a:lnSpc>
              <a:tabLst>
                <a:tab pos="1229240" algn="l"/>
              </a:tabLst>
            </a:pPr>
            <a:r>
              <a:rPr sz="1500" spc="65" dirty="0">
                <a:latin typeface="Cambria Math"/>
                <a:cs typeface="Cambria Math"/>
              </a:rPr>
              <a:t>𝑡→∞	𝑡→∞</a:t>
            </a:r>
            <a:endParaRPr sz="1500" dirty="0">
              <a:latin typeface="Cambria Math"/>
              <a:cs typeface="Cambria Math"/>
            </a:endParaRPr>
          </a:p>
          <a:p>
            <a:pPr marL="38096">
              <a:spcBef>
                <a:spcPts val="380"/>
              </a:spcBef>
            </a:pPr>
            <a:r>
              <a:rPr sz="2000" spc="20" dirty="0">
                <a:latin typeface="Calibri"/>
                <a:cs typeface="Calibri"/>
              </a:rPr>
              <a:t>By </a:t>
            </a:r>
            <a:r>
              <a:rPr sz="2000" dirty="0">
                <a:latin typeface="Calibri"/>
                <a:cs typeface="Calibri"/>
              </a:rPr>
              <a:t>final value</a:t>
            </a:r>
            <a:r>
              <a:rPr sz="2000" spc="-11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theorem</a:t>
            </a:r>
            <a:r>
              <a:rPr sz="2100" i="1" spc="-5" dirty="0">
                <a:latin typeface="Cambria Math"/>
                <a:cs typeface="Cambria Math"/>
              </a:rPr>
              <a:t>,</a:t>
            </a:r>
            <a:endParaRPr sz="21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15190" y="2677732"/>
            <a:ext cx="3002915" cy="4776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125"/>
              </a:spcBef>
            </a:pPr>
            <a:r>
              <a:rPr sz="2000" spc="-5" dirty="0">
                <a:latin typeface="Cambria Math"/>
                <a:cs typeface="Cambria Math"/>
              </a:rPr>
              <a:t>𝑒</a:t>
            </a:r>
            <a:r>
              <a:rPr sz="2300" spc="-7" baseline="-16666" dirty="0">
                <a:latin typeface="Cambria Math"/>
                <a:cs typeface="Cambria Math"/>
              </a:rPr>
              <a:t>𝑠𝑠 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15" dirty="0">
                <a:latin typeface="Cambria Math"/>
                <a:cs typeface="Cambria Math"/>
              </a:rPr>
              <a:t>lim </a:t>
            </a:r>
            <a:r>
              <a:rPr sz="2000" spc="5" dirty="0">
                <a:latin typeface="Cambria Math"/>
                <a:cs typeface="Cambria Math"/>
              </a:rPr>
              <a:t>𝑒(𝑡) 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15" dirty="0">
                <a:latin typeface="Cambria Math"/>
                <a:cs typeface="Cambria Math"/>
              </a:rPr>
              <a:t>lim</a:t>
            </a:r>
            <a:r>
              <a:rPr sz="2000" spc="-30" dirty="0">
                <a:latin typeface="Cambria Math"/>
                <a:cs typeface="Cambria Math"/>
              </a:rPr>
              <a:t> </a:t>
            </a:r>
            <a:r>
              <a:rPr sz="2000" spc="30" dirty="0">
                <a:latin typeface="Cambria Math"/>
                <a:cs typeface="Cambria Math"/>
              </a:rPr>
              <a:t>𝑠𝐸(𝑠)</a:t>
            </a:r>
            <a:endParaRPr sz="2000" dirty="0">
              <a:latin typeface="Cambria Math"/>
              <a:cs typeface="Cambria Math"/>
            </a:endParaRPr>
          </a:p>
          <a:p>
            <a:pPr algn="ctr">
              <a:lnSpc>
                <a:spcPts val="1450"/>
              </a:lnSpc>
              <a:tabLst>
                <a:tab pos="1229873" algn="l"/>
              </a:tabLst>
            </a:pPr>
            <a:r>
              <a:rPr sz="1500" spc="70" dirty="0">
                <a:latin typeface="Cambria Math"/>
                <a:cs typeface="Cambria Math"/>
              </a:rPr>
              <a:t>𝑡→∞	</a:t>
            </a:r>
            <a:r>
              <a:rPr sz="1500" spc="35" dirty="0">
                <a:latin typeface="Cambria Math"/>
                <a:cs typeface="Cambria Math"/>
              </a:rPr>
              <a:t>𝑠→0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3740" y="3440813"/>
            <a:ext cx="1805939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900" spc="15" dirty="0">
                <a:latin typeface="Cambria Math"/>
                <a:cs typeface="Cambria Math"/>
              </a:rPr>
              <a:t>𝐸 </a:t>
            </a:r>
            <a:r>
              <a:rPr sz="1900" spc="20" dirty="0">
                <a:latin typeface="Cambria Math"/>
                <a:cs typeface="Cambria Math"/>
              </a:rPr>
              <a:t>= </a:t>
            </a:r>
            <a:r>
              <a:rPr sz="1900" spc="15" dirty="0">
                <a:latin typeface="Cambria Math"/>
                <a:cs typeface="Cambria Math"/>
              </a:rPr>
              <a:t>𝑅 </a:t>
            </a:r>
            <a:r>
              <a:rPr sz="1900" spc="20" dirty="0">
                <a:latin typeface="Cambria Math"/>
                <a:cs typeface="Cambria Math"/>
              </a:rPr>
              <a:t>− </a:t>
            </a:r>
            <a:r>
              <a:rPr sz="1900" spc="15" dirty="0">
                <a:latin typeface="Cambria Math"/>
                <a:cs typeface="Cambria Math"/>
              </a:rPr>
              <a:t>𝑌 </a:t>
            </a:r>
            <a:r>
              <a:rPr sz="1900" spc="20" dirty="0">
                <a:latin typeface="Cambria Math"/>
                <a:cs typeface="Cambria Math"/>
              </a:rPr>
              <a:t>= </a:t>
            </a:r>
            <a:r>
              <a:rPr sz="1900" spc="15" dirty="0">
                <a:latin typeface="Cambria Math"/>
                <a:cs typeface="Cambria Math"/>
              </a:rPr>
              <a:t>𝑅</a:t>
            </a:r>
            <a:r>
              <a:rPr sz="1900" spc="225" dirty="0">
                <a:latin typeface="Cambria Math"/>
                <a:cs typeface="Cambria Math"/>
              </a:rPr>
              <a:t> </a:t>
            </a:r>
            <a:r>
              <a:rPr sz="1900" spc="20" dirty="0">
                <a:latin typeface="Cambria Math"/>
                <a:cs typeface="Cambria Math"/>
              </a:rPr>
              <a:t>−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92985" y="3609213"/>
            <a:ext cx="581025" cy="19050"/>
          </a:xfrm>
          <a:custGeom>
            <a:avLst/>
            <a:gdLst/>
            <a:ahLst/>
            <a:cxnLst/>
            <a:rect l="l" t="t" r="r" b="b"/>
            <a:pathLst>
              <a:path w="581025" h="19050">
                <a:moveTo>
                  <a:pt x="581025" y="0"/>
                </a:moveTo>
                <a:lnTo>
                  <a:pt x="0" y="0"/>
                </a:lnTo>
                <a:lnTo>
                  <a:pt x="0" y="19050"/>
                </a:lnTo>
                <a:lnTo>
                  <a:pt x="581025" y="19050"/>
                </a:lnTo>
                <a:lnTo>
                  <a:pt x="581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932303" y="3440810"/>
            <a:ext cx="203835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900" spc="20" dirty="0">
                <a:latin typeface="Cambria Math"/>
                <a:cs typeface="Cambria Math"/>
              </a:rPr>
              <a:t>=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17319" y="3259457"/>
            <a:ext cx="1149985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  <a:tabLst>
                <a:tab pos="984788" algn="l"/>
              </a:tabLst>
            </a:pPr>
            <a:r>
              <a:rPr sz="1900" spc="45" dirty="0">
                <a:latin typeface="Cambria Math"/>
                <a:cs typeface="Cambria Math"/>
              </a:rPr>
              <a:t>𝐺</a:t>
            </a:r>
            <a:r>
              <a:rPr sz="1900" spc="30" dirty="0">
                <a:latin typeface="Cambria Math"/>
                <a:cs typeface="Cambria Math"/>
              </a:rPr>
              <a:t>𝑅</a:t>
            </a:r>
            <a:r>
              <a:rPr sz="1900" dirty="0">
                <a:latin typeface="Cambria Math"/>
                <a:cs typeface="Cambria Math"/>
              </a:rPr>
              <a:t>	</a:t>
            </a:r>
            <a:r>
              <a:rPr sz="1900" spc="30" dirty="0">
                <a:latin typeface="Cambria Math"/>
                <a:cs typeface="Cambria Math"/>
              </a:rPr>
              <a:t>𝑅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83965" y="3602993"/>
            <a:ext cx="1501140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  <a:tabLst>
                <a:tab pos="908595" algn="l"/>
              </a:tabLst>
            </a:pPr>
            <a:r>
              <a:rPr sz="1900" spc="15" dirty="0">
                <a:latin typeface="Cambria Math"/>
                <a:cs typeface="Cambria Math"/>
              </a:rPr>
              <a:t>1</a:t>
            </a:r>
            <a:r>
              <a:rPr sz="1900" spc="-25" dirty="0">
                <a:latin typeface="Cambria Math"/>
                <a:cs typeface="Cambria Math"/>
              </a:rPr>
              <a:t> </a:t>
            </a:r>
            <a:r>
              <a:rPr sz="1900" spc="20" dirty="0">
                <a:latin typeface="Cambria Math"/>
                <a:cs typeface="Cambria Math"/>
              </a:rPr>
              <a:t>+</a:t>
            </a:r>
            <a:r>
              <a:rPr sz="1900" spc="65" dirty="0">
                <a:latin typeface="Cambria Math"/>
                <a:cs typeface="Cambria Math"/>
              </a:rPr>
              <a:t> </a:t>
            </a:r>
            <a:r>
              <a:rPr sz="1900" spc="15" dirty="0">
                <a:latin typeface="Cambria Math"/>
                <a:cs typeface="Cambria Math"/>
              </a:rPr>
              <a:t>𝐺	1 </a:t>
            </a:r>
            <a:r>
              <a:rPr sz="1900" spc="20" dirty="0">
                <a:latin typeface="Cambria Math"/>
                <a:cs typeface="Cambria Math"/>
              </a:rPr>
              <a:t>+ </a:t>
            </a:r>
            <a:r>
              <a:rPr sz="1900" spc="15" dirty="0">
                <a:latin typeface="Cambria Math"/>
                <a:cs typeface="Cambria Math"/>
              </a:rPr>
              <a:t>𝐺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88335" y="3609213"/>
            <a:ext cx="581025" cy="19050"/>
          </a:xfrm>
          <a:custGeom>
            <a:avLst/>
            <a:gdLst/>
            <a:ahLst/>
            <a:cxnLst/>
            <a:rect l="l" t="t" r="r" b="b"/>
            <a:pathLst>
              <a:path w="581025" h="19050">
                <a:moveTo>
                  <a:pt x="581025" y="0"/>
                </a:moveTo>
                <a:lnTo>
                  <a:pt x="0" y="0"/>
                </a:lnTo>
                <a:lnTo>
                  <a:pt x="0" y="19050"/>
                </a:lnTo>
                <a:lnTo>
                  <a:pt x="581025" y="19050"/>
                </a:lnTo>
                <a:lnTo>
                  <a:pt x="581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130170" y="4499929"/>
            <a:ext cx="61302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85" dirty="0">
                <a:latin typeface="Cambria Math"/>
                <a:cs typeface="Cambria Math"/>
              </a:rPr>
              <a:t>𝑠</a:t>
            </a:r>
            <a:r>
              <a:rPr sz="1400" spc="65" dirty="0">
                <a:latin typeface="Cambria Math"/>
                <a:cs typeface="Cambria Math"/>
              </a:rPr>
              <a:t>→</a:t>
            </a:r>
            <a:r>
              <a:rPr sz="1400" spc="35" dirty="0">
                <a:latin typeface="Cambria Math"/>
                <a:cs typeface="Cambria Math"/>
              </a:rPr>
              <a:t>0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94536" y="4290378"/>
            <a:ext cx="229616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1900" spc="-10" dirty="0">
                <a:latin typeface="Cambria Math"/>
                <a:cs typeface="Cambria Math"/>
              </a:rPr>
              <a:t>𝑒</a:t>
            </a:r>
            <a:r>
              <a:rPr sz="2000" spc="-15" baseline="-16460" dirty="0">
                <a:latin typeface="Cambria Math"/>
                <a:cs typeface="Cambria Math"/>
              </a:rPr>
              <a:t>𝑠𝑠 </a:t>
            </a:r>
            <a:r>
              <a:rPr sz="1900" spc="20" dirty="0">
                <a:latin typeface="Cambria Math"/>
                <a:cs typeface="Cambria Math"/>
              </a:rPr>
              <a:t>= </a:t>
            </a:r>
            <a:r>
              <a:rPr sz="1900" spc="15" dirty="0">
                <a:latin typeface="Cambria Math"/>
                <a:cs typeface="Cambria Math"/>
              </a:rPr>
              <a:t>lim </a:t>
            </a:r>
            <a:r>
              <a:rPr sz="1900" spc="30" dirty="0">
                <a:latin typeface="Cambria Math"/>
                <a:cs typeface="Cambria Math"/>
              </a:rPr>
              <a:t>𝑠𝐸(𝑠) </a:t>
            </a:r>
            <a:r>
              <a:rPr sz="1900" spc="20" dirty="0">
                <a:latin typeface="Cambria Math"/>
                <a:cs typeface="Cambria Math"/>
              </a:rPr>
              <a:t>=</a:t>
            </a:r>
            <a:r>
              <a:rPr sz="1900" spc="330" dirty="0">
                <a:latin typeface="Cambria Math"/>
                <a:cs typeface="Cambria Math"/>
              </a:rPr>
              <a:t> </a:t>
            </a:r>
            <a:r>
              <a:rPr sz="1900" spc="15" dirty="0">
                <a:latin typeface="Cambria Math"/>
                <a:cs typeface="Cambria Math"/>
              </a:rPr>
              <a:t>lim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41830" y="4109088"/>
            <a:ext cx="78257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900" spc="55" dirty="0">
                <a:latin typeface="Cambria Math"/>
                <a:cs typeface="Cambria Math"/>
              </a:rPr>
              <a:t>𝑠</a:t>
            </a:r>
            <a:r>
              <a:rPr sz="1900" spc="105" dirty="0">
                <a:latin typeface="Cambria Math"/>
                <a:cs typeface="Cambria Math"/>
              </a:rPr>
              <a:t>𝑅</a:t>
            </a:r>
            <a:r>
              <a:rPr sz="1900" spc="55" dirty="0">
                <a:latin typeface="Cambria Math"/>
                <a:cs typeface="Cambria Math"/>
              </a:rPr>
              <a:t>(𝑠</a:t>
            </a:r>
            <a:r>
              <a:rPr sz="1900" spc="10" dirty="0">
                <a:latin typeface="Cambria Math"/>
                <a:cs typeface="Cambria Math"/>
              </a:rPr>
              <a:t>)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52800" y="4552950"/>
            <a:ext cx="1357630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000" spc="75" baseline="6172" dirty="0">
                <a:latin typeface="Cambria Math"/>
                <a:cs typeface="Cambria Math"/>
              </a:rPr>
              <a:t>𝑠→0 </a:t>
            </a:r>
            <a:r>
              <a:rPr sz="1900" spc="15" dirty="0">
                <a:latin typeface="Cambria Math"/>
                <a:cs typeface="Cambria Math"/>
              </a:rPr>
              <a:t>1 </a:t>
            </a:r>
            <a:r>
              <a:rPr sz="1900" spc="20" dirty="0">
                <a:latin typeface="Cambria Math"/>
                <a:cs typeface="Cambria Math"/>
              </a:rPr>
              <a:t>+</a:t>
            </a:r>
            <a:r>
              <a:rPr sz="1900" spc="-40" dirty="0">
                <a:latin typeface="Cambria Math"/>
                <a:cs typeface="Cambria Math"/>
              </a:rPr>
              <a:t> </a:t>
            </a:r>
            <a:r>
              <a:rPr sz="1900" spc="50" dirty="0">
                <a:latin typeface="Cambria Math"/>
                <a:cs typeface="Cambria Math"/>
              </a:rPr>
              <a:t>𝐺(𝑠)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97810" y="4456963"/>
            <a:ext cx="904875" cy="19050"/>
          </a:xfrm>
          <a:custGeom>
            <a:avLst/>
            <a:gdLst/>
            <a:ahLst/>
            <a:cxnLst/>
            <a:rect l="l" t="t" r="r" b="b"/>
            <a:pathLst>
              <a:path w="904875" h="19050">
                <a:moveTo>
                  <a:pt x="904875" y="0"/>
                </a:moveTo>
                <a:lnTo>
                  <a:pt x="0" y="0"/>
                </a:lnTo>
                <a:lnTo>
                  <a:pt x="0" y="19049"/>
                </a:lnTo>
                <a:lnTo>
                  <a:pt x="904875" y="19049"/>
                </a:lnTo>
                <a:lnTo>
                  <a:pt x="9048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7200902" y="2419350"/>
            <a:ext cx="923925" cy="809627"/>
            <a:chOff x="7200900" y="2419348"/>
            <a:chExt cx="923925" cy="809627"/>
          </a:xfrm>
        </p:grpSpPr>
        <p:sp>
          <p:nvSpPr>
            <p:cNvPr id="20" name="object 20"/>
            <p:cNvSpPr/>
            <p:nvPr/>
          </p:nvSpPr>
          <p:spPr>
            <a:xfrm>
              <a:off x="7200900" y="2457450"/>
              <a:ext cx="923925" cy="7715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39025" y="2581275"/>
              <a:ext cx="504825" cy="5905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68210" y="2419348"/>
              <a:ext cx="791451" cy="7307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268213" y="2647950"/>
            <a:ext cx="791845" cy="46100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82227" rIns="0" bIns="0" rtlCol="0">
            <a:spAutoFit/>
          </a:bodyPr>
          <a:lstStyle/>
          <a:p>
            <a:pPr marR="33020" algn="ctr">
              <a:spcBef>
                <a:spcPts val="1435"/>
              </a:spcBef>
            </a:pPr>
            <a:r>
              <a:rPr dirty="0" smtClean="0">
                <a:latin typeface="Cambria Math"/>
                <a:cs typeface="Cambria Math"/>
              </a:rPr>
              <a:t>1</a:t>
            </a:r>
            <a:endParaRPr dirty="0">
              <a:latin typeface="Cambria Math"/>
              <a:cs typeface="Cambria Math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439027" y="1266827"/>
            <a:ext cx="923925" cy="771525"/>
            <a:chOff x="7439025" y="1266825"/>
            <a:chExt cx="923925" cy="771525"/>
          </a:xfrm>
        </p:grpSpPr>
        <p:sp>
          <p:nvSpPr>
            <p:cNvPr id="25" name="object 25"/>
            <p:cNvSpPr/>
            <p:nvPr/>
          </p:nvSpPr>
          <p:spPr>
            <a:xfrm>
              <a:off x="7439025" y="1266825"/>
              <a:ext cx="923925" cy="77152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515225" y="1390650"/>
              <a:ext cx="838200" cy="59055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04556" y="1307985"/>
              <a:ext cx="791451" cy="64806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504556" y="1307985"/>
              <a:ext cx="791845" cy="648335"/>
            </a:xfrm>
            <a:custGeom>
              <a:avLst/>
              <a:gdLst/>
              <a:ahLst/>
              <a:cxnLst/>
              <a:rect l="l" t="t" r="r" b="b"/>
              <a:pathLst>
                <a:path w="791845" h="648335">
                  <a:moveTo>
                    <a:pt x="0" y="648068"/>
                  </a:moveTo>
                  <a:lnTo>
                    <a:pt x="791451" y="648068"/>
                  </a:lnTo>
                  <a:lnTo>
                    <a:pt x="791451" y="0"/>
                  </a:lnTo>
                  <a:lnTo>
                    <a:pt x="0" y="0"/>
                  </a:lnTo>
                  <a:lnTo>
                    <a:pt x="0" y="64806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641590" y="1475426"/>
            <a:ext cx="4832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65" dirty="0">
                <a:latin typeface="Cambria Math"/>
                <a:cs typeface="Cambria Math"/>
              </a:rPr>
              <a:t>𝐺</a:t>
            </a:r>
            <a:r>
              <a:rPr dirty="0">
                <a:latin typeface="Cambria Math"/>
                <a:cs typeface="Cambria Math"/>
              </a:rPr>
              <a:t>(</a:t>
            </a:r>
            <a:r>
              <a:rPr spc="65" dirty="0">
                <a:latin typeface="Cambria Math"/>
                <a:cs typeface="Cambria Math"/>
              </a:rPr>
              <a:t>𝑠</a:t>
            </a:r>
            <a:r>
              <a:rPr dirty="0">
                <a:latin typeface="Cambria Math"/>
                <a:cs typeface="Cambria Math"/>
              </a:rPr>
              <a:t>)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644892" y="1255716"/>
            <a:ext cx="47370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latin typeface="Cambria Math"/>
                <a:cs typeface="Cambria Math"/>
              </a:rPr>
              <a:t>𝑌</a:t>
            </a:r>
            <a:r>
              <a:rPr dirty="0">
                <a:latin typeface="Cambria Math"/>
                <a:cs typeface="Cambria Math"/>
              </a:rPr>
              <a:t>(</a:t>
            </a:r>
            <a:r>
              <a:rPr spc="65" dirty="0">
                <a:latin typeface="Cambria Math"/>
                <a:cs typeface="Cambria Math"/>
              </a:rPr>
              <a:t>𝑠</a:t>
            </a:r>
            <a:r>
              <a:rPr dirty="0">
                <a:latin typeface="Cambria Math"/>
                <a:cs typeface="Cambria Math"/>
              </a:rPr>
              <a:t>)</a:t>
            </a:r>
          </a:p>
        </p:txBody>
      </p:sp>
      <p:sp>
        <p:nvSpPr>
          <p:cNvPr id="31" name="object 31"/>
          <p:cNvSpPr/>
          <p:nvPr/>
        </p:nvSpPr>
        <p:spPr>
          <a:xfrm>
            <a:off x="5866004" y="1573148"/>
            <a:ext cx="3209925" cy="1308735"/>
          </a:xfrm>
          <a:custGeom>
            <a:avLst/>
            <a:gdLst/>
            <a:ahLst/>
            <a:cxnLst/>
            <a:rect l="l" t="t" r="r" b="b"/>
            <a:pathLst>
              <a:path w="3209925" h="1308735">
                <a:moveTo>
                  <a:pt x="696595" y="55372"/>
                </a:moveTo>
                <a:lnTo>
                  <a:pt x="680275" y="45847"/>
                </a:lnTo>
                <a:lnTo>
                  <a:pt x="601726" y="0"/>
                </a:lnTo>
                <a:lnTo>
                  <a:pt x="595884" y="1524"/>
                </a:lnTo>
                <a:lnTo>
                  <a:pt x="593217" y="6096"/>
                </a:lnTo>
                <a:lnTo>
                  <a:pt x="590677" y="10668"/>
                </a:lnTo>
                <a:lnTo>
                  <a:pt x="592201" y="16510"/>
                </a:lnTo>
                <a:lnTo>
                  <a:pt x="596646" y="19050"/>
                </a:lnTo>
                <a:lnTo>
                  <a:pt x="642569" y="45847"/>
                </a:lnTo>
                <a:lnTo>
                  <a:pt x="0" y="45847"/>
                </a:lnTo>
                <a:lnTo>
                  <a:pt x="0" y="64897"/>
                </a:lnTo>
                <a:lnTo>
                  <a:pt x="642353" y="64897"/>
                </a:lnTo>
                <a:lnTo>
                  <a:pt x="596646" y="91567"/>
                </a:lnTo>
                <a:lnTo>
                  <a:pt x="592201" y="94234"/>
                </a:lnTo>
                <a:lnTo>
                  <a:pt x="590677" y="100076"/>
                </a:lnTo>
                <a:lnTo>
                  <a:pt x="593217" y="104521"/>
                </a:lnTo>
                <a:lnTo>
                  <a:pt x="595884" y="109093"/>
                </a:lnTo>
                <a:lnTo>
                  <a:pt x="601726" y="110617"/>
                </a:lnTo>
                <a:lnTo>
                  <a:pt x="680237" y="64897"/>
                </a:lnTo>
                <a:lnTo>
                  <a:pt x="696595" y="55372"/>
                </a:lnTo>
                <a:close/>
              </a:path>
              <a:path w="3209925" h="1308735">
                <a:moveTo>
                  <a:pt x="1638554" y="58801"/>
                </a:moveTo>
                <a:lnTo>
                  <a:pt x="1544066" y="2794"/>
                </a:lnTo>
                <a:lnTo>
                  <a:pt x="1538224" y="4318"/>
                </a:lnTo>
                <a:lnTo>
                  <a:pt x="1535557" y="8763"/>
                </a:lnTo>
                <a:lnTo>
                  <a:pt x="1532890" y="13335"/>
                </a:lnTo>
                <a:lnTo>
                  <a:pt x="1534414" y="19177"/>
                </a:lnTo>
                <a:lnTo>
                  <a:pt x="1584413" y="48895"/>
                </a:lnTo>
                <a:lnTo>
                  <a:pt x="1171448" y="45847"/>
                </a:lnTo>
                <a:lnTo>
                  <a:pt x="1171321" y="64897"/>
                </a:lnTo>
                <a:lnTo>
                  <a:pt x="1584388" y="67945"/>
                </a:lnTo>
                <a:lnTo>
                  <a:pt x="1538351" y="94361"/>
                </a:lnTo>
                <a:lnTo>
                  <a:pt x="1533779" y="96901"/>
                </a:lnTo>
                <a:lnTo>
                  <a:pt x="1532255" y="102743"/>
                </a:lnTo>
                <a:lnTo>
                  <a:pt x="1534795" y="107315"/>
                </a:lnTo>
                <a:lnTo>
                  <a:pt x="1537462" y="111887"/>
                </a:lnTo>
                <a:lnTo>
                  <a:pt x="1543304" y="113411"/>
                </a:lnTo>
                <a:lnTo>
                  <a:pt x="1547876" y="110871"/>
                </a:lnTo>
                <a:lnTo>
                  <a:pt x="1622183" y="68199"/>
                </a:lnTo>
                <a:lnTo>
                  <a:pt x="1638554" y="58801"/>
                </a:lnTo>
                <a:close/>
              </a:path>
              <a:path w="3209925" h="1308735">
                <a:moveTo>
                  <a:pt x="2732151" y="96647"/>
                </a:moveTo>
                <a:lnTo>
                  <a:pt x="2713101" y="96647"/>
                </a:lnTo>
                <a:lnTo>
                  <a:pt x="2713101" y="1243457"/>
                </a:lnTo>
                <a:lnTo>
                  <a:pt x="2247773" y="1243457"/>
                </a:lnTo>
                <a:lnTo>
                  <a:pt x="2298065" y="1214120"/>
                </a:lnTo>
                <a:lnTo>
                  <a:pt x="2299589" y="1208278"/>
                </a:lnTo>
                <a:lnTo>
                  <a:pt x="2294255" y="1199134"/>
                </a:lnTo>
                <a:lnTo>
                  <a:pt x="2288540" y="1197610"/>
                </a:lnTo>
                <a:lnTo>
                  <a:pt x="2193671" y="1252982"/>
                </a:lnTo>
                <a:lnTo>
                  <a:pt x="2283968" y="1305687"/>
                </a:lnTo>
                <a:lnTo>
                  <a:pt x="2288540" y="1308227"/>
                </a:lnTo>
                <a:lnTo>
                  <a:pt x="2294255" y="1306703"/>
                </a:lnTo>
                <a:lnTo>
                  <a:pt x="2296922" y="1302258"/>
                </a:lnTo>
                <a:lnTo>
                  <a:pt x="2299589" y="1297686"/>
                </a:lnTo>
                <a:lnTo>
                  <a:pt x="2298065" y="1291844"/>
                </a:lnTo>
                <a:lnTo>
                  <a:pt x="2247773" y="1262507"/>
                </a:lnTo>
                <a:lnTo>
                  <a:pt x="2727833" y="1262507"/>
                </a:lnTo>
                <a:lnTo>
                  <a:pt x="2732151" y="1258189"/>
                </a:lnTo>
                <a:lnTo>
                  <a:pt x="2732151" y="1252982"/>
                </a:lnTo>
                <a:lnTo>
                  <a:pt x="2732151" y="1243457"/>
                </a:lnTo>
                <a:lnTo>
                  <a:pt x="2732151" y="96647"/>
                </a:lnTo>
                <a:close/>
              </a:path>
              <a:path w="3209925" h="1308735">
                <a:moveTo>
                  <a:pt x="3209417" y="55372"/>
                </a:moveTo>
                <a:lnTo>
                  <a:pt x="3192932" y="45847"/>
                </a:lnTo>
                <a:lnTo>
                  <a:pt x="3114294" y="381"/>
                </a:lnTo>
                <a:lnTo>
                  <a:pt x="3108579" y="2032"/>
                </a:lnTo>
                <a:lnTo>
                  <a:pt x="3105912" y="6604"/>
                </a:lnTo>
                <a:lnTo>
                  <a:pt x="3103245" y="11049"/>
                </a:lnTo>
                <a:lnTo>
                  <a:pt x="3104769" y="16891"/>
                </a:lnTo>
                <a:lnTo>
                  <a:pt x="3155213" y="46012"/>
                </a:lnTo>
                <a:lnTo>
                  <a:pt x="2429891" y="49276"/>
                </a:lnTo>
                <a:lnTo>
                  <a:pt x="2430018" y="68326"/>
                </a:lnTo>
                <a:lnTo>
                  <a:pt x="3155404" y="65062"/>
                </a:lnTo>
                <a:lnTo>
                  <a:pt x="3105150" y="94615"/>
                </a:lnTo>
                <a:lnTo>
                  <a:pt x="3103626" y="100457"/>
                </a:lnTo>
                <a:lnTo>
                  <a:pt x="3108960" y="109601"/>
                </a:lnTo>
                <a:lnTo>
                  <a:pt x="3114802" y="111125"/>
                </a:lnTo>
                <a:lnTo>
                  <a:pt x="3209417" y="553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951854" y="1298515"/>
            <a:ext cx="4832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>
                <a:latin typeface="Cambria Math"/>
                <a:cs typeface="Cambria Math"/>
              </a:rPr>
              <a:t>𝑅</a:t>
            </a:r>
            <a:r>
              <a:rPr dirty="0">
                <a:latin typeface="Cambria Math"/>
                <a:cs typeface="Cambria Math"/>
              </a:rPr>
              <a:t>(</a:t>
            </a:r>
            <a:r>
              <a:rPr spc="65" dirty="0">
                <a:latin typeface="Cambria Math"/>
                <a:cs typeface="Cambria Math"/>
              </a:rPr>
              <a:t>𝑠</a:t>
            </a:r>
            <a:r>
              <a:rPr dirty="0">
                <a:latin typeface="Cambria Math"/>
                <a:cs typeface="Cambria Math"/>
              </a:rPr>
              <a:t>)</a:t>
            </a:r>
          </a:p>
        </p:txBody>
      </p:sp>
      <p:grpSp>
        <p:nvGrpSpPr>
          <p:cNvPr id="33" name="object 33"/>
          <p:cNvGrpSpPr/>
          <p:nvPr/>
        </p:nvGrpSpPr>
        <p:grpSpPr>
          <a:xfrm>
            <a:off x="6496050" y="1314450"/>
            <a:ext cx="609600" cy="666750"/>
            <a:chOff x="6496050" y="1314450"/>
            <a:chExt cx="609600" cy="666750"/>
          </a:xfrm>
        </p:grpSpPr>
        <p:sp>
          <p:nvSpPr>
            <p:cNvPr id="34" name="object 34"/>
            <p:cNvSpPr/>
            <p:nvPr/>
          </p:nvSpPr>
          <p:spPr>
            <a:xfrm>
              <a:off x="6496050" y="1314450"/>
              <a:ext cx="609600" cy="66675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562597" y="1358519"/>
              <a:ext cx="474852" cy="54000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562597" y="1358519"/>
              <a:ext cx="474980" cy="540385"/>
            </a:xfrm>
            <a:custGeom>
              <a:avLst/>
              <a:gdLst/>
              <a:ahLst/>
              <a:cxnLst/>
              <a:rect l="l" t="t" r="r" b="b"/>
              <a:pathLst>
                <a:path w="474979" h="540385">
                  <a:moveTo>
                    <a:pt x="0" y="270001"/>
                  </a:moveTo>
                  <a:lnTo>
                    <a:pt x="3825" y="221474"/>
                  </a:lnTo>
                  <a:lnTo>
                    <a:pt x="14853" y="175797"/>
                  </a:lnTo>
                  <a:lnTo>
                    <a:pt x="32413" y="133735"/>
                  </a:lnTo>
                  <a:lnTo>
                    <a:pt x="55834" y="96051"/>
                  </a:lnTo>
                  <a:lnTo>
                    <a:pt x="84444" y="63507"/>
                  </a:lnTo>
                  <a:lnTo>
                    <a:pt x="117573" y="36867"/>
                  </a:lnTo>
                  <a:lnTo>
                    <a:pt x="154550" y="16894"/>
                  </a:lnTo>
                  <a:lnTo>
                    <a:pt x="194704" y="4350"/>
                  </a:lnTo>
                  <a:lnTo>
                    <a:pt x="237362" y="0"/>
                  </a:lnTo>
                  <a:lnTo>
                    <a:pt x="280059" y="4350"/>
                  </a:lnTo>
                  <a:lnTo>
                    <a:pt x="320242" y="16894"/>
                  </a:lnTo>
                  <a:lnTo>
                    <a:pt x="357241" y="36867"/>
                  </a:lnTo>
                  <a:lnTo>
                    <a:pt x="390386" y="63507"/>
                  </a:lnTo>
                  <a:lnTo>
                    <a:pt x="419007" y="96051"/>
                  </a:lnTo>
                  <a:lnTo>
                    <a:pt x="442435" y="133735"/>
                  </a:lnTo>
                  <a:lnTo>
                    <a:pt x="459998" y="175797"/>
                  </a:lnTo>
                  <a:lnTo>
                    <a:pt x="471027" y="221474"/>
                  </a:lnTo>
                  <a:lnTo>
                    <a:pt x="474852" y="270001"/>
                  </a:lnTo>
                  <a:lnTo>
                    <a:pt x="471027" y="318529"/>
                  </a:lnTo>
                  <a:lnTo>
                    <a:pt x="459998" y="364206"/>
                  </a:lnTo>
                  <a:lnTo>
                    <a:pt x="442435" y="406268"/>
                  </a:lnTo>
                  <a:lnTo>
                    <a:pt x="419007" y="443952"/>
                  </a:lnTo>
                  <a:lnTo>
                    <a:pt x="390386" y="476496"/>
                  </a:lnTo>
                  <a:lnTo>
                    <a:pt x="357241" y="503136"/>
                  </a:lnTo>
                  <a:lnTo>
                    <a:pt x="320242" y="523109"/>
                  </a:lnTo>
                  <a:lnTo>
                    <a:pt x="280059" y="535653"/>
                  </a:lnTo>
                  <a:lnTo>
                    <a:pt x="237362" y="540003"/>
                  </a:lnTo>
                  <a:lnTo>
                    <a:pt x="194704" y="535653"/>
                  </a:lnTo>
                  <a:lnTo>
                    <a:pt x="154550" y="523109"/>
                  </a:lnTo>
                  <a:lnTo>
                    <a:pt x="117573" y="503136"/>
                  </a:lnTo>
                  <a:lnTo>
                    <a:pt x="84444" y="476496"/>
                  </a:lnTo>
                  <a:lnTo>
                    <a:pt x="55834" y="443952"/>
                  </a:lnTo>
                  <a:lnTo>
                    <a:pt x="32413" y="406268"/>
                  </a:lnTo>
                  <a:lnTo>
                    <a:pt x="14853" y="364206"/>
                  </a:lnTo>
                  <a:lnTo>
                    <a:pt x="3825" y="318529"/>
                  </a:lnTo>
                  <a:lnTo>
                    <a:pt x="0" y="27000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632067" y="1437512"/>
              <a:ext cx="335915" cy="382270"/>
            </a:xfrm>
            <a:custGeom>
              <a:avLst/>
              <a:gdLst/>
              <a:ahLst/>
              <a:cxnLst/>
              <a:rect l="l" t="t" r="r" b="b"/>
              <a:pathLst>
                <a:path w="335915" h="382269">
                  <a:moveTo>
                    <a:pt x="0" y="0"/>
                  </a:moveTo>
                  <a:lnTo>
                    <a:pt x="335787" y="381888"/>
                  </a:lnTo>
                </a:path>
                <a:path w="335915" h="382269">
                  <a:moveTo>
                    <a:pt x="335787" y="0"/>
                  </a:moveTo>
                  <a:lnTo>
                    <a:pt x="0" y="381888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723128" y="1660462"/>
            <a:ext cx="14287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500" dirty="0">
                <a:latin typeface="Cambria Math"/>
                <a:cs typeface="Cambria Math"/>
              </a:rPr>
              <a:t>−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6581777" y="1463614"/>
            <a:ext cx="14287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500" dirty="0">
                <a:latin typeface="Cambria Math"/>
                <a:cs typeface="Cambria Math"/>
              </a:rPr>
              <a:t>+</a:t>
            </a:r>
          </a:p>
        </p:txBody>
      </p:sp>
      <p:grpSp>
        <p:nvGrpSpPr>
          <p:cNvPr id="40" name="object 40"/>
          <p:cNvGrpSpPr/>
          <p:nvPr/>
        </p:nvGrpSpPr>
        <p:grpSpPr>
          <a:xfrm>
            <a:off x="6744718" y="1593023"/>
            <a:ext cx="1880870" cy="1242695"/>
            <a:chOff x="6744716" y="1593019"/>
            <a:chExt cx="1880870" cy="1242695"/>
          </a:xfrm>
        </p:grpSpPr>
        <p:sp>
          <p:nvSpPr>
            <p:cNvPr id="41" name="object 41"/>
            <p:cNvSpPr/>
            <p:nvPr/>
          </p:nvSpPr>
          <p:spPr>
            <a:xfrm>
              <a:off x="6744716" y="1898395"/>
              <a:ext cx="523875" cy="937260"/>
            </a:xfrm>
            <a:custGeom>
              <a:avLst/>
              <a:gdLst/>
              <a:ahLst/>
              <a:cxnLst/>
              <a:rect l="l" t="t" r="r" b="b"/>
              <a:pathLst>
                <a:path w="523875" h="937260">
                  <a:moveTo>
                    <a:pt x="55245" y="37900"/>
                  </a:moveTo>
                  <a:lnTo>
                    <a:pt x="45719" y="54229"/>
                  </a:lnTo>
                  <a:lnTo>
                    <a:pt x="45719" y="932942"/>
                  </a:lnTo>
                  <a:lnTo>
                    <a:pt x="50037" y="937260"/>
                  </a:lnTo>
                  <a:lnTo>
                    <a:pt x="523493" y="937260"/>
                  </a:lnTo>
                  <a:lnTo>
                    <a:pt x="523493" y="927735"/>
                  </a:lnTo>
                  <a:lnTo>
                    <a:pt x="64769" y="927735"/>
                  </a:lnTo>
                  <a:lnTo>
                    <a:pt x="55244" y="918210"/>
                  </a:lnTo>
                  <a:lnTo>
                    <a:pt x="64769" y="918210"/>
                  </a:lnTo>
                  <a:lnTo>
                    <a:pt x="64769" y="54229"/>
                  </a:lnTo>
                  <a:lnTo>
                    <a:pt x="55245" y="37900"/>
                  </a:lnTo>
                  <a:close/>
                </a:path>
                <a:path w="523875" h="937260">
                  <a:moveTo>
                    <a:pt x="64769" y="918210"/>
                  </a:moveTo>
                  <a:lnTo>
                    <a:pt x="55244" y="918210"/>
                  </a:lnTo>
                  <a:lnTo>
                    <a:pt x="64769" y="927735"/>
                  </a:lnTo>
                  <a:lnTo>
                    <a:pt x="64769" y="918210"/>
                  </a:lnTo>
                  <a:close/>
                </a:path>
                <a:path w="523875" h="937260">
                  <a:moveTo>
                    <a:pt x="523493" y="918210"/>
                  </a:moveTo>
                  <a:lnTo>
                    <a:pt x="64769" y="918210"/>
                  </a:lnTo>
                  <a:lnTo>
                    <a:pt x="64769" y="927735"/>
                  </a:lnTo>
                  <a:lnTo>
                    <a:pt x="523493" y="927735"/>
                  </a:lnTo>
                  <a:lnTo>
                    <a:pt x="523493" y="918210"/>
                  </a:lnTo>
                  <a:close/>
                </a:path>
                <a:path w="523875" h="937260">
                  <a:moveTo>
                    <a:pt x="55244" y="0"/>
                  </a:moveTo>
                  <a:lnTo>
                    <a:pt x="2539" y="90297"/>
                  </a:lnTo>
                  <a:lnTo>
                    <a:pt x="0" y="94868"/>
                  </a:lnTo>
                  <a:lnTo>
                    <a:pt x="1524" y="100711"/>
                  </a:lnTo>
                  <a:lnTo>
                    <a:pt x="5968" y="103378"/>
                  </a:lnTo>
                  <a:lnTo>
                    <a:pt x="10540" y="106045"/>
                  </a:lnTo>
                  <a:lnTo>
                    <a:pt x="16382" y="104521"/>
                  </a:lnTo>
                  <a:lnTo>
                    <a:pt x="45719" y="54229"/>
                  </a:lnTo>
                  <a:lnTo>
                    <a:pt x="45719" y="18923"/>
                  </a:lnTo>
                  <a:lnTo>
                    <a:pt x="66289" y="18923"/>
                  </a:lnTo>
                  <a:lnTo>
                    <a:pt x="55244" y="0"/>
                  </a:lnTo>
                  <a:close/>
                </a:path>
                <a:path w="523875" h="937260">
                  <a:moveTo>
                    <a:pt x="66289" y="18923"/>
                  </a:moveTo>
                  <a:lnTo>
                    <a:pt x="64769" y="18923"/>
                  </a:lnTo>
                  <a:lnTo>
                    <a:pt x="64770" y="54229"/>
                  </a:lnTo>
                  <a:lnTo>
                    <a:pt x="94106" y="104521"/>
                  </a:lnTo>
                  <a:lnTo>
                    <a:pt x="99949" y="106045"/>
                  </a:lnTo>
                  <a:lnTo>
                    <a:pt x="109092" y="100711"/>
                  </a:lnTo>
                  <a:lnTo>
                    <a:pt x="110616" y="94868"/>
                  </a:lnTo>
                  <a:lnTo>
                    <a:pt x="66289" y="18923"/>
                  </a:lnTo>
                  <a:close/>
                </a:path>
                <a:path w="523875" h="937260">
                  <a:moveTo>
                    <a:pt x="64769" y="18923"/>
                  </a:moveTo>
                  <a:lnTo>
                    <a:pt x="45719" y="18923"/>
                  </a:lnTo>
                  <a:lnTo>
                    <a:pt x="45719" y="54229"/>
                  </a:lnTo>
                  <a:lnTo>
                    <a:pt x="55244" y="37900"/>
                  </a:lnTo>
                  <a:lnTo>
                    <a:pt x="46989" y="23749"/>
                  </a:lnTo>
                  <a:lnTo>
                    <a:pt x="64769" y="23749"/>
                  </a:lnTo>
                  <a:lnTo>
                    <a:pt x="64769" y="18923"/>
                  </a:lnTo>
                  <a:close/>
                </a:path>
                <a:path w="523875" h="937260">
                  <a:moveTo>
                    <a:pt x="64769" y="23749"/>
                  </a:moveTo>
                  <a:lnTo>
                    <a:pt x="63500" y="23749"/>
                  </a:lnTo>
                  <a:lnTo>
                    <a:pt x="55245" y="37900"/>
                  </a:lnTo>
                  <a:lnTo>
                    <a:pt x="64770" y="54229"/>
                  </a:lnTo>
                  <a:lnTo>
                    <a:pt x="64769" y="23749"/>
                  </a:lnTo>
                  <a:close/>
                </a:path>
                <a:path w="523875" h="937260">
                  <a:moveTo>
                    <a:pt x="63500" y="23749"/>
                  </a:moveTo>
                  <a:lnTo>
                    <a:pt x="46989" y="23749"/>
                  </a:lnTo>
                  <a:lnTo>
                    <a:pt x="55245" y="37900"/>
                  </a:lnTo>
                  <a:lnTo>
                    <a:pt x="63500" y="23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552239" y="1593019"/>
              <a:ext cx="72780" cy="8154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7038975" y="1239839"/>
            <a:ext cx="4832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70" dirty="0">
                <a:latin typeface="Cambria Math"/>
                <a:cs typeface="Cambria Math"/>
              </a:rPr>
              <a:t>𝐸</a:t>
            </a:r>
            <a:r>
              <a:rPr dirty="0">
                <a:latin typeface="Cambria Math"/>
                <a:cs typeface="Cambria Math"/>
              </a:rPr>
              <a:t>(</a:t>
            </a:r>
            <a:r>
              <a:rPr spc="65" dirty="0">
                <a:latin typeface="Cambria Math"/>
                <a:cs typeface="Cambria Math"/>
              </a:rPr>
              <a:t>𝑠</a:t>
            </a:r>
            <a:r>
              <a:rPr dirty="0">
                <a:latin typeface="Cambria Math"/>
                <a:cs typeface="Cambria Math"/>
              </a:rPr>
              <a:t>)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6544058" y="3334452"/>
            <a:ext cx="21240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" dirty="0">
                <a:latin typeface="Calibri"/>
                <a:cs typeface="Calibri"/>
              </a:rPr>
              <a:t>Unity </a:t>
            </a:r>
            <a:r>
              <a:rPr spc="-5" dirty="0">
                <a:latin typeface="Calibri"/>
                <a:cs typeface="Calibri"/>
              </a:rPr>
              <a:t>feedback</a:t>
            </a:r>
            <a:r>
              <a:rPr spc="-12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system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5529" y="153987"/>
            <a:ext cx="703262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15" dirty="0">
                <a:solidFill>
                  <a:srgbClr val="FF0000"/>
                </a:solidFill>
              </a:rPr>
              <a:t>Steady </a:t>
            </a:r>
            <a:r>
              <a:rPr sz="2800" spc="-35" dirty="0">
                <a:solidFill>
                  <a:srgbClr val="FF0000"/>
                </a:solidFill>
              </a:rPr>
              <a:t>State </a:t>
            </a:r>
            <a:r>
              <a:rPr sz="2800" spc="-20" dirty="0">
                <a:solidFill>
                  <a:srgbClr val="FF0000"/>
                </a:solidFill>
              </a:rPr>
              <a:t>Error </a:t>
            </a:r>
            <a:r>
              <a:rPr sz="2800" spc="-25" dirty="0">
                <a:solidFill>
                  <a:srgbClr val="FF0000"/>
                </a:solidFill>
              </a:rPr>
              <a:t>for Standard</a:t>
            </a:r>
            <a:r>
              <a:rPr sz="2800" spc="155" dirty="0">
                <a:solidFill>
                  <a:srgbClr val="FF0000"/>
                </a:solidFill>
              </a:rPr>
              <a:t> </a:t>
            </a:r>
            <a:r>
              <a:rPr sz="2800" spc="-10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6152"/>
            <a:ext cx="2133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/>
            <a:fld id="{81D60167-4931-47E6-BA6A-407CBD079E47}" type="slidenum">
              <a:rPr dirty="0"/>
              <a:pPr marL="38096"/>
              <a:t>68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74662" y="834708"/>
            <a:ext cx="2801937" cy="3545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6199" indent="-343499">
              <a:spcBef>
                <a:spcPts val="125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2200" b="1" spc="15" dirty="0">
                <a:solidFill>
                  <a:srgbClr val="006FC0"/>
                </a:solidFill>
                <a:latin typeface="Calibri"/>
                <a:cs typeface="Calibri"/>
              </a:rPr>
              <a:t>Unit </a:t>
            </a:r>
            <a:r>
              <a:rPr sz="2200" b="1" spc="25" dirty="0">
                <a:solidFill>
                  <a:srgbClr val="006FC0"/>
                </a:solidFill>
                <a:latin typeface="Calibri"/>
                <a:cs typeface="Calibri"/>
              </a:rPr>
              <a:t>step</a:t>
            </a:r>
            <a:r>
              <a:rPr sz="2200" b="1" spc="-1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b="1" spc="20" dirty="0">
                <a:solidFill>
                  <a:srgbClr val="006FC0"/>
                </a:solidFill>
                <a:latin typeface="Calibri"/>
                <a:cs typeface="Calibri"/>
              </a:rPr>
              <a:t>input: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76602" y="931036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5" h="238759">
                <a:moveTo>
                  <a:pt x="214249" y="0"/>
                </a:moveTo>
                <a:lnTo>
                  <a:pt x="210820" y="9778"/>
                </a:lnTo>
                <a:lnTo>
                  <a:pt x="224609" y="15708"/>
                </a:lnTo>
                <a:lnTo>
                  <a:pt x="236458" y="23971"/>
                </a:lnTo>
                <a:lnTo>
                  <a:pt x="260548" y="62404"/>
                </a:lnTo>
                <a:lnTo>
                  <a:pt x="268477" y="117983"/>
                </a:lnTo>
                <a:lnTo>
                  <a:pt x="267596" y="139009"/>
                </a:lnTo>
                <a:lnTo>
                  <a:pt x="254380" y="190373"/>
                </a:lnTo>
                <a:lnTo>
                  <a:pt x="224752" y="222573"/>
                </a:lnTo>
                <a:lnTo>
                  <a:pt x="211200" y="228600"/>
                </a:lnTo>
                <a:lnTo>
                  <a:pt x="214249" y="238251"/>
                </a:lnTo>
                <a:lnTo>
                  <a:pt x="259754" y="211195"/>
                </a:lnTo>
                <a:lnTo>
                  <a:pt x="285321" y="161305"/>
                </a:lnTo>
                <a:lnTo>
                  <a:pt x="290195" y="119252"/>
                </a:lnTo>
                <a:lnTo>
                  <a:pt x="288958" y="97414"/>
                </a:lnTo>
                <a:lnTo>
                  <a:pt x="279104" y="58691"/>
                </a:lnTo>
                <a:lnTo>
                  <a:pt x="246618" y="15319"/>
                </a:lnTo>
                <a:lnTo>
                  <a:pt x="231487" y="6260"/>
                </a:lnTo>
                <a:lnTo>
                  <a:pt x="214249" y="0"/>
                </a:lnTo>
                <a:close/>
              </a:path>
              <a:path w="290195" h="238759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2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92" y="222996"/>
                </a:lnTo>
                <a:lnTo>
                  <a:pt x="76073" y="238251"/>
                </a:lnTo>
                <a:lnTo>
                  <a:pt x="78993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53" y="175204"/>
                </a:lnTo>
                <a:lnTo>
                  <a:pt x="21716" y="117983"/>
                </a:lnTo>
                <a:lnTo>
                  <a:pt x="22617" y="97647"/>
                </a:lnTo>
                <a:lnTo>
                  <a:pt x="35940" y="47498"/>
                </a:lnTo>
                <a:lnTo>
                  <a:pt x="65659" y="15708"/>
                </a:lnTo>
                <a:lnTo>
                  <a:pt x="79375" y="9778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30042" y="701361"/>
            <a:ext cx="44386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3000" spc="30" baseline="-33333" dirty="0">
                <a:latin typeface="Cambria Math"/>
                <a:cs typeface="Cambria Math"/>
              </a:rPr>
              <a:t>=</a:t>
            </a:r>
            <a:r>
              <a:rPr sz="3000" spc="7" baseline="-33333" dirty="0">
                <a:latin typeface="Cambria Math"/>
                <a:cs typeface="Cambria Math"/>
              </a:rPr>
              <a:t> </a:t>
            </a:r>
            <a:r>
              <a:rPr sz="1500" spc="35" dirty="0">
                <a:latin typeface="Cambria Math"/>
                <a:cs typeface="Cambria Math"/>
              </a:rPr>
              <a:t>1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12615" y="1054039"/>
            <a:ext cx="11811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70" dirty="0">
                <a:latin typeface="Cambria Math"/>
                <a:cs typeface="Cambria Math"/>
              </a:rPr>
              <a:t>𝑠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20742" y="1036319"/>
            <a:ext cx="104775" cy="19050"/>
          </a:xfrm>
          <a:custGeom>
            <a:avLst/>
            <a:gdLst/>
            <a:ahLst/>
            <a:cxnLst/>
            <a:rect l="l" t="t" r="r" b="b"/>
            <a:pathLst>
              <a:path w="104775" h="19050">
                <a:moveTo>
                  <a:pt x="104775" y="0"/>
                </a:moveTo>
                <a:lnTo>
                  <a:pt x="0" y="0"/>
                </a:lnTo>
                <a:lnTo>
                  <a:pt x="0" y="19050"/>
                </a:lnTo>
                <a:lnTo>
                  <a:pt x="104775" y="19050"/>
                </a:lnTo>
                <a:lnTo>
                  <a:pt x="1047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41783" y="1388110"/>
            <a:ext cx="108267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2000" spc="-10" dirty="0">
                <a:latin typeface="Cambria Math"/>
                <a:cs typeface="Cambria Math"/>
              </a:rPr>
              <a:t>𝑒</a:t>
            </a:r>
            <a:r>
              <a:rPr sz="2300" spc="-15" baseline="-16666" dirty="0">
                <a:latin typeface="Cambria Math"/>
                <a:cs typeface="Cambria Math"/>
              </a:rPr>
              <a:t>𝑠𝑠 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50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lim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78255" y="819576"/>
            <a:ext cx="716915" cy="717500"/>
          </a:xfrm>
          <a:prstGeom prst="rect">
            <a:avLst/>
          </a:prstGeom>
        </p:spPr>
        <p:txBody>
          <a:bodyPr vert="horz" wrap="square" lIns="0" tIns="50161" rIns="0" bIns="0" rtlCol="0">
            <a:spAutoFit/>
          </a:bodyPr>
          <a:lstStyle/>
          <a:p>
            <a:pPr marL="317468">
              <a:spcBef>
                <a:spcPts val="395"/>
              </a:spcBef>
            </a:pPr>
            <a:r>
              <a:rPr sz="2000" spc="15" dirty="0">
                <a:latin typeface="Cambria Math"/>
                <a:cs typeface="Cambria Math"/>
              </a:rPr>
              <a:t>𝑅</a:t>
            </a:r>
            <a:r>
              <a:rPr sz="2000" spc="28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𝑠</a:t>
            </a:r>
            <a:endParaRPr sz="2000" dirty="0">
              <a:latin typeface="Cambria Math"/>
              <a:cs typeface="Cambria Math"/>
            </a:endParaRPr>
          </a:p>
          <a:p>
            <a:pPr marL="12700">
              <a:spcBef>
                <a:spcPts val="305"/>
              </a:spcBef>
            </a:pPr>
            <a:r>
              <a:rPr sz="2000" spc="20" dirty="0">
                <a:latin typeface="Cambria Math"/>
                <a:cs typeface="Cambria Math"/>
              </a:rPr>
              <a:t>𝑠𝑅(𝑠)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25342" y="1569719"/>
            <a:ext cx="952500" cy="19050"/>
          </a:xfrm>
          <a:custGeom>
            <a:avLst/>
            <a:gdLst/>
            <a:ahLst/>
            <a:cxnLst/>
            <a:rect l="l" t="t" r="r" b="b"/>
            <a:pathLst>
              <a:path w="952500" h="19050">
                <a:moveTo>
                  <a:pt x="952500" y="0"/>
                </a:moveTo>
                <a:lnTo>
                  <a:pt x="0" y="0"/>
                </a:lnTo>
                <a:lnTo>
                  <a:pt x="0" y="19050"/>
                </a:lnTo>
                <a:lnTo>
                  <a:pt x="952500" y="19050"/>
                </a:lnTo>
                <a:lnTo>
                  <a:pt x="952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04082" y="1196974"/>
            <a:ext cx="16827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000" spc="15" dirty="0">
                <a:latin typeface="Cambria Math"/>
                <a:cs typeface="Cambria Math"/>
              </a:rPr>
              <a:t>1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11267" y="1569719"/>
            <a:ext cx="952500" cy="19050"/>
          </a:xfrm>
          <a:custGeom>
            <a:avLst/>
            <a:gdLst/>
            <a:ahLst/>
            <a:cxnLst/>
            <a:rect l="l" t="t" r="r" b="b"/>
            <a:pathLst>
              <a:path w="952500" h="19050">
                <a:moveTo>
                  <a:pt x="952500" y="0"/>
                </a:moveTo>
                <a:lnTo>
                  <a:pt x="0" y="0"/>
                </a:lnTo>
                <a:lnTo>
                  <a:pt x="0" y="19050"/>
                </a:lnTo>
                <a:lnTo>
                  <a:pt x="952500" y="19050"/>
                </a:lnTo>
                <a:lnTo>
                  <a:pt x="952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136394" y="1388110"/>
            <a:ext cx="190563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  <a:tabLst>
                <a:tab pos="1699727" algn="l"/>
              </a:tabLst>
            </a:pP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140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l</a:t>
            </a:r>
            <a:r>
              <a:rPr sz="2000" spc="40" dirty="0">
                <a:latin typeface="Cambria Math"/>
                <a:cs typeface="Cambria Math"/>
              </a:rPr>
              <a:t>i</a:t>
            </a:r>
            <a:r>
              <a:rPr sz="2000" spc="25" dirty="0">
                <a:latin typeface="Cambria Math"/>
                <a:cs typeface="Cambria Math"/>
              </a:rPr>
              <a:t>m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20" dirty="0">
                <a:latin typeface="Cambria Math"/>
                <a:cs typeface="Cambria Math"/>
              </a:rPr>
              <a:t>=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77055" y="1196974"/>
            <a:ext cx="16827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000" spc="15" dirty="0">
                <a:latin typeface="Cambria Math"/>
                <a:cs typeface="Cambria Math"/>
              </a:rPr>
              <a:t>1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64845" y="1559813"/>
            <a:ext cx="421068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3494">
              <a:spcBef>
                <a:spcPts val="130"/>
              </a:spcBef>
              <a:tabLst>
                <a:tab pos="1750521" algn="l"/>
                <a:tab pos="3428658" algn="l"/>
              </a:tabLst>
            </a:pPr>
            <a:r>
              <a:rPr sz="2300" spc="52" baseline="5555" dirty="0">
                <a:latin typeface="Cambria Math"/>
                <a:cs typeface="Cambria Math"/>
              </a:rPr>
              <a:t>𝑠→0 </a:t>
            </a:r>
            <a:r>
              <a:rPr sz="2000" spc="15" dirty="0">
                <a:latin typeface="Cambria Math"/>
                <a:cs typeface="Cambria Math"/>
              </a:rPr>
              <a:t>1</a:t>
            </a:r>
            <a:r>
              <a:rPr sz="2000" spc="-100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dirty="0">
                <a:latin typeface="Cambria Math"/>
                <a:cs typeface="Cambria Math"/>
              </a:rPr>
              <a:t> </a:t>
            </a:r>
            <a:r>
              <a:rPr sz="2000" spc="35" dirty="0">
                <a:latin typeface="Cambria Math"/>
                <a:cs typeface="Cambria Math"/>
              </a:rPr>
              <a:t>𝐺(𝑠)	</a:t>
            </a:r>
            <a:r>
              <a:rPr sz="2300" spc="52" baseline="5555" dirty="0">
                <a:latin typeface="Cambria Math"/>
                <a:cs typeface="Cambria Math"/>
              </a:rPr>
              <a:t>𝑠→0 </a:t>
            </a:r>
            <a:r>
              <a:rPr sz="2000" spc="15" dirty="0">
                <a:latin typeface="Cambria Math"/>
                <a:cs typeface="Cambria Math"/>
              </a:rPr>
              <a:t>1</a:t>
            </a:r>
            <a:r>
              <a:rPr sz="2000" spc="-170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dirty="0">
                <a:latin typeface="Cambria Math"/>
                <a:cs typeface="Cambria Math"/>
              </a:rPr>
              <a:t> </a:t>
            </a:r>
            <a:r>
              <a:rPr sz="2000" spc="35" dirty="0">
                <a:latin typeface="Cambria Math"/>
                <a:cs typeface="Cambria Math"/>
              </a:rPr>
              <a:t>𝐺(𝑠)	</a:t>
            </a:r>
            <a:r>
              <a:rPr sz="2000" spc="15" dirty="0">
                <a:latin typeface="Cambria Math"/>
                <a:cs typeface="Cambria Math"/>
              </a:rPr>
              <a:t>1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-75" dirty="0">
                <a:latin typeface="Cambria Math"/>
                <a:cs typeface="Cambria Math"/>
              </a:rPr>
              <a:t> </a:t>
            </a:r>
            <a:r>
              <a:rPr sz="2000" spc="-10" dirty="0">
                <a:latin typeface="Cambria Math"/>
                <a:cs typeface="Cambria Math"/>
              </a:rPr>
              <a:t>𝐾</a:t>
            </a:r>
            <a:r>
              <a:rPr sz="2300" spc="-15" baseline="-16666" dirty="0">
                <a:latin typeface="Cambria Math"/>
                <a:cs typeface="Cambria Math"/>
              </a:rPr>
              <a:t>𝑝</a:t>
            </a:r>
            <a:endParaRPr sz="2300" baseline="-16666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087617" y="1569719"/>
            <a:ext cx="733425" cy="19050"/>
          </a:xfrm>
          <a:custGeom>
            <a:avLst/>
            <a:gdLst/>
            <a:ahLst/>
            <a:cxnLst/>
            <a:rect l="l" t="t" r="r" b="b"/>
            <a:pathLst>
              <a:path w="733425" h="19050">
                <a:moveTo>
                  <a:pt x="733424" y="0"/>
                </a:moveTo>
                <a:lnTo>
                  <a:pt x="0" y="0"/>
                </a:lnTo>
                <a:lnTo>
                  <a:pt x="0" y="19050"/>
                </a:lnTo>
                <a:lnTo>
                  <a:pt x="733424" y="19050"/>
                </a:lnTo>
                <a:lnTo>
                  <a:pt x="73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267205" y="2189800"/>
            <a:ext cx="39370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95" dirty="0">
                <a:latin typeface="Cambria Math"/>
                <a:cs typeface="Cambria Math"/>
              </a:rPr>
              <a:t>𝑠</a:t>
            </a:r>
            <a:r>
              <a:rPr sz="1500" spc="15" dirty="0">
                <a:latin typeface="Cambria Math"/>
                <a:cs typeface="Cambria Math"/>
              </a:rPr>
              <a:t>→</a:t>
            </a:r>
            <a:r>
              <a:rPr sz="1500" spc="35" dirty="0">
                <a:latin typeface="Cambria Math"/>
                <a:cs typeface="Cambria Math"/>
              </a:rPr>
              <a:t>0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71727" y="2045461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4" h="238760">
                <a:moveTo>
                  <a:pt x="214249" y="0"/>
                </a:moveTo>
                <a:lnTo>
                  <a:pt x="210819" y="9779"/>
                </a:lnTo>
                <a:lnTo>
                  <a:pt x="224609" y="15708"/>
                </a:lnTo>
                <a:lnTo>
                  <a:pt x="236458" y="23971"/>
                </a:lnTo>
                <a:lnTo>
                  <a:pt x="260548" y="62404"/>
                </a:lnTo>
                <a:lnTo>
                  <a:pt x="268477" y="117982"/>
                </a:lnTo>
                <a:lnTo>
                  <a:pt x="267596" y="139009"/>
                </a:lnTo>
                <a:lnTo>
                  <a:pt x="254381" y="190373"/>
                </a:lnTo>
                <a:lnTo>
                  <a:pt x="224752" y="222573"/>
                </a:lnTo>
                <a:lnTo>
                  <a:pt x="211200" y="228600"/>
                </a:lnTo>
                <a:lnTo>
                  <a:pt x="214249" y="238251"/>
                </a:lnTo>
                <a:lnTo>
                  <a:pt x="259754" y="211195"/>
                </a:lnTo>
                <a:lnTo>
                  <a:pt x="285321" y="161305"/>
                </a:lnTo>
                <a:lnTo>
                  <a:pt x="290194" y="119252"/>
                </a:lnTo>
                <a:lnTo>
                  <a:pt x="288958" y="97414"/>
                </a:lnTo>
                <a:lnTo>
                  <a:pt x="279104" y="58691"/>
                </a:lnTo>
                <a:lnTo>
                  <a:pt x="246618" y="15319"/>
                </a:lnTo>
                <a:lnTo>
                  <a:pt x="231487" y="6260"/>
                </a:lnTo>
                <a:lnTo>
                  <a:pt x="214249" y="0"/>
                </a:lnTo>
                <a:close/>
              </a:path>
              <a:path w="290194" h="238760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2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92" y="222996"/>
                </a:lnTo>
                <a:lnTo>
                  <a:pt x="76073" y="238251"/>
                </a:lnTo>
                <a:lnTo>
                  <a:pt x="78993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53" y="175204"/>
                </a:lnTo>
                <a:lnTo>
                  <a:pt x="21717" y="117982"/>
                </a:lnTo>
                <a:lnTo>
                  <a:pt x="22617" y="97647"/>
                </a:lnTo>
                <a:lnTo>
                  <a:pt x="35940" y="47498"/>
                </a:lnTo>
                <a:lnTo>
                  <a:pt x="65659" y="15708"/>
                </a:lnTo>
                <a:lnTo>
                  <a:pt x="79375" y="9779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94401" y="1970345"/>
            <a:ext cx="564959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796">
              <a:spcBef>
                <a:spcPts val="125"/>
              </a:spcBef>
              <a:tabLst>
                <a:tab pos="2348631" algn="l"/>
              </a:tabLst>
            </a:pPr>
            <a:r>
              <a:rPr sz="2000" spc="-10" dirty="0">
                <a:latin typeface="Calibri"/>
                <a:cs typeface="Calibri"/>
              </a:rPr>
              <a:t>where </a:t>
            </a:r>
            <a:r>
              <a:rPr sz="2000" spc="-10" dirty="0">
                <a:latin typeface="Cambria Math"/>
                <a:cs typeface="Cambria Math"/>
              </a:rPr>
              <a:t>𝐾</a:t>
            </a:r>
            <a:r>
              <a:rPr sz="2300" spc="-15" baseline="-16666" dirty="0">
                <a:latin typeface="Cambria Math"/>
                <a:cs typeface="Cambria Math"/>
              </a:rPr>
              <a:t>𝑝  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15" dirty="0">
                <a:latin typeface="Cambria Math"/>
                <a:cs typeface="Cambria Math"/>
              </a:rPr>
              <a:t>lim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𝐺</a:t>
            </a:r>
            <a:r>
              <a:rPr sz="2000" spc="459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𝑠	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10" dirty="0">
                <a:latin typeface="Calibri"/>
                <a:cs typeface="Calibri"/>
              </a:rPr>
              <a:t>called </a:t>
            </a:r>
            <a:r>
              <a:rPr sz="2000" dirty="0">
                <a:latin typeface="Calibri"/>
                <a:cs typeface="Calibri"/>
              </a:rPr>
              <a:t>position </a:t>
            </a:r>
            <a:r>
              <a:rPr sz="2000" spc="-15" dirty="0">
                <a:latin typeface="Calibri"/>
                <a:cs typeface="Calibri"/>
              </a:rPr>
              <a:t>error</a:t>
            </a:r>
            <a:r>
              <a:rPr sz="2000" spc="5" dirty="0">
                <a:latin typeface="Calibri"/>
                <a:cs typeface="Calibri"/>
              </a:rPr>
              <a:t> constant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4664" y="2438083"/>
            <a:ext cx="5545136" cy="3545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6199" indent="-343499">
              <a:spcBef>
                <a:spcPts val="125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2200" b="1" spc="15" dirty="0">
                <a:solidFill>
                  <a:srgbClr val="006FC0"/>
                </a:solidFill>
                <a:latin typeface="Calibri"/>
                <a:cs typeface="Calibri"/>
              </a:rPr>
              <a:t>Unit </a:t>
            </a:r>
            <a:r>
              <a:rPr sz="2200" b="1" spc="-10" dirty="0">
                <a:solidFill>
                  <a:srgbClr val="006FC0"/>
                </a:solidFill>
                <a:latin typeface="Calibri"/>
                <a:cs typeface="Calibri"/>
              </a:rPr>
              <a:t>ramp </a:t>
            </a:r>
            <a:r>
              <a:rPr sz="2200" b="1" spc="15" dirty="0">
                <a:solidFill>
                  <a:srgbClr val="006FC0"/>
                </a:solidFill>
                <a:latin typeface="Calibri"/>
                <a:cs typeface="Calibri"/>
              </a:rPr>
              <a:t>(velocity)</a:t>
            </a:r>
            <a:r>
              <a:rPr sz="2200" b="1" spc="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b="1" spc="20" dirty="0">
                <a:solidFill>
                  <a:srgbClr val="006FC0"/>
                </a:solidFill>
                <a:latin typeface="Calibri"/>
                <a:cs typeface="Calibri"/>
              </a:rPr>
              <a:t>input: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100452" y="3007486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5" h="238760">
                <a:moveTo>
                  <a:pt x="214249" y="0"/>
                </a:moveTo>
                <a:lnTo>
                  <a:pt x="210820" y="9779"/>
                </a:lnTo>
                <a:lnTo>
                  <a:pt x="224609" y="15708"/>
                </a:lnTo>
                <a:lnTo>
                  <a:pt x="236458" y="23971"/>
                </a:lnTo>
                <a:lnTo>
                  <a:pt x="260548" y="62404"/>
                </a:lnTo>
                <a:lnTo>
                  <a:pt x="268477" y="117982"/>
                </a:lnTo>
                <a:lnTo>
                  <a:pt x="267596" y="139009"/>
                </a:lnTo>
                <a:lnTo>
                  <a:pt x="254380" y="190373"/>
                </a:lnTo>
                <a:lnTo>
                  <a:pt x="224752" y="222573"/>
                </a:lnTo>
                <a:lnTo>
                  <a:pt x="211200" y="228600"/>
                </a:lnTo>
                <a:lnTo>
                  <a:pt x="214249" y="238251"/>
                </a:lnTo>
                <a:lnTo>
                  <a:pt x="259754" y="211195"/>
                </a:lnTo>
                <a:lnTo>
                  <a:pt x="285321" y="161305"/>
                </a:lnTo>
                <a:lnTo>
                  <a:pt x="290195" y="119252"/>
                </a:lnTo>
                <a:lnTo>
                  <a:pt x="288958" y="97414"/>
                </a:lnTo>
                <a:lnTo>
                  <a:pt x="279104" y="58691"/>
                </a:lnTo>
                <a:lnTo>
                  <a:pt x="246618" y="15319"/>
                </a:lnTo>
                <a:lnTo>
                  <a:pt x="231487" y="6260"/>
                </a:lnTo>
                <a:lnTo>
                  <a:pt x="214249" y="0"/>
                </a:lnTo>
                <a:close/>
              </a:path>
              <a:path w="290195" h="238760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2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92" y="222996"/>
                </a:lnTo>
                <a:lnTo>
                  <a:pt x="76073" y="238251"/>
                </a:lnTo>
                <a:lnTo>
                  <a:pt x="78993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53" y="175204"/>
                </a:lnTo>
                <a:lnTo>
                  <a:pt x="21716" y="117982"/>
                </a:lnTo>
                <a:lnTo>
                  <a:pt x="22617" y="97647"/>
                </a:lnTo>
                <a:lnTo>
                  <a:pt x="35940" y="47498"/>
                </a:lnTo>
                <a:lnTo>
                  <a:pt x="65659" y="15708"/>
                </a:lnTo>
                <a:lnTo>
                  <a:pt x="79375" y="9779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44592" y="3112770"/>
            <a:ext cx="247650" cy="19050"/>
          </a:xfrm>
          <a:custGeom>
            <a:avLst/>
            <a:gdLst/>
            <a:ahLst/>
            <a:cxnLst/>
            <a:rect l="l" t="t" r="r" b="b"/>
            <a:pathLst>
              <a:path w="247650" h="19050">
                <a:moveTo>
                  <a:pt x="247650" y="0"/>
                </a:moveTo>
                <a:lnTo>
                  <a:pt x="0" y="0"/>
                </a:lnTo>
                <a:lnTo>
                  <a:pt x="0" y="19050"/>
                </a:lnTo>
                <a:lnTo>
                  <a:pt x="247650" y="1905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385064" y="3506470"/>
            <a:ext cx="108267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2000" spc="-10" dirty="0">
                <a:latin typeface="Cambria Math"/>
                <a:cs typeface="Cambria Math"/>
              </a:rPr>
              <a:t>𝑒</a:t>
            </a:r>
            <a:r>
              <a:rPr sz="2300" spc="-15" baseline="-16666" dirty="0">
                <a:latin typeface="Cambria Math"/>
                <a:cs typeface="Cambria Math"/>
              </a:rPr>
              <a:t>𝑠𝑠 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50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lim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72485" y="2742821"/>
            <a:ext cx="1172210" cy="94000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96509" algn="r">
              <a:lnSpc>
                <a:spcPts val="1950"/>
              </a:lnSpc>
              <a:spcBef>
                <a:spcPts val="130"/>
              </a:spcBef>
            </a:pPr>
            <a:r>
              <a:rPr sz="2000" spc="15" dirty="0">
                <a:latin typeface="Cambria Math"/>
                <a:cs typeface="Cambria Math"/>
              </a:rPr>
              <a:t>1</a:t>
            </a:r>
            <a:endParaRPr sz="2000" dirty="0">
              <a:latin typeface="Cambria Math"/>
              <a:cs typeface="Cambria Math"/>
            </a:endParaRPr>
          </a:p>
          <a:p>
            <a:pPr marL="38096">
              <a:lnSpc>
                <a:spcPts val="1950"/>
              </a:lnSpc>
              <a:tabLst>
                <a:tab pos="619700" algn="l"/>
              </a:tabLst>
            </a:pPr>
            <a:r>
              <a:rPr sz="2000" spc="15" dirty="0">
                <a:latin typeface="Cambria Math"/>
                <a:cs typeface="Cambria Math"/>
              </a:rPr>
              <a:t>𝑅</a:t>
            </a:r>
            <a:r>
              <a:rPr sz="2000" spc="44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𝑠	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3000" spc="120" baseline="-37500" dirty="0">
                <a:latin typeface="Cambria Math"/>
                <a:cs typeface="Cambria Math"/>
              </a:rPr>
              <a:t>𝑠</a:t>
            </a:r>
            <a:r>
              <a:rPr sz="2300" spc="120" baseline="-27777" dirty="0">
                <a:latin typeface="Cambria Math"/>
                <a:cs typeface="Cambria Math"/>
              </a:rPr>
              <a:t>2</a:t>
            </a:r>
            <a:endParaRPr sz="2300" baseline="-27777" dirty="0">
              <a:latin typeface="Cambria Math"/>
              <a:cs typeface="Cambria Math"/>
            </a:endParaRPr>
          </a:p>
          <a:p>
            <a:pPr marL="47621">
              <a:spcBef>
                <a:spcPts val="605"/>
              </a:spcBef>
            </a:pPr>
            <a:r>
              <a:rPr sz="2000" spc="15" dirty="0">
                <a:latin typeface="Cambria Math"/>
                <a:cs typeface="Cambria Math"/>
              </a:rPr>
              <a:t>1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468242" y="3684270"/>
            <a:ext cx="1047750" cy="19050"/>
          </a:xfrm>
          <a:custGeom>
            <a:avLst/>
            <a:gdLst/>
            <a:ahLst/>
            <a:cxnLst/>
            <a:rect l="l" t="t" r="r" b="b"/>
            <a:pathLst>
              <a:path w="1047750" h="19050">
                <a:moveTo>
                  <a:pt x="1047750" y="0"/>
                </a:moveTo>
                <a:lnTo>
                  <a:pt x="0" y="0"/>
                </a:lnTo>
                <a:lnTo>
                  <a:pt x="0" y="19049"/>
                </a:lnTo>
                <a:lnTo>
                  <a:pt x="1047750" y="19049"/>
                </a:lnTo>
                <a:lnTo>
                  <a:pt x="1047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480688" y="3315715"/>
            <a:ext cx="16827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000" spc="15" dirty="0">
                <a:latin typeface="Cambria Math"/>
                <a:cs typeface="Cambria Math"/>
              </a:rPr>
              <a:t>1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249417" y="3684270"/>
            <a:ext cx="619125" cy="19050"/>
          </a:xfrm>
          <a:custGeom>
            <a:avLst/>
            <a:gdLst/>
            <a:ahLst/>
            <a:cxnLst/>
            <a:rect l="l" t="t" r="r" b="b"/>
            <a:pathLst>
              <a:path w="619125" h="19050">
                <a:moveTo>
                  <a:pt x="619125" y="0"/>
                </a:moveTo>
                <a:lnTo>
                  <a:pt x="0" y="0"/>
                </a:lnTo>
                <a:lnTo>
                  <a:pt x="0" y="19049"/>
                </a:lnTo>
                <a:lnTo>
                  <a:pt x="619125" y="19049"/>
                </a:lnTo>
                <a:lnTo>
                  <a:pt x="6191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574923" y="3506470"/>
            <a:ext cx="157226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  <a:tabLst>
                <a:tab pos="1366384" algn="l"/>
              </a:tabLst>
            </a:pP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145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l</a:t>
            </a:r>
            <a:r>
              <a:rPr sz="2000" spc="40" dirty="0">
                <a:latin typeface="Cambria Math"/>
                <a:cs typeface="Cambria Math"/>
              </a:rPr>
              <a:t>i</a:t>
            </a:r>
            <a:r>
              <a:rPr sz="2000" spc="25" dirty="0">
                <a:latin typeface="Cambria Math"/>
                <a:cs typeface="Cambria Math"/>
              </a:rPr>
              <a:t>m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20" dirty="0">
                <a:latin typeface="Cambria Math"/>
                <a:cs typeface="Cambria Math"/>
              </a:rPr>
              <a:t>=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62755" y="3315715"/>
            <a:ext cx="16827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000" spc="15" dirty="0">
                <a:latin typeface="Cambria Math"/>
                <a:cs typeface="Cambria Math"/>
              </a:rPr>
              <a:t>1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33397" y="3678237"/>
            <a:ext cx="349631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  <a:tabLst>
                <a:tab pos="1820365" algn="l"/>
                <a:tab pos="3174049" algn="l"/>
              </a:tabLst>
            </a:pPr>
            <a:r>
              <a:rPr sz="2300" spc="52" baseline="5555" dirty="0">
                <a:latin typeface="Cambria Math"/>
                <a:cs typeface="Cambria Math"/>
              </a:rPr>
              <a:t>𝑠→0 </a:t>
            </a:r>
            <a:r>
              <a:rPr sz="2000" spc="10" dirty="0">
                <a:latin typeface="Cambria Math"/>
                <a:cs typeface="Cambria Math"/>
              </a:rPr>
              <a:t>𝑠</a:t>
            </a:r>
            <a:r>
              <a:rPr sz="2000" spc="-60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𝑠𝐺(𝑠)	</a:t>
            </a:r>
            <a:r>
              <a:rPr sz="2300" spc="52" baseline="5555" dirty="0">
                <a:latin typeface="Cambria Math"/>
                <a:cs typeface="Cambria Math"/>
              </a:rPr>
              <a:t>𝑠→0</a:t>
            </a:r>
            <a:r>
              <a:rPr sz="2300" spc="-104" baseline="5555" dirty="0">
                <a:latin typeface="Cambria Math"/>
                <a:cs typeface="Cambria Math"/>
              </a:rPr>
              <a:t> </a:t>
            </a:r>
            <a:r>
              <a:rPr sz="2000" spc="30" dirty="0">
                <a:latin typeface="Cambria Math"/>
                <a:cs typeface="Cambria Math"/>
              </a:rPr>
              <a:t>𝑠𝐺(𝑠)	</a:t>
            </a:r>
            <a:r>
              <a:rPr sz="2000" spc="-45" dirty="0">
                <a:latin typeface="Cambria Math"/>
                <a:cs typeface="Cambria Math"/>
              </a:rPr>
              <a:t>𝐾</a:t>
            </a:r>
            <a:r>
              <a:rPr sz="2300" spc="-67" baseline="-16666" dirty="0">
                <a:latin typeface="Cambria Math"/>
                <a:cs typeface="Cambria Math"/>
              </a:rPr>
              <a:t>𝑣</a:t>
            </a:r>
            <a:endParaRPr sz="2300" baseline="-16666" dirty="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201917" y="3684270"/>
            <a:ext cx="276225" cy="19050"/>
          </a:xfrm>
          <a:custGeom>
            <a:avLst/>
            <a:gdLst/>
            <a:ahLst/>
            <a:cxnLst/>
            <a:rect l="l" t="t" r="r" b="b"/>
            <a:pathLst>
              <a:path w="276225" h="19050">
                <a:moveTo>
                  <a:pt x="276225" y="0"/>
                </a:moveTo>
                <a:lnTo>
                  <a:pt x="0" y="0"/>
                </a:lnTo>
                <a:lnTo>
                  <a:pt x="0" y="19049"/>
                </a:lnTo>
                <a:lnTo>
                  <a:pt x="276225" y="19049"/>
                </a:lnTo>
                <a:lnTo>
                  <a:pt x="276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257679" y="4270060"/>
            <a:ext cx="39370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95" dirty="0">
                <a:latin typeface="Cambria Math"/>
                <a:cs typeface="Cambria Math"/>
              </a:rPr>
              <a:t>𝑠</a:t>
            </a:r>
            <a:r>
              <a:rPr sz="1500" spc="15" dirty="0">
                <a:latin typeface="Cambria Math"/>
                <a:cs typeface="Cambria Math"/>
              </a:rPr>
              <a:t>→</a:t>
            </a:r>
            <a:r>
              <a:rPr sz="1500" spc="35" dirty="0">
                <a:latin typeface="Cambria Math"/>
                <a:cs typeface="Cambria Math"/>
              </a:rPr>
              <a:t>0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76502" y="4121962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5" h="238760">
                <a:moveTo>
                  <a:pt x="214249" y="0"/>
                </a:moveTo>
                <a:lnTo>
                  <a:pt x="210819" y="9677"/>
                </a:lnTo>
                <a:lnTo>
                  <a:pt x="224609" y="15658"/>
                </a:lnTo>
                <a:lnTo>
                  <a:pt x="236458" y="23942"/>
                </a:lnTo>
                <a:lnTo>
                  <a:pt x="260548" y="62339"/>
                </a:lnTo>
                <a:lnTo>
                  <a:pt x="268477" y="117919"/>
                </a:lnTo>
                <a:lnTo>
                  <a:pt x="267596" y="138929"/>
                </a:lnTo>
                <a:lnTo>
                  <a:pt x="254381" y="190373"/>
                </a:lnTo>
                <a:lnTo>
                  <a:pt x="224752" y="222534"/>
                </a:lnTo>
                <a:lnTo>
                  <a:pt x="211200" y="228549"/>
                </a:lnTo>
                <a:lnTo>
                  <a:pt x="214249" y="238213"/>
                </a:lnTo>
                <a:lnTo>
                  <a:pt x="259754" y="211173"/>
                </a:lnTo>
                <a:lnTo>
                  <a:pt x="285321" y="161256"/>
                </a:lnTo>
                <a:lnTo>
                  <a:pt x="290195" y="119176"/>
                </a:lnTo>
                <a:lnTo>
                  <a:pt x="288958" y="97335"/>
                </a:lnTo>
                <a:lnTo>
                  <a:pt x="279104" y="58626"/>
                </a:lnTo>
                <a:lnTo>
                  <a:pt x="246618" y="15278"/>
                </a:lnTo>
                <a:lnTo>
                  <a:pt x="231487" y="6238"/>
                </a:lnTo>
                <a:lnTo>
                  <a:pt x="214249" y="0"/>
                </a:lnTo>
                <a:close/>
              </a:path>
              <a:path w="290195" h="238760">
                <a:moveTo>
                  <a:pt x="76073" y="0"/>
                </a:moveTo>
                <a:lnTo>
                  <a:pt x="30567" y="27117"/>
                </a:lnTo>
                <a:lnTo>
                  <a:pt x="4937" y="77152"/>
                </a:lnTo>
                <a:lnTo>
                  <a:pt x="0" y="119176"/>
                </a:lnTo>
                <a:lnTo>
                  <a:pt x="1236" y="141060"/>
                </a:lnTo>
                <a:lnTo>
                  <a:pt x="11090" y="179764"/>
                </a:lnTo>
                <a:lnTo>
                  <a:pt x="43545" y="222975"/>
                </a:lnTo>
                <a:lnTo>
                  <a:pt x="76073" y="238213"/>
                </a:lnTo>
                <a:lnTo>
                  <a:pt x="78993" y="228549"/>
                </a:lnTo>
                <a:lnTo>
                  <a:pt x="65444" y="222534"/>
                </a:lnTo>
                <a:lnTo>
                  <a:pt x="53752" y="214166"/>
                </a:lnTo>
                <a:lnTo>
                  <a:pt x="29753" y="175157"/>
                </a:lnTo>
                <a:lnTo>
                  <a:pt x="21717" y="117919"/>
                </a:lnTo>
                <a:lnTo>
                  <a:pt x="22617" y="97595"/>
                </a:lnTo>
                <a:lnTo>
                  <a:pt x="35940" y="47409"/>
                </a:lnTo>
                <a:lnTo>
                  <a:pt x="65659" y="15658"/>
                </a:lnTo>
                <a:lnTo>
                  <a:pt x="79375" y="9677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94399" y="4050670"/>
            <a:ext cx="571627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796">
              <a:spcBef>
                <a:spcPts val="125"/>
              </a:spcBef>
              <a:tabLst>
                <a:tab pos="2453396" algn="l"/>
              </a:tabLst>
            </a:pPr>
            <a:r>
              <a:rPr sz="2000" spc="-10" dirty="0">
                <a:latin typeface="Calibri"/>
                <a:cs typeface="Calibri"/>
              </a:rPr>
              <a:t>where </a:t>
            </a:r>
            <a:r>
              <a:rPr sz="2000" spc="-45" dirty="0">
                <a:latin typeface="Cambria Math"/>
                <a:cs typeface="Cambria Math"/>
              </a:rPr>
              <a:t>𝐾</a:t>
            </a:r>
            <a:r>
              <a:rPr sz="2300" spc="-67" baseline="-16666" dirty="0">
                <a:latin typeface="Cambria Math"/>
                <a:cs typeface="Cambria Math"/>
              </a:rPr>
              <a:t>𝑣  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15" dirty="0">
                <a:latin typeface="Cambria Math"/>
                <a:cs typeface="Cambria Math"/>
              </a:rPr>
              <a:t>lim</a:t>
            </a:r>
            <a:r>
              <a:rPr sz="2000" spc="80" dirty="0">
                <a:latin typeface="Cambria Math"/>
                <a:cs typeface="Cambria Math"/>
              </a:rPr>
              <a:t> </a:t>
            </a:r>
            <a:r>
              <a:rPr sz="2000" spc="-5" dirty="0">
                <a:latin typeface="Cambria Math"/>
                <a:cs typeface="Cambria Math"/>
              </a:rPr>
              <a:t>𝑠𝐺 </a:t>
            </a:r>
            <a:r>
              <a:rPr sz="2000" spc="2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𝑠	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10" dirty="0">
                <a:latin typeface="Calibri"/>
                <a:cs typeface="Calibri"/>
              </a:rPr>
              <a:t>called velocity </a:t>
            </a:r>
            <a:r>
              <a:rPr sz="2000" spc="-15" dirty="0">
                <a:latin typeface="Calibri"/>
                <a:cs typeface="Calibri"/>
              </a:rPr>
              <a:t>error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constant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2130" y="4508504"/>
            <a:ext cx="83591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Calibri"/>
                <a:cs typeface="Calibri"/>
              </a:rPr>
              <a:t>Note:</a:t>
            </a:r>
            <a:r>
              <a:rPr b="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Velocity</a:t>
            </a:r>
            <a:r>
              <a:rPr spc="-9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error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is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not</a:t>
            </a:r>
            <a:r>
              <a:rPr spc="-10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error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in</a:t>
            </a:r>
            <a:r>
              <a:rPr spc="5" dirty="0">
                <a:latin typeface="Calibri"/>
                <a:cs typeface="Calibri"/>
              </a:rPr>
              <a:t> the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velocity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spc="20" dirty="0">
                <a:latin typeface="Calibri"/>
                <a:cs typeface="Calibri"/>
              </a:rPr>
              <a:t>but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it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is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error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in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position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spc="20" dirty="0">
                <a:latin typeface="Calibri"/>
                <a:cs typeface="Calibri"/>
              </a:rPr>
              <a:t>due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to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ramp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spc="20" dirty="0">
                <a:latin typeface="Calibri"/>
                <a:cs typeface="Calibri"/>
              </a:rPr>
              <a:t>input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5529" y="153987"/>
            <a:ext cx="703262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15" dirty="0">
                <a:solidFill>
                  <a:srgbClr val="FF0000"/>
                </a:solidFill>
              </a:rPr>
              <a:t>Steady </a:t>
            </a:r>
            <a:r>
              <a:rPr sz="2800" spc="-35" dirty="0">
                <a:solidFill>
                  <a:srgbClr val="FF0000"/>
                </a:solidFill>
              </a:rPr>
              <a:t>State </a:t>
            </a:r>
            <a:r>
              <a:rPr sz="2800" spc="-20" dirty="0">
                <a:solidFill>
                  <a:srgbClr val="FF0000"/>
                </a:solidFill>
              </a:rPr>
              <a:t>Error </a:t>
            </a:r>
            <a:r>
              <a:rPr sz="2800" spc="-25" dirty="0">
                <a:solidFill>
                  <a:srgbClr val="FF0000"/>
                </a:solidFill>
              </a:rPr>
              <a:t>for Standard</a:t>
            </a:r>
            <a:r>
              <a:rPr sz="2800" spc="155" dirty="0">
                <a:solidFill>
                  <a:srgbClr val="FF0000"/>
                </a:solidFill>
              </a:rPr>
              <a:t> </a:t>
            </a:r>
            <a:r>
              <a:rPr sz="2800" spc="-10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6152"/>
            <a:ext cx="2133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/>
            <a:fld id="{81D60167-4931-47E6-BA6A-407CBD079E47}" type="slidenum">
              <a:rPr dirty="0"/>
              <a:pPr marL="38096"/>
              <a:t>69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200" y="787082"/>
            <a:ext cx="7467599" cy="33663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564" indent="-343499">
              <a:lnSpc>
                <a:spcPts val="2490"/>
              </a:lnSpc>
              <a:spcBef>
                <a:spcPts val="125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2200" b="1" spc="15" dirty="0">
                <a:solidFill>
                  <a:srgbClr val="006FC0"/>
                </a:solidFill>
                <a:latin typeface="Calibri"/>
                <a:cs typeface="Calibri"/>
              </a:rPr>
              <a:t>Unit </a:t>
            </a:r>
            <a:r>
              <a:rPr sz="2200" b="1" dirty="0">
                <a:solidFill>
                  <a:srgbClr val="006FC0"/>
                </a:solidFill>
                <a:latin typeface="Calibri"/>
                <a:cs typeface="Calibri"/>
              </a:rPr>
              <a:t>parabolic (acceleration)</a:t>
            </a:r>
            <a:r>
              <a:rPr sz="2200" b="1" spc="3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b="1" spc="20" dirty="0">
                <a:solidFill>
                  <a:srgbClr val="006FC0"/>
                </a:solidFill>
                <a:latin typeface="Calibri"/>
                <a:cs typeface="Calibri"/>
              </a:rPr>
              <a:t>input</a:t>
            </a:r>
            <a:r>
              <a:rPr sz="2200" b="1" spc="20" dirty="0" smtClean="0">
                <a:solidFill>
                  <a:srgbClr val="006FC0"/>
                </a:solidFill>
                <a:latin typeface="Calibri"/>
                <a:cs typeface="Calibri"/>
              </a:rPr>
              <a:t>:</a:t>
            </a:r>
            <a:r>
              <a:rPr lang="en-US" sz="2200" b="1" spc="20" dirty="0" smtClean="0">
                <a:solidFill>
                  <a:srgbClr val="006FC0"/>
                </a:solidFill>
                <a:latin typeface="Calibri"/>
                <a:cs typeface="Calibri"/>
              </a:rPr>
              <a:t> R(S)=1/</a:t>
            </a:r>
            <a:r>
              <a:rPr lang="en-US" sz="2400" spc="10" dirty="0" smtClean="0">
                <a:latin typeface="Cambria Math"/>
                <a:cs typeface="Cambria Math"/>
              </a:rPr>
              <a:t>𝑠		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4695" y="1855791"/>
            <a:ext cx="108204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000" spc="-5" dirty="0">
                <a:latin typeface="Cambria Math"/>
                <a:cs typeface="Cambria Math"/>
              </a:rPr>
              <a:t>𝑒</a:t>
            </a:r>
            <a:r>
              <a:rPr sz="2300" spc="-7" baseline="-16666" dirty="0">
                <a:latin typeface="Cambria Math"/>
                <a:cs typeface="Cambria Math"/>
              </a:rPr>
              <a:t>𝑠𝑠 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3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lim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78433" y="2008445"/>
            <a:ext cx="54546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500" spc="35" dirty="0">
                <a:latin typeface="Cambria Math"/>
                <a:cs typeface="Cambria Math"/>
              </a:rPr>
              <a:t>𝑠→0</a:t>
            </a:r>
            <a:r>
              <a:rPr sz="1500" spc="-140" dirty="0">
                <a:latin typeface="Cambria Math"/>
                <a:cs typeface="Cambria Math"/>
              </a:rPr>
              <a:t> </a:t>
            </a:r>
            <a:r>
              <a:rPr sz="3000" spc="15" baseline="-4166" dirty="0">
                <a:latin typeface="Cambria Math"/>
                <a:cs typeface="Cambria Math"/>
              </a:rPr>
              <a:t>𝑠</a:t>
            </a:r>
            <a:endParaRPr sz="3000" baseline="-4166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12464" y="2017969"/>
            <a:ext cx="13589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35" dirty="0">
                <a:latin typeface="Cambria Math"/>
                <a:cs typeface="Cambria Math"/>
              </a:rPr>
              <a:t>2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88385" y="2036445"/>
            <a:ext cx="1304925" cy="19050"/>
          </a:xfrm>
          <a:custGeom>
            <a:avLst/>
            <a:gdLst/>
            <a:ahLst/>
            <a:cxnLst/>
            <a:rect l="l" t="t" r="r" b="b"/>
            <a:pathLst>
              <a:path w="1304925" h="19050">
                <a:moveTo>
                  <a:pt x="1304925" y="0"/>
                </a:moveTo>
                <a:lnTo>
                  <a:pt x="0" y="0"/>
                </a:lnTo>
                <a:lnTo>
                  <a:pt x="0" y="19050"/>
                </a:lnTo>
                <a:lnTo>
                  <a:pt x="1304925" y="19050"/>
                </a:lnTo>
                <a:lnTo>
                  <a:pt x="13049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65554" y="2017969"/>
            <a:ext cx="162369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499720" algn="l"/>
              </a:tabLst>
            </a:pPr>
            <a:r>
              <a:rPr sz="1500" spc="35" dirty="0">
                <a:latin typeface="Cambria Math"/>
                <a:cs typeface="Cambria Math"/>
              </a:rPr>
              <a:t>2	2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26735" y="2036445"/>
            <a:ext cx="752475" cy="19050"/>
          </a:xfrm>
          <a:custGeom>
            <a:avLst/>
            <a:gdLst/>
            <a:ahLst/>
            <a:cxnLst/>
            <a:rect l="l" t="t" r="r" b="b"/>
            <a:pathLst>
              <a:path w="752475" h="19050">
                <a:moveTo>
                  <a:pt x="752475" y="0"/>
                </a:moveTo>
                <a:lnTo>
                  <a:pt x="0" y="0"/>
                </a:lnTo>
                <a:lnTo>
                  <a:pt x="0" y="19050"/>
                </a:lnTo>
                <a:lnTo>
                  <a:pt x="752475" y="19050"/>
                </a:lnTo>
                <a:lnTo>
                  <a:pt x="7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51986" y="1855791"/>
            <a:ext cx="170561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1499720" algn="l"/>
              </a:tabLst>
            </a:pP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145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l</a:t>
            </a:r>
            <a:r>
              <a:rPr sz="2000" spc="35" dirty="0">
                <a:latin typeface="Cambria Math"/>
                <a:cs typeface="Cambria Math"/>
              </a:rPr>
              <a:t>i</a:t>
            </a:r>
            <a:r>
              <a:rPr sz="2000" spc="20" dirty="0">
                <a:latin typeface="Cambria Math"/>
                <a:cs typeface="Cambria Math"/>
              </a:rPr>
              <a:t>m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20" dirty="0">
                <a:latin typeface="Cambria Math"/>
                <a:cs typeface="Cambria Math"/>
              </a:rPr>
              <a:t>=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58896" y="2027495"/>
            <a:ext cx="319278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  <a:tabLst>
                <a:tab pos="542872" algn="l"/>
                <a:tab pos="1372099" algn="l"/>
                <a:tab pos="2029892" algn="l"/>
                <a:tab pos="2859752" algn="l"/>
              </a:tabLst>
            </a:pPr>
            <a:r>
              <a:rPr sz="2000" spc="20" dirty="0">
                <a:latin typeface="Cambria Math"/>
                <a:cs typeface="Cambria Math"/>
              </a:rPr>
              <a:t>+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𝑠	</a:t>
            </a:r>
            <a:r>
              <a:rPr sz="2000" spc="15" dirty="0">
                <a:latin typeface="Cambria Math"/>
                <a:cs typeface="Cambria Math"/>
              </a:rPr>
              <a:t>𝐺(𝑠)	</a:t>
            </a:r>
            <a:r>
              <a:rPr sz="2300" spc="52" baseline="5555" dirty="0">
                <a:latin typeface="Cambria Math"/>
                <a:cs typeface="Cambria Math"/>
              </a:rPr>
              <a:t>𝑠→0</a:t>
            </a:r>
            <a:r>
              <a:rPr sz="2300" spc="-112" baseline="555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𝑠	</a:t>
            </a:r>
            <a:r>
              <a:rPr sz="2000" spc="15" dirty="0">
                <a:latin typeface="Cambria Math"/>
                <a:cs typeface="Cambria Math"/>
              </a:rPr>
              <a:t>𝐺(𝑠)	</a:t>
            </a:r>
            <a:r>
              <a:rPr sz="2000" spc="-10" dirty="0">
                <a:latin typeface="Cambria Math"/>
                <a:cs typeface="Cambria Math"/>
              </a:rPr>
              <a:t>𝐾</a:t>
            </a:r>
            <a:r>
              <a:rPr sz="2300" spc="-15" baseline="-16666" dirty="0">
                <a:latin typeface="Cambria Math"/>
                <a:cs typeface="Cambria Math"/>
              </a:rPr>
              <a:t>𝑎</a:t>
            </a:r>
            <a:endParaRPr sz="2300" baseline="-16666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12585" y="2036445"/>
            <a:ext cx="285750" cy="19050"/>
          </a:xfrm>
          <a:custGeom>
            <a:avLst/>
            <a:gdLst/>
            <a:ahLst/>
            <a:cxnLst/>
            <a:rect l="l" t="t" r="r" b="b"/>
            <a:pathLst>
              <a:path w="285750" h="19050">
                <a:moveTo>
                  <a:pt x="285750" y="0"/>
                </a:moveTo>
                <a:lnTo>
                  <a:pt x="0" y="0"/>
                </a:lnTo>
                <a:lnTo>
                  <a:pt x="0" y="19050"/>
                </a:lnTo>
                <a:lnTo>
                  <a:pt x="285750" y="19050"/>
                </a:lnTo>
                <a:lnTo>
                  <a:pt x="285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411478" y="2638108"/>
            <a:ext cx="39370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95" dirty="0">
                <a:latin typeface="Cambria Math"/>
                <a:cs typeface="Cambria Math"/>
              </a:rPr>
              <a:t>𝑠</a:t>
            </a:r>
            <a:r>
              <a:rPr sz="1500" spc="15" dirty="0">
                <a:latin typeface="Cambria Math"/>
                <a:cs typeface="Cambria Math"/>
              </a:rPr>
              <a:t>→</a:t>
            </a:r>
            <a:r>
              <a:rPr sz="1500" spc="35" dirty="0">
                <a:latin typeface="Cambria Math"/>
                <a:cs typeface="Cambria Math"/>
              </a:rPr>
              <a:t>0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63395" y="2493136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5" h="238760">
                <a:moveTo>
                  <a:pt x="214249" y="0"/>
                </a:moveTo>
                <a:lnTo>
                  <a:pt x="210820" y="9779"/>
                </a:lnTo>
                <a:lnTo>
                  <a:pt x="224609" y="15708"/>
                </a:lnTo>
                <a:lnTo>
                  <a:pt x="236458" y="23971"/>
                </a:lnTo>
                <a:lnTo>
                  <a:pt x="260548" y="62404"/>
                </a:lnTo>
                <a:lnTo>
                  <a:pt x="268478" y="117982"/>
                </a:lnTo>
                <a:lnTo>
                  <a:pt x="267596" y="139009"/>
                </a:lnTo>
                <a:lnTo>
                  <a:pt x="254381" y="190373"/>
                </a:lnTo>
                <a:lnTo>
                  <a:pt x="224752" y="222573"/>
                </a:lnTo>
                <a:lnTo>
                  <a:pt x="211200" y="228600"/>
                </a:lnTo>
                <a:lnTo>
                  <a:pt x="214249" y="238251"/>
                </a:lnTo>
                <a:lnTo>
                  <a:pt x="259754" y="211195"/>
                </a:lnTo>
                <a:lnTo>
                  <a:pt x="285321" y="161305"/>
                </a:lnTo>
                <a:lnTo>
                  <a:pt x="290195" y="119252"/>
                </a:lnTo>
                <a:lnTo>
                  <a:pt x="288958" y="97414"/>
                </a:lnTo>
                <a:lnTo>
                  <a:pt x="279104" y="58691"/>
                </a:lnTo>
                <a:lnTo>
                  <a:pt x="246618" y="15319"/>
                </a:lnTo>
                <a:lnTo>
                  <a:pt x="231487" y="6260"/>
                </a:lnTo>
                <a:lnTo>
                  <a:pt x="214249" y="0"/>
                </a:lnTo>
                <a:close/>
              </a:path>
              <a:path w="290195" h="238760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2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45" y="222996"/>
                </a:lnTo>
                <a:lnTo>
                  <a:pt x="76073" y="238251"/>
                </a:lnTo>
                <a:lnTo>
                  <a:pt x="78994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53" y="175204"/>
                </a:lnTo>
                <a:lnTo>
                  <a:pt x="21717" y="117982"/>
                </a:lnTo>
                <a:lnTo>
                  <a:pt x="22617" y="97647"/>
                </a:lnTo>
                <a:lnTo>
                  <a:pt x="35941" y="47498"/>
                </a:lnTo>
                <a:lnTo>
                  <a:pt x="65659" y="15708"/>
                </a:lnTo>
                <a:lnTo>
                  <a:pt x="79375" y="9779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38546" y="2418782"/>
            <a:ext cx="632523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796">
              <a:spcBef>
                <a:spcPts val="125"/>
              </a:spcBef>
              <a:tabLst>
                <a:tab pos="2596255" algn="l"/>
              </a:tabLst>
            </a:pPr>
            <a:r>
              <a:rPr sz="2000" spc="-10" dirty="0">
                <a:latin typeface="Calibri"/>
                <a:cs typeface="Calibri"/>
              </a:rPr>
              <a:t>where </a:t>
            </a:r>
            <a:r>
              <a:rPr sz="2000" spc="-10" dirty="0">
                <a:latin typeface="Cambria Math"/>
                <a:cs typeface="Cambria Math"/>
              </a:rPr>
              <a:t>𝐾</a:t>
            </a:r>
            <a:r>
              <a:rPr sz="2300" spc="-15" baseline="-16666" dirty="0">
                <a:latin typeface="Cambria Math"/>
                <a:cs typeface="Cambria Math"/>
              </a:rPr>
              <a:t>𝑎  </a:t>
            </a:r>
            <a:r>
              <a:rPr sz="2000" spc="20" dirty="0">
                <a:latin typeface="Cambria Math"/>
                <a:cs typeface="Cambria Math"/>
              </a:rPr>
              <a:t>= </a:t>
            </a:r>
            <a:r>
              <a:rPr sz="2000" spc="10" dirty="0">
                <a:latin typeface="Cambria Math"/>
                <a:cs typeface="Cambria Math"/>
              </a:rPr>
              <a:t>lim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spc="90" dirty="0">
                <a:latin typeface="Cambria Math"/>
                <a:cs typeface="Cambria Math"/>
              </a:rPr>
              <a:t>𝑠</a:t>
            </a:r>
            <a:r>
              <a:rPr sz="2300" spc="135" baseline="27777" dirty="0">
                <a:latin typeface="Cambria Math"/>
                <a:cs typeface="Cambria Math"/>
              </a:rPr>
              <a:t>2</a:t>
            </a:r>
            <a:r>
              <a:rPr sz="2000" spc="90" dirty="0">
                <a:latin typeface="Cambria Math"/>
                <a:cs typeface="Cambria Math"/>
              </a:rPr>
              <a:t>𝐺</a:t>
            </a:r>
            <a:r>
              <a:rPr sz="2000" spc="39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𝑠	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spc="-10" dirty="0">
                <a:latin typeface="Calibri"/>
                <a:cs typeface="Calibri"/>
              </a:rPr>
              <a:t>called </a:t>
            </a:r>
            <a:r>
              <a:rPr sz="2000" spc="-15" dirty="0">
                <a:latin typeface="Calibri"/>
                <a:cs typeface="Calibri"/>
              </a:rPr>
              <a:t>acceleration error</a:t>
            </a:r>
            <a:r>
              <a:rPr sz="2000" spc="18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constant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1025" y="2855372"/>
            <a:ext cx="7860030" cy="2004904"/>
          </a:xfrm>
          <a:prstGeom prst="rect">
            <a:avLst/>
          </a:prstGeom>
        </p:spPr>
        <p:txBody>
          <a:bodyPr vert="horz" wrap="square" lIns="0" tIns="46986" rIns="0" bIns="0" rtlCol="0">
            <a:spAutoFit/>
          </a:bodyPr>
          <a:lstStyle/>
          <a:p>
            <a:pPr marL="393662" indent="-343499">
              <a:spcBef>
                <a:spcPts val="370"/>
              </a:spcBef>
              <a:buFont typeface="Arial"/>
              <a:buChar char="•"/>
              <a:tabLst>
                <a:tab pos="393662" algn="l"/>
                <a:tab pos="394298" algn="l"/>
              </a:tabLst>
            </a:pPr>
            <a:r>
              <a:rPr sz="2200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error </a:t>
            </a:r>
            <a:r>
              <a:rPr sz="2200" spc="10" dirty="0">
                <a:latin typeface="Calibri"/>
                <a:cs typeface="Calibri"/>
              </a:rPr>
              <a:t>constants </a:t>
            </a:r>
            <a:r>
              <a:rPr sz="2200" spc="-15" dirty="0">
                <a:latin typeface="Cambria Math"/>
                <a:cs typeface="Cambria Math"/>
              </a:rPr>
              <a:t>𝐾</a:t>
            </a:r>
            <a:r>
              <a:rPr sz="2300" spc="-22" baseline="-16129" dirty="0">
                <a:latin typeface="Cambria Math"/>
                <a:cs typeface="Cambria Math"/>
              </a:rPr>
              <a:t>𝑝 </a:t>
            </a:r>
            <a:r>
              <a:rPr sz="2200" spc="5" dirty="0">
                <a:latin typeface="Cambria Math"/>
                <a:cs typeface="Cambria Math"/>
              </a:rPr>
              <a:t>, </a:t>
            </a:r>
            <a:r>
              <a:rPr sz="2200" spc="-55" dirty="0">
                <a:latin typeface="Cambria Math"/>
                <a:cs typeface="Cambria Math"/>
              </a:rPr>
              <a:t>𝐾</a:t>
            </a:r>
            <a:r>
              <a:rPr sz="2300" spc="-82" baseline="-16129" dirty="0">
                <a:latin typeface="Cambria Math"/>
                <a:cs typeface="Cambria Math"/>
              </a:rPr>
              <a:t>𝑣 </a:t>
            </a:r>
            <a:r>
              <a:rPr sz="2200" spc="10" dirty="0">
                <a:latin typeface="Calibri"/>
                <a:cs typeface="Calibri"/>
              </a:rPr>
              <a:t>and </a:t>
            </a:r>
            <a:r>
              <a:rPr sz="2200" spc="20" dirty="0">
                <a:latin typeface="Cambria Math"/>
                <a:cs typeface="Cambria Math"/>
              </a:rPr>
              <a:t>𝐾</a:t>
            </a:r>
            <a:r>
              <a:rPr sz="2300" spc="30" baseline="-16129" dirty="0">
                <a:latin typeface="Cambria Math"/>
                <a:cs typeface="Cambria Math"/>
              </a:rPr>
              <a:t>𝑎</a:t>
            </a:r>
            <a:r>
              <a:rPr sz="2200" spc="20" dirty="0">
                <a:latin typeface="Calibri"/>
                <a:cs typeface="Calibri"/>
              </a:rPr>
              <a:t>describe </a:t>
            </a:r>
            <a:r>
              <a:rPr sz="2200" spc="10" dirty="0">
                <a:latin typeface="Calibri"/>
                <a:cs typeface="Calibri"/>
              </a:rPr>
              <a:t>the </a:t>
            </a:r>
            <a:r>
              <a:rPr sz="2200" spc="25" dirty="0">
                <a:latin typeface="Calibri"/>
                <a:cs typeface="Calibri"/>
              </a:rPr>
              <a:t>ability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10" dirty="0">
                <a:latin typeface="Calibri"/>
                <a:cs typeface="Calibri"/>
              </a:rPr>
              <a:t>a</a:t>
            </a:r>
            <a:r>
              <a:rPr sz="2200" spc="23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system</a:t>
            </a:r>
            <a:endParaRPr sz="2200" dirty="0">
              <a:latin typeface="Calibri"/>
              <a:cs typeface="Calibri"/>
            </a:endParaRPr>
          </a:p>
          <a:p>
            <a:pPr marL="393662">
              <a:spcBef>
                <a:spcPts val="275"/>
              </a:spcBef>
            </a:pPr>
            <a:r>
              <a:rPr sz="2200" spc="20" dirty="0">
                <a:latin typeface="Calibri"/>
                <a:cs typeface="Calibri"/>
              </a:rPr>
              <a:t>to </a:t>
            </a:r>
            <a:r>
              <a:rPr sz="2200" spc="-10" dirty="0">
                <a:latin typeface="Calibri"/>
                <a:cs typeface="Calibri"/>
              </a:rPr>
              <a:t>reduce </a:t>
            </a:r>
            <a:r>
              <a:rPr sz="2200" spc="-5" dirty="0">
                <a:latin typeface="Calibri"/>
                <a:cs typeface="Calibri"/>
              </a:rPr>
              <a:t>or </a:t>
            </a:r>
            <a:r>
              <a:rPr sz="2200" spc="10" dirty="0">
                <a:latin typeface="Calibri"/>
                <a:cs typeface="Calibri"/>
              </a:rPr>
              <a:t>eliminate </a:t>
            </a:r>
            <a:r>
              <a:rPr sz="2200" dirty="0">
                <a:latin typeface="Calibri"/>
                <a:cs typeface="Calibri"/>
              </a:rPr>
              <a:t>steady </a:t>
            </a:r>
            <a:r>
              <a:rPr sz="2200" spc="10" dirty="0">
                <a:latin typeface="Calibri"/>
                <a:cs typeface="Calibri"/>
              </a:rPr>
              <a:t>state</a:t>
            </a:r>
            <a:r>
              <a:rPr sz="2200" spc="2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errors</a:t>
            </a:r>
            <a:endParaRPr sz="2200" dirty="0">
              <a:latin typeface="Calibri"/>
              <a:cs typeface="Calibri"/>
            </a:endParaRPr>
          </a:p>
          <a:p>
            <a:pPr marL="393662" indent="-343499">
              <a:spcBef>
                <a:spcPts val="580"/>
              </a:spcBef>
              <a:buFont typeface="Arial"/>
              <a:buChar char="•"/>
              <a:tabLst>
                <a:tab pos="393662" algn="l"/>
                <a:tab pos="394298" algn="l"/>
              </a:tabLst>
            </a:pPr>
            <a:r>
              <a:rPr sz="2200" spc="-10" dirty="0">
                <a:latin typeface="Calibri"/>
                <a:cs typeface="Calibri"/>
              </a:rPr>
              <a:t>These </a:t>
            </a:r>
            <a:r>
              <a:rPr sz="2200" dirty="0">
                <a:latin typeface="Calibri"/>
                <a:cs typeface="Calibri"/>
              </a:rPr>
              <a:t>values </a:t>
            </a:r>
            <a:r>
              <a:rPr sz="2200" spc="5" dirty="0">
                <a:latin typeface="Calibri"/>
                <a:cs typeface="Calibri"/>
              </a:rPr>
              <a:t>mostly </a:t>
            </a:r>
            <a:r>
              <a:rPr sz="2200" spc="-10" dirty="0">
                <a:latin typeface="Calibri"/>
                <a:cs typeface="Calibri"/>
              </a:rPr>
              <a:t>depend </a:t>
            </a:r>
            <a:r>
              <a:rPr sz="2200" dirty="0">
                <a:latin typeface="Calibri"/>
                <a:cs typeface="Calibri"/>
              </a:rPr>
              <a:t>on </a:t>
            </a:r>
            <a:r>
              <a:rPr sz="2200" spc="10" dirty="0">
                <a:latin typeface="Calibri"/>
                <a:cs typeface="Calibri"/>
              </a:rPr>
              <a:t>the </a:t>
            </a:r>
            <a:r>
              <a:rPr sz="2200" spc="5" dirty="0">
                <a:latin typeface="Calibri"/>
                <a:cs typeface="Calibri"/>
              </a:rPr>
              <a:t>type </a:t>
            </a:r>
            <a:r>
              <a:rPr sz="2200" spc="-5" dirty="0">
                <a:latin typeface="Calibri"/>
                <a:cs typeface="Calibri"/>
              </a:rPr>
              <a:t>of </a:t>
            </a:r>
            <a:r>
              <a:rPr sz="2200" spc="10" dirty="0">
                <a:latin typeface="Calibri"/>
                <a:cs typeface="Calibri"/>
              </a:rPr>
              <a:t>the</a:t>
            </a:r>
            <a:r>
              <a:rPr sz="2200" spc="-15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system</a:t>
            </a:r>
            <a:endParaRPr sz="2200" dirty="0">
              <a:latin typeface="Calibri"/>
              <a:cs typeface="Calibri"/>
            </a:endParaRPr>
          </a:p>
          <a:p>
            <a:pPr marL="393662" marR="55874" indent="-343499">
              <a:lnSpc>
                <a:spcPct val="104800"/>
              </a:lnSpc>
              <a:spcBef>
                <a:spcPts val="450"/>
              </a:spcBef>
              <a:buFont typeface="Arial"/>
              <a:buChar char="•"/>
              <a:tabLst>
                <a:tab pos="393662" algn="l"/>
                <a:tab pos="394298" algn="l"/>
              </a:tabLst>
            </a:pPr>
            <a:r>
              <a:rPr sz="2200" spc="15" dirty="0">
                <a:latin typeface="Calibri"/>
                <a:cs typeface="Calibri"/>
              </a:rPr>
              <a:t>As </a:t>
            </a:r>
            <a:r>
              <a:rPr sz="2200" spc="10" dirty="0">
                <a:latin typeface="Calibri"/>
                <a:cs typeface="Calibri"/>
              </a:rPr>
              <a:t>the </a:t>
            </a:r>
            <a:r>
              <a:rPr sz="2200" spc="5" dirty="0">
                <a:latin typeface="Calibri"/>
                <a:cs typeface="Calibri"/>
              </a:rPr>
              <a:t>type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1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system </a:t>
            </a:r>
            <a:r>
              <a:rPr sz="2200" spc="20" dirty="0">
                <a:latin typeface="Calibri"/>
                <a:cs typeface="Calibri"/>
              </a:rPr>
              <a:t>becomes </a:t>
            </a:r>
            <a:r>
              <a:rPr sz="2200" spc="-20" dirty="0">
                <a:latin typeface="Calibri"/>
                <a:cs typeface="Calibri"/>
              </a:rPr>
              <a:t>higher, </a:t>
            </a:r>
            <a:r>
              <a:rPr sz="2200" dirty="0">
                <a:latin typeface="Calibri"/>
                <a:cs typeface="Calibri"/>
              </a:rPr>
              <a:t>more </a:t>
            </a:r>
            <a:r>
              <a:rPr sz="2200" spc="10" dirty="0">
                <a:latin typeface="Calibri"/>
                <a:cs typeface="Calibri"/>
              </a:rPr>
              <a:t>steady-state  </a:t>
            </a:r>
            <a:r>
              <a:rPr sz="2200" spc="-10" dirty="0">
                <a:latin typeface="Calibri"/>
                <a:cs typeface="Calibri"/>
              </a:rPr>
              <a:t>errors </a:t>
            </a:r>
            <a:r>
              <a:rPr sz="2200" spc="10" dirty="0">
                <a:latin typeface="Calibri"/>
                <a:cs typeface="Calibri"/>
              </a:rPr>
              <a:t>are</a:t>
            </a:r>
            <a:r>
              <a:rPr sz="2200" spc="100" dirty="0">
                <a:latin typeface="Calibri"/>
                <a:cs typeface="Calibri"/>
              </a:rPr>
              <a:t> </a:t>
            </a:r>
            <a:r>
              <a:rPr sz="2200" spc="5" dirty="0">
                <a:latin typeface="Calibri"/>
                <a:cs typeface="Calibri"/>
              </a:rPr>
              <a:t>eliminated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00400" y="16573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257800" y="16573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172200" y="16573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1012" y="153987"/>
            <a:ext cx="562102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10" dirty="0">
                <a:solidFill>
                  <a:srgbClr val="FF0000"/>
                </a:solidFill>
              </a:rPr>
              <a:t>Natural </a:t>
            </a:r>
            <a:r>
              <a:rPr sz="2800" spc="-5" dirty="0">
                <a:solidFill>
                  <a:srgbClr val="FF0000"/>
                </a:solidFill>
              </a:rPr>
              <a:t>and </a:t>
            </a:r>
            <a:r>
              <a:rPr sz="2800" spc="-30" dirty="0">
                <a:solidFill>
                  <a:srgbClr val="FF0000"/>
                </a:solidFill>
              </a:rPr>
              <a:t>Forced</a:t>
            </a:r>
            <a:r>
              <a:rPr sz="2800" spc="-35" dirty="0">
                <a:solidFill>
                  <a:srgbClr val="FF0000"/>
                </a:solidFill>
              </a:rPr>
              <a:t> </a:t>
            </a:r>
            <a:r>
              <a:rPr sz="2800" spc="-15" dirty="0">
                <a:solidFill>
                  <a:srgbClr val="FF0000"/>
                </a:solidFill>
              </a:rPr>
              <a:t>Responses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7242"/>
            <a:ext cx="213360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fld id="{81D60167-4931-47E6-BA6A-407CBD079E47}" type="slidenum">
              <a:rPr dirty="0"/>
              <a:pPr/>
              <a:t>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842798"/>
            <a:ext cx="7930832" cy="3678563"/>
          </a:xfrm>
          <a:prstGeom prst="rect">
            <a:avLst/>
          </a:prstGeom>
        </p:spPr>
        <p:txBody>
          <a:bodyPr vert="horz" wrap="square" lIns="0" tIns="89527" rIns="0" bIns="0" rtlCol="0">
            <a:spAutoFit/>
          </a:bodyPr>
          <a:lstStyle/>
          <a:p>
            <a:pPr marL="355564" indent="-343499" algn="just">
              <a:spcBef>
                <a:spcPts val="705"/>
              </a:spcBef>
              <a:buFont typeface="Arial"/>
              <a:buChar char="•"/>
              <a:tabLst>
                <a:tab pos="356199" algn="l"/>
              </a:tabLst>
            </a:pPr>
            <a:r>
              <a:rPr sz="2800" b="1" spc="-10" dirty="0">
                <a:solidFill>
                  <a:srgbClr val="006FC0"/>
                </a:solidFill>
                <a:latin typeface="Calibri"/>
                <a:cs typeface="Calibri"/>
              </a:rPr>
              <a:t>Natural </a:t>
            </a:r>
            <a:r>
              <a:rPr sz="2800" b="1" spc="30" dirty="0">
                <a:solidFill>
                  <a:srgbClr val="006FC0"/>
                </a:solidFill>
                <a:latin typeface="Calibri"/>
                <a:cs typeface="Calibri"/>
              </a:rPr>
              <a:t>response </a:t>
            </a:r>
            <a:r>
              <a:rPr sz="2800" b="1" spc="10" dirty="0">
                <a:solidFill>
                  <a:srgbClr val="006FC0"/>
                </a:solidFill>
                <a:latin typeface="Calibri"/>
                <a:cs typeface="Calibri"/>
              </a:rPr>
              <a:t>(Zero </a:t>
            </a:r>
            <a:r>
              <a:rPr sz="2800" b="1" spc="25" dirty="0">
                <a:solidFill>
                  <a:srgbClr val="006FC0"/>
                </a:solidFill>
                <a:latin typeface="Calibri"/>
                <a:cs typeface="Calibri"/>
              </a:rPr>
              <a:t>input </a:t>
            </a:r>
            <a:r>
              <a:rPr sz="2800" b="1" spc="30" dirty="0">
                <a:solidFill>
                  <a:srgbClr val="006FC0"/>
                </a:solidFill>
                <a:latin typeface="Calibri"/>
                <a:cs typeface="Calibri"/>
              </a:rPr>
              <a:t>response)</a:t>
            </a:r>
            <a:r>
              <a:rPr sz="2800" b="1" spc="-1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spc="5" dirty="0">
                <a:solidFill>
                  <a:srgbClr val="006FC0"/>
                </a:solidFill>
                <a:latin typeface="Calibri"/>
                <a:cs typeface="Calibri"/>
              </a:rPr>
              <a:t>:</a:t>
            </a:r>
            <a:endParaRPr sz="2800" b="1" dirty="0">
              <a:latin typeface="Calibri"/>
              <a:cs typeface="Calibri"/>
            </a:endParaRPr>
          </a:p>
          <a:p>
            <a:pPr marL="756209" marR="6350" lvl="1" indent="-286357" algn="just">
              <a:spcBef>
                <a:spcPts val="575"/>
              </a:spcBef>
              <a:buFont typeface="Arial"/>
              <a:buChar char="–"/>
              <a:tabLst>
                <a:tab pos="756844" algn="l"/>
              </a:tabLst>
            </a:pPr>
            <a:r>
              <a:rPr sz="2800" b="1" spc="-5" dirty="0">
                <a:latin typeface="Calibri"/>
                <a:cs typeface="Calibri"/>
              </a:rPr>
              <a:t>System's </a:t>
            </a:r>
            <a:r>
              <a:rPr sz="2800" b="1" spc="5" dirty="0">
                <a:latin typeface="Calibri"/>
                <a:cs typeface="Calibri"/>
              </a:rPr>
              <a:t>response </a:t>
            </a:r>
            <a:r>
              <a:rPr sz="2800" b="1" spc="10" dirty="0">
                <a:latin typeface="Calibri"/>
                <a:cs typeface="Calibri"/>
              </a:rPr>
              <a:t>to </a:t>
            </a:r>
            <a:r>
              <a:rPr sz="2800" b="1" dirty="0">
                <a:latin typeface="Calibri"/>
                <a:cs typeface="Calibri"/>
              </a:rPr>
              <a:t>initial </a:t>
            </a:r>
            <a:r>
              <a:rPr sz="2800" b="1" spc="-5" dirty="0">
                <a:latin typeface="Calibri"/>
                <a:cs typeface="Calibri"/>
              </a:rPr>
              <a:t>conditions </a:t>
            </a:r>
            <a:r>
              <a:rPr sz="2800" b="1" dirty="0">
                <a:latin typeface="Calibri"/>
                <a:cs typeface="Calibri"/>
              </a:rPr>
              <a:t>with all </a:t>
            </a:r>
            <a:r>
              <a:rPr sz="2800" b="1" spc="-10" dirty="0">
                <a:latin typeface="Calibri"/>
                <a:cs typeface="Calibri"/>
              </a:rPr>
              <a:t>external </a:t>
            </a:r>
            <a:r>
              <a:rPr sz="2800" b="1" spc="-25" dirty="0">
                <a:latin typeface="Calibri"/>
                <a:cs typeface="Calibri"/>
              </a:rPr>
              <a:t>forces </a:t>
            </a:r>
            <a:r>
              <a:rPr sz="2800" b="1" spc="10" dirty="0">
                <a:latin typeface="Calibri"/>
                <a:cs typeface="Calibri"/>
              </a:rPr>
              <a:t>set  to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zero</a:t>
            </a:r>
            <a:endParaRPr sz="2800" b="1" dirty="0">
              <a:latin typeface="Calibri"/>
              <a:cs typeface="Calibri"/>
            </a:endParaRPr>
          </a:p>
          <a:p>
            <a:pPr marL="756209" marR="5080" lvl="1" indent="-286357" algn="just">
              <a:spcBef>
                <a:spcPts val="459"/>
              </a:spcBef>
              <a:buFont typeface="Arial"/>
              <a:buChar char="–"/>
              <a:tabLst>
                <a:tab pos="756844" algn="l"/>
              </a:tabLst>
            </a:pPr>
            <a:r>
              <a:rPr sz="2800" b="1" spc="10" dirty="0">
                <a:latin typeface="Calibri"/>
                <a:cs typeface="Calibri"/>
              </a:rPr>
              <a:t>E.g. </a:t>
            </a:r>
            <a:r>
              <a:rPr sz="2800" b="1" spc="15" dirty="0">
                <a:latin typeface="Calibri"/>
                <a:cs typeface="Calibri"/>
              </a:rPr>
              <a:t>In </a:t>
            </a:r>
            <a:r>
              <a:rPr sz="2800" b="1" spc="10" dirty="0">
                <a:latin typeface="Calibri"/>
                <a:cs typeface="Calibri"/>
              </a:rPr>
              <a:t>RLC </a:t>
            </a:r>
            <a:r>
              <a:rPr sz="2800" b="1" spc="-5" dirty="0">
                <a:latin typeface="Calibri"/>
                <a:cs typeface="Calibri"/>
              </a:rPr>
              <a:t>circuits, </a:t>
            </a:r>
            <a:r>
              <a:rPr sz="2800" b="1" dirty="0">
                <a:latin typeface="Calibri"/>
                <a:cs typeface="Calibri"/>
              </a:rPr>
              <a:t>this would </a:t>
            </a:r>
            <a:r>
              <a:rPr sz="2800" b="1" spc="5" dirty="0">
                <a:latin typeface="Calibri"/>
                <a:cs typeface="Calibri"/>
              </a:rPr>
              <a:t>be the </a:t>
            </a:r>
            <a:r>
              <a:rPr sz="2800" b="1" spc="-5" dirty="0">
                <a:latin typeface="Calibri"/>
                <a:cs typeface="Calibri"/>
              </a:rPr>
              <a:t>response </a:t>
            </a:r>
            <a:r>
              <a:rPr sz="2800" b="1" dirty="0">
                <a:latin typeface="Calibri"/>
                <a:cs typeface="Calibri"/>
              </a:rPr>
              <a:t>of </a:t>
            </a:r>
            <a:r>
              <a:rPr sz="2800" b="1" spc="5" dirty="0">
                <a:latin typeface="Calibri"/>
                <a:cs typeface="Calibri"/>
              </a:rPr>
              <a:t>the </a:t>
            </a:r>
            <a:r>
              <a:rPr sz="2800" b="1" spc="-10" dirty="0">
                <a:latin typeface="Calibri"/>
                <a:cs typeface="Calibri"/>
              </a:rPr>
              <a:t>circuit </a:t>
            </a:r>
            <a:r>
              <a:rPr sz="2800" b="1" spc="5" dirty="0">
                <a:latin typeface="Calibri"/>
                <a:cs typeface="Calibri"/>
              </a:rPr>
              <a:t>to  </a:t>
            </a:r>
            <a:r>
              <a:rPr sz="2800" b="1" dirty="0">
                <a:latin typeface="Calibri"/>
                <a:cs typeface="Calibri"/>
              </a:rPr>
              <a:t>initial </a:t>
            </a:r>
            <a:r>
              <a:rPr sz="2800" b="1" spc="-5" dirty="0">
                <a:latin typeface="Calibri"/>
                <a:cs typeface="Calibri"/>
              </a:rPr>
              <a:t>conditions (inductor </a:t>
            </a:r>
            <a:r>
              <a:rPr sz="2800" b="1" spc="-10" dirty="0">
                <a:latin typeface="Calibri"/>
                <a:cs typeface="Calibri"/>
              </a:rPr>
              <a:t>currents </a:t>
            </a:r>
            <a:r>
              <a:rPr sz="2800" b="1" dirty="0">
                <a:latin typeface="Calibri"/>
                <a:cs typeface="Calibri"/>
              </a:rPr>
              <a:t>or </a:t>
            </a:r>
            <a:r>
              <a:rPr sz="2800" b="1" spc="-5" dirty="0">
                <a:latin typeface="Calibri"/>
                <a:cs typeface="Calibri"/>
              </a:rPr>
              <a:t>capacitor </a:t>
            </a:r>
            <a:r>
              <a:rPr sz="2800" b="1" dirty="0">
                <a:latin typeface="Calibri"/>
                <a:cs typeface="Calibri"/>
              </a:rPr>
              <a:t>voltages) with all  </a:t>
            </a:r>
            <a:r>
              <a:rPr sz="2800" b="1" spc="5" dirty="0">
                <a:latin typeface="Calibri"/>
                <a:cs typeface="Calibri"/>
              </a:rPr>
              <a:t>the </a:t>
            </a:r>
            <a:r>
              <a:rPr sz="2800" b="1" spc="-10" dirty="0">
                <a:latin typeface="Calibri"/>
                <a:cs typeface="Calibri"/>
              </a:rPr>
              <a:t>independent </a:t>
            </a:r>
            <a:r>
              <a:rPr sz="2800" b="1" spc="5" dirty="0">
                <a:latin typeface="Calibri"/>
                <a:cs typeface="Calibri"/>
              </a:rPr>
              <a:t>voltage and </a:t>
            </a:r>
            <a:r>
              <a:rPr sz="2800" b="1" spc="-15" dirty="0">
                <a:latin typeface="Calibri"/>
                <a:cs typeface="Calibri"/>
              </a:rPr>
              <a:t>current </a:t>
            </a:r>
            <a:r>
              <a:rPr sz="2800" b="1" spc="-5" dirty="0">
                <a:latin typeface="Calibri"/>
                <a:cs typeface="Calibri"/>
              </a:rPr>
              <a:t>sources </a:t>
            </a:r>
            <a:r>
              <a:rPr sz="2800" b="1" spc="5" dirty="0">
                <a:latin typeface="Calibri"/>
                <a:cs typeface="Calibri"/>
              </a:rPr>
              <a:t>set to</a:t>
            </a:r>
            <a:r>
              <a:rPr sz="2800" b="1" spc="-120" dirty="0">
                <a:latin typeface="Calibri"/>
                <a:cs typeface="Calibri"/>
              </a:rPr>
              <a:t> </a:t>
            </a:r>
            <a:r>
              <a:rPr sz="2800" b="1" spc="-20" dirty="0" smtClean="0">
                <a:latin typeface="Calibri"/>
                <a:cs typeface="Calibri"/>
              </a:rPr>
              <a:t>zero</a:t>
            </a:r>
            <a:endParaRPr sz="2800" b="1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9493" y="153987"/>
            <a:ext cx="554482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20" dirty="0">
                <a:solidFill>
                  <a:srgbClr val="FF0000"/>
                </a:solidFill>
              </a:rPr>
              <a:t>Features </a:t>
            </a:r>
            <a:r>
              <a:rPr sz="2800" spc="-15" dirty="0">
                <a:solidFill>
                  <a:srgbClr val="FF0000"/>
                </a:solidFill>
              </a:rPr>
              <a:t>of Steady </a:t>
            </a:r>
            <a:r>
              <a:rPr sz="2800" spc="-35" dirty="0">
                <a:solidFill>
                  <a:srgbClr val="FF0000"/>
                </a:solidFill>
              </a:rPr>
              <a:t>State</a:t>
            </a:r>
            <a:r>
              <a:rPr sz="2800" spc="30" dirty="0">
                <a:solidFill>
                  <a:srgbClr val="FF0000"/>
                </a:solidFill>
              </a:rPr>
              <a:t> </a:t>
            </a:r>
            <a:r>
              <a:rPr sz="2800" spc="-20" dirty="0">
                <a:solidFill>
                  <a:srgbClr val="FF0000"/>
                </a:solidFill>
              </a:rPr>
              <a:t>Error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6152"/>
            <a:ext cx="2133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/>
            <a:fld id="{81D60167-4931-47E6-BA6A-407CBD079E47}" type="slidenum">
              <a:rPr dirty="0"/>
              <a:pPr marL="38096"/>
              <a:t>70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482595" y="3118741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5" h="238760">
                <a:moveTo>
                  <a:pt x="214249" y="0"/>
                </a:moveTo>
                <a:lnTo>
                  <a:pt x="210820" y="9779"/>
                </a:lnTo>
                <a:lnTo>
                  <a:pt x="224609" y="15708"/>
                </a:lnTo>
                <a:lnTo>
                  <a:pt x="236458" y="23971"/>
                </a:lnTo>
                <a:lnTo>
                  <a:pt x="260548" y="62404"/>
                </a:lnTo>
                <a:lnTo>
                  <a:pt x="268478" y="117983"/>
                </a:lnTo>
                <a:lnTo>
                  <a:pt x="267596" y="139009"/>
                </a:lnTo>
                <a:lnTo>
                  <a:pt x="254381" y="190373"/>
                </a:lnTo>
                <a:lnTo>
                  <a:pt x="224752" y="222573"/>
                </a:lnTo>
                <a:lnTo>
                  <a:pt x="211200" y="228600"/>
                </a:lnTo>
                <a:lnTo>
                  <a:pt x="214249" y="238252"/>
                </a:lnTo>
                <a:lnTo>
                  <a:pt x="259754" y="211195"/>
                </a:lnTo>
                <a:lnTo>
                  <a:pt x="285321" y="161305"/>
                </a:lnTo>
                <a:lnTo>
                  <a:pt x="290195" y="119253"/>
                </a:lnTo>
                <a:lnTo>
                  <a:pt x="288958" y="97414"/>
                </a:lnTo>
                <a:lnTo>
                  <a:pt x="279104" y="58691"/>
                </a:lnTo>
                <a:lnTo>
                  <a:pt x="246618" y="15319"/>
                </a:lnTo>
                <a:lnTo>
                  <a:pt x="231487" y="6260"/>
                </a:lnTo>
                <a:lnTo>
                  <a:pt x="214249" y="0"/>
                </a:lnTo>
                <a:close/>
              </a:path>
              <a:path w="290195" h="238760">
                <a:moveTo>
                  <a:pt x="76073" y="0"/>
                </a:moveTo>
                <a:lnTo>
                  <a:pt x="30567" y="27164"/>
                </a:lnTo>
                <a:lnTo>
                  <a:pt x="4937" y="77231"/>
                </a:lnTo>
                <a:lnTo>
                  <a:pt x="0" y="119253"/>
                </a:lnTo>
                <a:lnTo>
                  <a:pt x="1236" y="141106"/>
                </a:lnTo>
                <a:lnTo>
                  <a:pt x="11090" y="179814"/>
                </a:lnTo>
                <a:lnTo>
                  <a:pt x="43545" y="222996"/>
                </a:lnTo>
                <a:lnTo>
                  <a:pt x="76073" y="238252"/>
                </a:lnTo>
                <a:lnTo>
                  <a:pt x="78994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53" y="175204"/>
                </a:lnTo>
                <a:lnTo>
                  <a:pt x="21717" y="117983"/>
                </a:lnTo>
                <a:lnTo>
                  <a:pt x="22617" y="97647"/>
                </a:lnTo>
                <a:lnTo>
                  <a:pt x="35941" y="47498"/>
                </a:lnTo>
                <a:lnTo>
                  <a:pt x="65659" y="15708"/>
                </a:lnTo>
                <a:lnTo>
                  <a:pt x="79375" y="9779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19125" y="934850"/>
            <a:ext cx="7760970" cy="3465686"/>
          </a:xfrm>
          <a:prstGeom prst="rect">
            <a:avLst/>
          </a:prstGeom>
        </p:spPr>
        <p:txBody>
          <a:bodyPr vert="horz" wrap="square" lIns="0" tIns="56509" rIns="0" bIns="0" rtlCol="0">
            <a:spAutoFit/>
          </a:bodyPr>
          <a:lstStyle/>
          <a:p>
            <a:pPr marL="355564" indent="-343499">
              <a:spcBef>
                <a:spcPts val="445"/>
              </a:spcBef>
              <a:buFont typeface="Wingdings"/>
              <a:buChar char=""/>
              <a:tabLst>
                <a:tab pos="356199" algn="l"/>
              </a:tabLst>
            </a:pPr>
            <a:r>
              <a:rPr sz="2200" dirty="0">
                <a:latin typeface="Calibri"/>
                <a:cs typeface="Calibri"/>
              </a:rPr>
              <a:t>Steady </a:t>
            </a:r>
            <a:r>
              <a:rPr sz="2200" spc="10" dirty="0">
                <a:latin typeface="Calibri"/>
                <a:cs typeface="Calibri"/>
              </a:rPr>
              <a:t>state </a:t>
            </a:r>
            <a:r>
              <a:rPr sz="2200" spc="-10" dirty="0">
                <a:latin typeface="Calibri"/>
                <a:cs typeface="Calibri"/>
              </a:rPr>
              <a:t>error </a:t>
            </a:r>
            <a:r>
              <a:rPr sz="2200" spc="15" dirty="0">
                <a:latin typeface="Calibri"/>
                <a:cs typeface="Calibri"/>
              </a:rPr>
              <a:t>is </a:t>
            </a:r>
            <a:r>
              <a:rPr sz="2200" spc="1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measure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15" dirty="0">
                <a:latin typeface="Calibri"/>
                <a:cs typeface="Calibri"/>
              </a:rPr>
              <a:t>system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accuracy</a:t>
            </a:r>
            <a:endParaRPr sz="2200" dirty="0">
              <a:latin typeface="Calibri"/>
              <a:cs typeface="Calibri"/>
            </a:endParaRPr>
          </a:p>
          <a:p>
            <a:pPr marL="355564" marR="10795" indent="-343499">
              <a:lnSpc>
                <a:spcPts val="2330"/>
              </a:lnSpc>
              <a:spcBef>
                <a:spcPts val="635"/>
              </a:spcBef>
              <a:buFont typeface="Wingdings"/>
              <a:buChar char=""/>
              <a:tabLst>
                <a:tab pos="356199" algn="l"/>
              </a:tabLst>
            </a:pP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spc="15" dirty="0">
                <a:latin typeface="Calibri"/>
                <a:cs typeface="Calibri"/>
              </a:rPr>
              <a:t>an </a:t>
            </a:r>
            <a:r>
              <a:rPr sz="2200" dirty="0">
                <a:latin typeface="Calibri"/>
                <a:cs typeface="Calibri"/>
              </a:rPr>
              <a:t>ideal </a:t>
            </a:r>
            <a:r>
              <a:rPr sz="2200" spc="5" dirty="0">
                <a:latin typeface="Calibri"/>
                <a:cs typeface="Calibri"/>
              </a:rPr>
              <a:t>scenario, </a:t>
            </a:r>
            <a:r>
              <a:rPr sz="2200" spc="35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system </a:t>
            </a:r>
            <a:r>
              <a:rPr sz="2200" spc="10" dirty="0">
                <a:latin typeface="Calibri"/>
                <a:cs typeface="Calibri"/>
              </a:rPr>
              <a:t>should match </a:t>
            </a:r>
            <a:r>
              <a:rPr sz="2200" spc="35" dirty="0">
                <a:latin typeface="Calibri"/>
                <a:cs typeface="Calibri"/>
              </a:rPr>
              <a:t>the </a:t>
            </a:r>
            <a:r>
              <a:rPr sz="2200" dirty="0">
                <a:latin typeface="Calibri"/>
                <a:cs typeface="Calibri"/>
              </a:rPr>
              <a:t>reference input  </a:t>
            </a:r>
            <a:r>
              <a:rPr sz="2200" spc="15" dirty="0">
                <a:latin typeface="Calibri"/>
                <a:cs typeface="Calibri"/>
              </a:rPr>
              <a:t>as time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progresses</a:t>
            </a:r>
            <a:endParaRPr sz="2200" dirty="0">
              <a:latin typeface="Calibri"/>
              <a:cs typeface="Calibri"/>
            </a:endParaRPr>
          </a:p>
          <a:p>
            <a:pPr marL="355564" marR="5080" indent="-343499">
              <a:lnSpc>
                <a:spcPts val="2400"/>
              </a:lnSpc>
              <a:spcBef>
                <a:spcPts val="545"/>
              </a:spcBef>
              <a:buFont typeface="Wingdings"/>
              <a:buChar char=""/>
              <a:tabLst>
                <a:tab pos="356199" algn="l"/>
              </a:tabLst>
            </a:pPr>
            <a:r>
              <a:rPr sz="2200" spc="-5" dirty="0">
                <a:latin typeface="Calibri"/>
                <a:cs typeface="Calibri"/>
              </a:rPr>
              <a:t>It </a:t>
            </a:r>
            <a:r>
              <a:rPr sz="2200" spc="15" dirty="0">
                <a:latin typeface="Calibri"/>
                <a:cs typeface="Calibri"/>
              </a:rPr>
              <a:t>means </a:t>
            </a:r>
            <a:r>
              <a:rPr sz="2200" spc="35" dirty="0">
                <a:latin typeface="Calibri"/>
                <a:cs typeface="Calibri"/>
              </a:rPr>
              <a:t>the </a:t>
            </a:r>
            <a:r>
              <a:rPr sz="2200" spc="10" dirty="0">
                <a:latin typeface="Calibri"/>
                <a:cs typeface="Calibri"/>
              </a:rPr>
              <a:t>steady state </a:t>
            </a:r>
            <a:r>
              <a:rPr sz="2200" spc="5" dirty="0">
                <a:latin typeface="Calibri"/>
                <a:cs typeface="Calibri"/>
              </a:rPr>
              <a:t>error </a:t>
            </a:r>
            <a:r>
              <a:rPr sz="2200" spc="10" dirty="0">
                <a:latin typeface="Calibri"/>
                <a:cs typeface="Calibri"/>
              </a:rPr>
              <a:t>should </a:t>
            </a:r>
            <a:r>
              <a:rPr sz="2200" spc="40" dirty="0">
                <a:latin typeface="Calibri"/>
                <a:cs typeface="Calibri"/>
              </a:rPr>
              <a:t>be </a:t>
            </a:r>
            <a:r>
              <a:rPr sz="2200" spc="15" dirty="0">
                <a:latin typeface="Calibri"/>
                <a:cs typeface="Calibri"/>
              </a:rPr>
              <a:t>as </a:t>
            </a:r>
            <a:r>
              <a:rPr sz="2200" spc="10" dirty="0">
                <a:latin typeface="Calibri"/>
                <a:cs typeface="Calibri"/>
              </a:rPr>
              <a:t>low </a:t>
            </a:r>
            <a:r>
              <a:rPr sz="2200" spc="15" dirty="0">
                <a:latin typeface="Calibri"/>
                <a:cs typeface="Calibri"/>
              </a:rPr>
              <a:t>as </a:t>
            </a:r>
            <a:r>
              <a:rPr sz="2200" spc="5" dirty="0">
                <a:latin typeface="Calibri"/>
                <a:cs typeface="Calibri"/>
              </a:rPr>
              <a:t>possible </a:t>
            </a:r>
            <a:r>
              <a:rPr sz="2200" spc="10" dirty="0">
                <a:latin typeface="Calibri"/>
                <a:cs typeface="Calibri"/>
              </a:rPr>
              <a:t>and  </a:t>
            </a:r>
            <a:r>
              <a:rPr sz="2200" spc="-10" dirty="0">
                <a:latin typeface="Calibri"/>
                <a:cs typeface="Calibri"/>
              </a:rPr>
              <a:t>hence </a:t>
            </a:r>
            <a:r>
              <a:rPr sz="2200" spc="15" dirty="0">
                <a:latin typeface="Calibri"/>
                <a:cs typeface="Calibri"/>
              </a:rPr>
              <a:t>it is an </a:t>
            </a:r>
            <a:r>
              <a:rPr sz="2200" spc="5" dirty="0">
                <a:latin typeface="Calibri"/>
                <a:cs typeface="Calibri"/>
              </a:rPr>
              <a:t>important </a:t>
            </a:r>
            <a:r>
              <a:rPr sz="2200" spc="-10" dirty="0">
                <a:latin typeface="Calibri"/>
                <a:cs typeface="Calibri"/>
              </a:rPr>
              <a:t>performance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measure</a:t>
            </a:r>
            <a:endParaRPr sz="2200" dirty="0">
              <a:latin typeface="Calibri"/>
              <a:cs typeface="Calibri"/>
            </a:endParaRPr>
          </a:p>
          <a:p>
            <a:pPr marL="355564" indent="-343499">
              <a:spcBef>
                <a:spcPts val="225"/>
              </a:spcBef>
              <a:buFont typeface="Wingdings"/>
              <a:buChar char=""/>
              <a:tabLst>
                <a:tab pos="356199" algn="l"/>
              </a:tabLst>
            </a:pPr>
            <a:r>
              <a:rPr sz="2200" dirty="0">
                <a:latin typeface="Calibri"/>
                <a:cs typeface="Calibri"/>
              </a:rPr>
              <a:t>Steady </a:t>
            </a:r>
            <a:r>
              <a:rPr sz="2200" spc="10" dirty="0">
                <a:latin typeface="Calibri"/>
                <a:cs typeface="Calibri"/>
              </a:rPr>
              <a:t>state </a:t>
            </a:r>
            <a:r>
              <a:rPr sz="2200" spc="-10" dirty="0">
                <a:latin typeface="Calibri"/>
                <a:cs typeface="Calibri"/>
              </a:rPr>
              <a:t>errors depend </a:t>
            </a:r>
            <a:r>
              <a:rPr sz="2200" dirty="0">
                <a:latin typeface="Calibri"/>
                <a:cs typeface="Calibri"/>
              </a:rPr>
              <a:t>on </a:t>
            </a:r>
            <a:r>
              <a:rPr sz="2200" spc="20" dirty="0">
                <a:latin typeface="Calibri"/>
                <a:cs typeface="Calibri"/>
              </a:rPr>
              <a:t>two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factors:</a:t>
            </a:r>
            <a:endParaRPr sz="2200" dirty="0">
              <a:latin typeface="Calibri"/>
              <a:cs typeface="Calibri"/>
            </a:endParaRPr>
          </a:p>
          <a:p>
            <a:pPr marL="813355" lvl="1" indent="-343499">
              <a:spcBef>
                <a:spcPts val="275"/>
              </a:spcBef>
              <a:buAutoNum type="arabicPeriod"/>
              <a:tabLst>
                <a:tab pos="812720" algn="l"/>
                <a:tab pos="813355" algn="l"/>
                <a:tab pos="4235661" algn="l"/>
              </a:tabLst>
            </a:pPr>
            <a:r>
              <a:rPr sz="2000" spc="-20" dirty="0">
                <a:latin typeface="Calibri"/>
                <a:cs typeface="Calibri"/>
              </a:rPr>
              <a:t>Type </a:t>
            </a:r>
            <a:r>
              <a:rPr sz="2000" dirty="0">
                <a:latin typeface="Calibri"/>
                <a:cs typeface="Calibri"/>
              </a:rPr>
              <a:t>of </a:t>
            </a:r>
            <a:r>
              <a:rPr sz="2000" spc="5" dirty="0">
                <a:latin typeface="Calibri"/>
                <a:cs typeface="Calibri"/>
              </a:rPr>
              <a:t>the </a:t>
            </a:r>
            <a:r>
              <a:rPr sz="2000" spc="-25" dirty="0">
                <a:latin typeface="Calibri"/>
                <a:cs typeface="Calibri"/>
              </a:rPr>
              <a:t>reference  </a:t>
            </a:r>
            <a:r>
              <a:rPr sz="2000" spc="-5" dirty="0">
                <a:latin typeface="Calibri"/>
                <a:cs typeface="Calibri"/>
              </a:rPr>
              <a:t>input</a:t>
            </a:r>
            <a:r>
              <a:rPr sz="2000" spc="-270" dirty="0">
                <a:latin typeface="Calibri"/>
                <a:cs typeface="Calibri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𝑅</a:t>
            </a:r>
            <a:r>
              <a:rPr sz="2000" spc="38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𝑠	</a:t>
            </a:r>
            <a:r>
              <a:rPr sz="2000" spc="20" dirty="0">
                <a:latin typeface="Cambria Math"/>
                <a:cs typeface="Cambria Math"/>
              </a:rPr>
              <a:t>− </a:t>
            </a:r>
            <a:r>
              <a:rPr sz="2000" spc="5" dirty="0">
                <a:latin typeface="Calibri"/>
                <a:cs typeface="Calibri"/>
              </a:rPr>
              <a:t>step, </a:t>
            </a:r>
            <a:r>
              <a:rPr sz="2000" spc="-10" dirty="0">
                <a:latin typeface="Calibri"/>
                <a:cs typeface="Calibri"/>
              </a:rPr>
              <a:t>ramp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parabolic</a:t>
            </a:r>
            <a:endParaRPr sz="2000" dirty="0">
              <a:latin typeface="Calibri"/>
              <a:cs typeface="Calibri"/>
            </a:endParaRPr>
          </a:p>
          <a:p>
            <a:pPr marL="813355" lvl="1" indent="-343499">
              <a:spcBef>
                <a:spcPts val="305"/>
              </a:spcBef>
              <a:buAutoNum type="arabicPeriod"/>
              <a:tabLst>
                <a:tab pos="812720" algn="l"/>
                <a:tab pos="813355" algn="l"/>
              </a:tabLst>
            </a:pPr>
            <a:r>
              <a:rPr sz="2000" spc="-20" dirty="0">
                <a:latin typeface="Calibri"/>
                <a:cs typeface="Calibri"/>
              </a:rPr>
              <a:t>Type </a:t>
            </a:r>
            <a:r>
              <a:rPr sz="2000" dirty="0">
                <a:latin typeface="Calibri"/>
                <a:cs typeface="Calibri"/>
              </a:rPr>
              <a:t>of </a:t>
            </a:r>
            <a:r>
              <a:rPr sz="2000" spc="5" dirty="0">
                <a:latin typeface="Calibri"/>
                <a:cs typeface="Calibri"/>
              </a:rPr>
              <a:t>the </a:t>
            </a:r>
            <a:r>
              <a:rPr sz="2000" spc="10" dirty="0">
                <a:latin typeface="Calibri"/>
                <a:cs typeface="Calibri"/>
              </a:rPr>
              <a:t>system</a:t>
            </a:r>
            <a:r>
              <a:rPr sz="2000" spc="-120" dirty="0">
                <a:latin typeface="Calibri"/>
                <a:cs typeface="Calibri"/>
              </a:rPr>
              <a:t> </a:t>
            </a:r>
            <a:r>
              <a:rPr sz="2000" spc="35" dirty="0">
                <a:latin typeface="Cambria Math"/>
                <a:cs typeface="Cambria Math"/>
              </a:rPr>
              <a:t>𝐺(𝑠)</a:t>
            </a:r>
            <a:endParaRPr sz="2000" dirty="0">
              <a:latin typeface="Cambria Math"/>
              <a:cs typeface="Cambria Math"/>
            </a:endParaRPr>
          </a:p>
          <a:p>
            <a:pPr marL="412710" marR="5080" indent="-343499">
              <a:lnSpc>
                <a:spcPts val="2330"/>
              </a:lnSpc>
              <a:spcBef>
                <a:spcPts val="590"/>
              </a:spcBef>
              <a:buFont typeface="Wingdings"/>
              <a:buChar char=""/>
              <a:tabLst>
                <a:tab pos="413344" algn="l"/>
                <a:tab pos="5151239" algn="l"/>
                <a:tab pos="5598870" algn="l"/>
              </a:tabLst>
            </a:pPr>
            <a:r>
              <a:rPr sz="2200" dirty="0">
                <a:latin typeface="Calibri"/>
                <a:cs typeface="Calibri"/>
              </a:rPr>
              <a:t>Steady  </a:t>
            </a:r>
            <a:r>
              <a:rPr sz="2200" spc="10" dirty="0">
                <a:latin typeface="Calibri"/>
                <a:cs typeface="Calibri"/>
              </a:rPr>
              <a:t>state  </a:t>
            </a:r>
            <a:r>
              <a:rPr sz="2200" spc="5" dirty="0">
                <a:latin typeface="Calibri"/>
                <a:cs typeface="Calibri"/>
              </a:rPr>
              <a:t>errors  are</a:t>
            </a:r>
            <a:r>
              <a:rPr sz="2200" spc="440" dirty="0">
                <a:latin typeface="Calibri"/>
                <a:cs typeface="Calibri"/>
              </a:rPr>
              <a:t> </a:t>
            </a:r>
            <a:r>
              <a:rPr sz="2200" spc="10" dirty="0">
                <a:latin typeface="Calibri"/>
                <a:cs typeface="Calibri"/>
              </a:rPr>
              <a:t>calculated 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5" dirty="0">
                <a:latin typeface="Calibri"/>
                <a:cs typeface="Calibri"/>
              </a:rPr>
              <a:t>only	</a:t>
            </a:r>
            <a:r>
              <a:rPr sz="2200" spc="-20" dirty="0">
                <a:latin typeface="Calibri"/>
                <a:cs typeface="Calibri"/>
              </a:rPr>
              <a:t>for	</a:t>
            </a:r>
            <a:r>
              <a:rPr sz="2200" spc="5" dirty="0">
                <a:latin typeface="Calibri"/>
                <a:cs typeface="Calibri"/>
              </a:rPr>
              <a:t>closed </a:t>
            </a:r>
            <a:r>
              <a:rPr sz="2200" spc="20" dirty="0">
                <a:latin typeface="Calibri"/>
                <a:cs typeface="Calibri"/>
              </a:rPr>
              <a:t>loop </a:t>
            </a:r>
            <a:r>
              <a:rPr sz="2200" spc="5" dirty="0">
                <a:latin typeface="Calibri"/>
                <a:cs typeface="Calibri"/>
              </a:rPr>
              <a:t>stable  </a:t>
            </a:r>
            <a:r>
              <a:rPr sz="2200" spc="-15" dirty="0">
                <a:latin typeface="Calibri"/>
                <a:cs typeface="Calibri"/>
              </a:rPr>
              <a:t>systems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0439" y="153987"/>
            <a:ext cx="312737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45" dirty="0">
                <a:solidFill>
                  <a:srgbClr val="FF0000"/>
                </a:solidFill>
              </a:rPr>
              <a:t>Type </a:t>
            </a:r>
            <a:r>
              <a:rPr sz="2800" spc="-15" dirty="0">
                <a:solidFill>
                  <a:srgbClr val="FF0000"/>
                </a:solidFill>
              </a:rPr>
              <a:t>of </a:t>
            </a:r>
            <a:r>
              <a:rPr sz="2800" dirty="0">
                <a:solidFill>
                  <a:srgbClr val="FF0000"/>
                </a:solidFill>
              </a:rPr>
              <a:t>a</a:t>
            </a:r>
            <a:r>
              <a:rPr sz="2800" spc="-25" dirty="0">
                <a:solidFill>
                  <a:srgbClr val="FF0000"/>
                </a:solidFill>
              </a:rPr>
              <a:t> </a:t>
            </a:r>
            <a:r>
              <a:rPr sz="2800" spc="-35" dirty="0">
                <a:solidFill>
                  <a:srgbClr val="FF0000"/>
                </a:solidFill>
              </a:rPr>
              <a:t>System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idx="1"/>
          </p:nvPr>
        </p:nvSpPr>
        <p:spPr>
          <a:xfrm>
            <a:off x="457200" y="1200151"/>
            <a:ext cx="7848600" cy="16248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3818" indent="-286357">
              <a:spcBef>
                <a:spcPts val="130"/>
              </a:spcBef>
              <a:buFont typeface="Arial"/>
              <a:buChar char="–"/>
              <a:tabLst>
                <a:tab pos="323818" algn="l"/>
                <a:tab pos="324453" algn="l"/>
              </a:tabLst>
            </a:pPr>
            <a:r>
              <a:rPr sz="2000" spc="-45" dirty="0"/>
              <a:t>Term </a:t>
            </a:r>
            <a:r>
              <a:rPr sz="2000" spc="114" dirty="0">
                <a:latin typeface="Cambria Math"/>
                <a:cs typeface="Cambria Math"/>
              </a:rPr>
              <a:t>𝑠</a:t>
            </a:r>
            <a:r>
              <a:rPr sz="1600" spc="172" baseline="27777" dirty="0">
                <a:latin typeface="Cambria Math"/>
                <a:cs typeface="Cambria Math"/>
              </a:rPr>
              <a:t>𝑛 </a:t>
            </a:r>
            <a:r>
              <a:rPr sz="2000" dirty="0"/>
              <a:t>in </a:t>
            </a:r>
            <a:r>
              <a:rPr sz="2000" spc="5" dirty="0"/>
              <a:t>the </a:t>
            </a:r>
            <a:r>
              <a:rPr sz="2000" dirty="0"/>
              <a:t>denominator </a:t>
            </a:r>
            <a:r>
              <a:rPr sz="2000" spc="-10" dirty="0"/>
              <a:t>denotes </a:t>
            </a:r>
            <a:r>
              <a:rPr sz="2000" spc="5" dirty="0"/>
              <a:t>the </a:t>
            </a:r>
            <a:r>
              <a:rPr sz="2000" dirty="0"/>
              <a:t>number of </a:t>
            </a:r>
            <a:r>
              <a:rPr sz="2000" spc="30" dirty="0"/>
              <a:t>the </a:t>
            </a:r>
            <a:r>
              <a:rPr sz="2000" spc="-10" dirty="0"/>
              <a:t>poles</a:t>
            </a:r>
            <a:r>
              <a:rPr sz="2000" spc="345" dirty="0"/>
              <a:t> </a:t>
            </a:r>
            <a:r>
              <a:rPr sz="2000" spc="15" dirty="0">
                <a:latin typeface="Cambria Math"/>
                <a:cs typeface="Cambria Math"/>
              </a:rPr>
              <a:t>(𝑛)</a:t>
            </a:r>
            <a:endParaRPr sz="2000" dirty="0">
              <a:latin typeface="Cambria Math"/>
              <a:cs typeface="Cambria Math"/>
            </a:endParaRPr>
          </a:p>
          <a:p>
            <a:pPr marL="323818" indent="-286357">
              <a:spcBef>
                <a:spcPts val="530"/>
              </a:spcBef>
              <a:buFont typeface="Arial"/>
              <a:buChar char="–"/>
              <a:tabLst>
                <a:tab pos="323818" algn="l"/>
                <a:tab pos="324453" algn="l"/>
              </a:tabLst>
            </a:pPr>
            <a:endParaRPr lang="en-US" dirty="0" smtClean="0"/>
          </a:p>
          <a:p>
            <a:pPr marL="323818" indent="-286357">
              <a:spcBef>
                <a:spcPts val="530"/>
              </a:spcBef>
              <a:buFont typeface="Arial"/>
              <a:buChar char="–"/>
              <a:tabLst>
                <a:tab pos="323818" algn="l"/>
                <a:tab pos="324453" algn="l"/>
              </a:tabLst>
            </a:pPr>
            <a:endParaRPr lang="en-US" sz="2000" dirty="0" smtClean="0"/>
          </a:p>
          <a:p>
            <a:pPr marL="323818" indent="-286357">
              <a:spcBef>
                <a:spcPts val="530"/>
              </a:spcBef>
              <a:buFont typeface="Arial"/>
              <a:buChar char="–"/>
              <a:tabLst>
                <a:tab pos="323818" algn="l"/>
                <a:tab pos="324453" algn="l"/>
              </a:tabLst>
            </a:pPr>
            <a:r>
              <a:rPr sz="2000" dirty="0" smtClean="0"/>
              <a:t>System </a:t>
            </a:r>
            <a:r>
              <a:rPr sz="2000" dirty="0"/>
              <a:t>with </a:t>
            </a:r>
            <a:r>
              <a:rPr sz="2000" spc="15" dirty="0">
                <a:latin typeface="Cambria Math"/>
                <a:cs typeface="Cambria Math"/>
              </a:rPr>
              <a:t>𝑛 </a:t>
            </a:r>
            <a:r>
              <a:rPr sz="2000" spc="-10" dirty="0"/>
              <a:t>poles </a:t>
            </a:r>
            <a:r>
              <a:rPr sz="2000" spc="10" dirty="0"/>
              <a:t>at </a:t>
            </a:r>
            <a:r>
              <a:rPr sz="2000" spc="-5" dirty="0"/>
              <a:t>origin is </a:t>
            </a:r>
            <a:r>
              <a:rPr sz="2000" spc="-10" dirty="0"/>
              <a:t>called </a:t>
            </a:r>
            <a:r>
              <a:rPr sz="2000" spc="-15" dirty="0"/>
              <a:t>Type</a:t>
            </a:r>
            <a:r>
              <a:rPr sz="2000" spc="-15" dirty="0">
                <a:latin typeface="Cambria Math"/>
                <a:cs typeface="Cambria Math"/>
              </a:rPr>
              <a:t>−𝑛</a:t>
            </a:r>
            <a:r>
              <a:rPr sz="2000" spc="60" dirty="0">
                <a:latin typeface="Cambria Math"/>
                <a:cs typeface="Cambria Math"/>
              </a:rPr>
              <a:t> </a:t>
            </a:r>
            <a:r>
              <a:rPr sz="2000" spc="10" dirty="0" smtClean="0"/>
              <a:t>system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6152"/>
            <a:ext cx="2133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/>
            <a:fld id="{81D60167-4931-47E6-BA6A-407CBD079E47}" type="slidenum">
              <a:rPr dirty="0"/>
              <a:pPr marL="38096"/>
              <a:t>71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85800" y="506370"/>
            <a:ext cx="7759065" cy="693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564" indent="-343499">
              <a:spcBef>
                <a:spcPts val="130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2200" spc="10" dirty="0">
                <a:latin typeface="Calibri"/>
                <a:cs typeface="Calibri"/>
              </a:rPr>
              <a:t>Consider</a:t>
            </a:r>
            <a:r>
              <a:rPr sz="2200" spc="1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following</a:t>
            </a:r>
            <a:r>
              <a:rPr sz="2200" spc="165" dirty="0">
                <a:latin typeface="Calibri"/>
                <a:cs typeface="Calibri"/>
              </a:rPr>
              <a:t> </a:t>
            </a:r>
            <a:r>
              <a:rPr sz="2200" spc="10" dirty="0">
                <a:latin typeface="Calibri"/>
                <a:cs typeface="Calibri"/>
              </a:rPr>
              <a:t>pole-zero</a:t>
            </a:r>
            <a:r>
              <a:rPr sz="2200" spc="1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form</a:t>
            </a:r>
            <a:r>
              <a:rPr sz="2200" spc="1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135" dirty="0">
                <a:latin typeface="Calibri"/>
                <a:cs typeface="Calibri"/>
              </a:rPr>
              <a:t> </a:t>
            </a:r>
            <a:r>
              <a:rPr sz="2200" spc="25" dirty="0">
                <a:latin typeface="Calibri"/>
                <a:cs typeface="Calibri"/>
              </a:rPr>
              <a:t>open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5" dirty="0">
                <a:latin typeface="Calibri"/>
                <a:cs typeface="Calibri"/>
              </a:rPr>
              <a:t>loop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transfer</a:t>
            </a:r>
            <a:r>
              <a:rPr sz="2200" spc="125" dirty="0">
                <a:latin typeface="Calibri"/>
                <a:cs typeface="Calibri"/>
              </a:rPr>
              <a:t> </a:t>
            </a:r>
            <a:r>
              <a:rPr sz="2200" spc="10" dirty="0" smtClean="0">
                <a:latin typeface="Calibri"/>
                <a:cs typeface="Calibri"/>
              </a:rPr>
              <a:t>function</a:t>
            </a:r>
            <a:r>
              <a:rPr lang="en-US" sz="2200" dirty="0" smtClean="0">
                <a:latin typeface="Calibri"/>
                <a:cs typeface="Calibri"/>
              </a:rPr>
              <a:t> </a:t>
            </a:r>
            <a:r>
              <a:rPr sz="2200" spc="-5" dirty="0" smtClean="0">
                <a:latin typeface="Calibri"/>
                <a:cs typeface="Calibri"/>
              </a:rPr>
              <a:t>of </a:t>
            </a:r>
            <a:r>
              <a:rPr sz="2200" spc="10" dirty="0" smtClean="0">
                <a:latin typeface="Calibri"/>
                <a:cs typeface="Calibri"/>
              </a:rPr>
              <a:t>a</a:t>
            </a:r>
            <a:r>
              <a:rPr sz="2200" spc="95" dirty="0" smtClean="0">
                <a:latin typeface="Calibri"/>
                <a:cs typeface="Calibri"/>
              </a:rPr>
              <a:t> </a:t>
            </a:r>
            <a:r>
              <a:rPr sz="2200" spc="-15" dirty="0" smtClean="0">
                <a:latin typeface="Calibri"/>
                <a:cs typeface="Calibri"/>
              </a:rPr>
              <a:t>sys</a:t>
            </a:r>
            <a:r>
              <a:rPr lang="en-US" sz="2200" spc="-15" dirty="0" smtClean="0">
                <a:latin typeface="Calibri"/>
                <a:cs typeface="Calibri"/>
              </a:rPr>
              <a:t>tem</a:t>
            </a:r>
            <a:r>
              <a:rPr sz="2200" spc="-15" dirty="0" smtClean="0">
                <a:latin typeface="Calibri"/>
                <a:cs typeface="Calibri"/>
              </a:rPr>
              <a:t>: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55595" y="1856487"/>
            <a:ext cx="313690" cy="255904"/>
          </a:xfrm>
          <a:custGeom>
            <a:avLst/>
            <a:gdLst/>
            <a:ahLst/>
            <a:cxnLst/>
            <a:rect l="l" t="t" r="r" b="b"/>
            <a:pathLst>
              <a:path w="313689" h="255905">
                <a:moveTo>
                  <a:pt x="232029" y="0"/>
                </a:moveTo>
                <a:lnTo>
                  <a:pt x="228473" y="10287"/>
                </a:lnTo>
                <a:lnTo>
                  <a:pt x="243258" y="16742"/>
                </a:lnTo>
                <a:lnTo>
                  <a:pt x="255984" y="25638"/>
                </a:lnTo>
                <a:lnTo>
                  <a:pt x="281856" y="66897"/>
                </a:lnTo>
                <a:lnTo>
                  <a:pt x="289389" y="104806"/>
                </a:lnTo>
                <a:lnTo>
                  <a:pt x="290322" y="126618"/>
                </a:lnTo>
                <a:lnTo>
                  <a:pt x="289371" y="149195"/>
                </a:lnTo>
                <a:lnTo>
                  <a:pt x="281803" y="188108"/>
                </a:lnTo>
                <a:lnTo>
                  <a:pt x="256031" y="229965"/>
                </a:lnTo>
                <a:lnTo>
                  <a:pt x="228854" y="245363"/>
                </a:lnTo>
                <a:lnTo>
                  <a:pt x="232029" y="255777"/>
                </a:lnTo>
                <a:lnTo>
                  <a:pt x="266985" y="239426"/>
                </a:lnTo>
                <a:lnTo>
                  <a:pt x="292607" y="211074"/>
                </a:lnTo>
                <a:lnTo>
                  <a:pt x="308435" y="173148"/>
                </a:lnTo>
                <a:lnTo>
                  <a:pt x="313690" y="127888"/>
                </a:lnTo>
                <a:lnTo>
                  <a:pt x="312378" y="104481"/>
                </a:lnTo>
                <a:lnTo>
                  <a:pt x="301849" y="62952"/>
                </a:lnTo>
                <a:lnTo>
                  <a:pt x="280892" y="29092"/>
                </a:lnTo>
                <a:lnTo>
                  <a:pt x="250602" y="6665"/>
                </a:lnTo>
                <a:lnTo>
                  <a:pt x="232029" y="0"/>
                </a:lnTo>
                <a:close/>
              </a:path>
              <a:path w="313689" h="255905">
                <a:moveTo>
                  <a:pt x="81534" y="0"/>
                </a:moveTo>
                <a:lnTo>
                  <a:pt x="46736" y="16367"/>
                </a:lnTo>
                <a:lnTo>
                  <a:pt x="21081" y="44831"/>
                </a:lnTo>
                <a:lnTo>
                  <a:pt x="5254" y="82835"/>
                </a:lnTo>
                <a:lnTo>
                  <a:pt x="0" y="127888"/>
                </a:lnTo>
                <a:lnTo>
                  <a:pt x="1309" y="151441"/>
                </a:lnTo>
                <a:lnTo>
                  <a:pt x="11787" y="193022"/>
                </a:lnTo>
                <a:lnTo>
                  <a:pt x="32670" y="226738"/>
                </a:lnTo>
                <a:lnTo>
                  <a:pt x="81534" y="255777"/>
                </a:lnTo>
                <a:lnTo>
                  <a:pt x="84836" y="245363"/>
                </a:lnTo>
                <a:lnTo>
                  <a:pt x="70217" y="238938"/>
                </a:lnTo>
                <a:lnTo>
                  <a:pt x="57610" y="229965"/>
                </a:lnTo>
                <a:lnTo>
                  <a:pt x="31813" y="188108"/>
                </a:lnTo>
                <a:lnTo>
                  <a:pt x="24193" y="149195"/>
                </a:lnTo>
                <a:lnTo>
                  <a:pt x="23241" y="126618"/>
                </a:lnTo>
                <a:lnTo>
                  <a:pt x="24193" y="104806"/>
                </a:lnTo>
                <a:lnTo>
                  <a:pt x="31813" y="66897"/>
                </a:lnTo>
                <a:lnTo>
                  <a:pt x="57705" y="25638"/>
                </a:lnTo>
                <a:lnTo>
                  <a:pt x="85217" y="10287"/>
                </a:lnTo>
                <a:lnTo>
                  <a:pt x="815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40333" y="1775398"/>
            <a:ext cx="448945" cy="3545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2200" spc="15" dirty="0">
                <a:latin typeface="Cambria Math"/>
                <a:cs typeface="Cambria Math"/>
              </a:rPr>
              <a:t>𝐺</a:t>
            </a:r>
            <a:r>
              <a:rPr sz="2200" spc="390" dirty="0">
                <a:latin typeface="Cambria Math"/>
                <a:cs typeface="Cambria Math"/>
              </a:rPr>
              <a:t> 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22395" y="1615060"/>
            <a:ext cx="2409190" cy="334010"/>
          </a:xfrm>
          <a:custGeom>
            <a:avLst/>
            <a:gdLst/>
            <a:ahLst/>
            <a:cxnLst/>
            <a:rect l="l" t="t" r="r" b="b"/>
            <a:pathLst>
              <a:path w="2409190" h="334010">
                <a:moveTo>
                  <a:pt x="90932" y="11049"/>
                </a:moveTo>
                <a:lnTo>
                  <a:pt x="87630" y="0"/>
                </a:lnTo>
                <a:lnTo>
                  <a:pt x="67779" y="7747"/>
                </a:lnTo>
                <a:lnTo>
                  <a:pt x="50368" y="19900"/>
                </a:lnTo>
                <a:lnTo>
                  <a:pt x="22733" y="57404"/>
                </a:lnTo>
                <a:lnTo>
                  <a:pt x="5651" y="107861"/>
                </a:lnTo>
                <a:lnTo>
                  <a:pt x="0" y="167005"/>
                </a:lnTo>
                <a:lnTo>
                  <a:pt x="1397" y="197434"/>
                </a:lnTo>
                <a:lnTo>
                  <a:pt x="12750" y="252158"/>
                </a:lnTo>
                <a:lnTo>
                  <a:pt x="35344" y="297307"/>
                </a:lnTo>
                <a:lnTo>
                  <a:pt x="67779" y="326021"/>
                </a:lnTo>
                <a:lnTo>
                  <a:pt x="87630" y="333756"/>
                </a:lnTo>
                <a:lnTo>
                  <a:pt x="90932" y="322707"/>
                </a:lnTo>
                <a:lnTo>
                  <a:pt x="75615" y="314731"/>
                </a:lnTo>
                <a:lnTo>
                  <a:pt x="62268" y="303149"/>
                </a:lnTo>
                <a:lnTo>
                  <a:pt x="41529" y="269113"/>
                </a:lnTo>
                <a:lnTo>
                  <a:pt x="28956" y="223024"/>
                </a:lnTo>
                <a:lnTo>
                  <a:pt x="24765" y="166878"/>
                </a:lnTo>
                <a:lnTo>
                  <a:pt x="25806" y="137693"/>
                </a:lnTo>
                <a:lnTo>
                  <a:pt x="34188" y="86537"/>
                </a:lnTo>
                <a:lnTo>
                  <a:pt x="50901" y="45808"/>
                </a:lnTo>
                <a:lnTo>
                  <a:pt x="75615" y="19037"/>
                </a:lnTo>
                <a:lnTo>
                  <a:pt x="90932" y="11049"/>
                </a:lnTo>
                <a:close/>
              </a:path>
              <a:path w="2409190" h="334010">
                <a:moveTo>
                  <a:pt x="209042" y="42164"/>
                </a:moveTo>
                <a:lnTo>
                  <a:pt x="205359" y="31877"/>
                </a:lnTo>
                <a:lnTo>
                  <a:pt x="186804" y="38544"/>
                </a:lnTo>
                <a:lnTo>
                  <a:pt x="170561" y="48247"/>
                </a:lnTo>
                <a:lnTo>
                  <a:pt x="144907" y="76708"/>
                </a:lnTo>
                <a:lnTo>
                  <a:pt x="129070" y="114719"/>
                </a:lnTo>
                <a:lnTo>
                  <a:pt x="123825" y="159766"/>
                </a:lnTo>
                <a:lnTo>
                  <a:pt x="125133" y="183324"/>
                </a:lnTo>
                <a:lnTo>
                  <a:pt x="135610" y="224904"/>
                </a:lnTo>
                <a:lnTo>
                  <a:pt x="156489" y="258622"/>
                </a:lnTo>
                <a:lnTo>
                  <a:pt x="205359" y="287655"/>
                </a:lnTo>
                <a:lnTo>
                  <a:pt x="208661" y="277241"/>
                </a:lnTo>
                <a:lnTo>
                  <a:pt x="194030" y="270827"/>
                </a:lnTo>
                <a:lnTo>
                  <a:pt x="181432" y="261848"/>
                </a:lnTo>
                <a:lnTo>
                  <a:pt x="155625" y="219989"/>
                </a:lnTo>
                <a:lnTo>
                  <a:pt x="148018" y="181076"/>
                </a:lnTo>
                <a:lnTo>
                  <a:pt x="147066" y="158496"/>
                </a:lnTo>
                <a:lnTo>
                  <a:pt x="148018" y="136690"/>
                </a:lnTo>
                <a:lnTo>
                  <a:pt x="155638" y="98780"/>
                </a:lnTo>
                <a:lnTo>
                  <a:pt x="181521" y="57518"/>
                </a:lnTo>
                <a:lnTo>
                  <a:pt x="194246" y="48628"/>
                </a:lnTo>
                <a:lnTo>
                  <a:pt x="209042" y="42164"/>
                </a:lnTo>
                <a:close/>
              </a:path>
              <a:path w="2409190" h="334010">
                <a:moveTo>
                  <a:pt x="1018540" y="159766"/>
                </a:moveTo>
                <a:lnTo>
                  <a:pt x="1013282" y="114719"/>
                </a:lnTo>
                <a:lnTo>
                  <a:pt x="997458" y="76708"/>
                </a:lnTo>
                <a:lnTo>
                  <a:pt x="971727" y="48247"/>
                </a:lnTo>
                <a:lnTo>
                  <a:pt x="936879" y="31877"/>
                </a:lnTo>
                <a:lnTo>
                  <a:pt x="933323" y="42164"/>
                </a:lnTo>
                <a:lnTo>
                  <a:pt x="948105" y="48628"/>
                </a:lnTo>
                <a:lnTo>
                  <a:pt x="960831" y="57518"/>
                </a:lnTo>
                <a:lnTo>
                  <a:pt x="986701" y="98780"/>
                </a:lnTo>
                <a:lnTo>
                  <a:pt x="994232" y="136690"/>
                </a:lnTo>
                <a:lnTo>
                  <a:pt x="995172" y="158496"/>
                </a:lnTo>
                <a:lnTo>
                  <a:pt x="994219" y="181076"/>
                </a:lnTo>
                <a:lnTo>
                  <a:pt x="986650" y="219989"/>
                </a:lnTo>
                <a:lnTo>
                  <a:pt x="960882" y="261848"/>
                </a:lnTo>
                <a:lnTo>
                  <a:pt x="933704" y="277241"/>
                </a:lnTo>
                <a:lnTo>
                  <a:pt x="936879" y="287655"/>
                </a:lnTo>
                <a:lnTo>
                  <a:pt x="971829" y="271310"/>
                </a:lnTo>
                <a:lnTo>
                  <a:pt x="997458" y="242951"/>
                </a:lnTo>
                <a:lnTo>
                  <a:pt x="1013282" y="205028"/>
                </a:lnTo>
                <a:lnTo>
                  <a:pt x="1017219" y="183324"/>
                </a:lnTo>
                <a:lnTo>
                  <a:pt x="1018540" y="159766"/>
                </a:lnTo>
                <a:close/>
              </a:path>
              <a:path w="2409190" h="334010">
                <a:moveTo>
                  <a:pt x="1152017" y="42164"/>
                </a:moveTo>
                <a:lnTo>
                  <a:pt x="1148334" y="31877"/>
                </a:lnTo>
                <a:lnTo>
                  <a:pt x="1129779" y="38544"/>
                </a:lnTo>
                <a:lnTo>
                  <a:pt x="1113536" y="48247"/>
                </a:lnTo>
                <a:lnTo>
                  <a:pt x="1087882" y="76708"/>
                </a:lnTo>
                <a:lnTo>
                  <a:pt x="1072045" y="114719"/>
                </a:lnTo>
                <a:lnTo>
                  <a:pt x="1066800" y="159766"/>
                </a:lnTo>
                <a:lnTo>
                  <a:pt x="1068108" y="183324"/>
                </a:lnTo>
                <a:lnTo>
                  <a:pt x="1078585" y="224904"/>
                </a:lnTo>
                <a:lnTo>
                  <a:pt x="1099464" y="258622"/>
                </a:lnTo>
                <a:lnTo>
                  <a:pt x="1148334" y="287655"/>
                </a:lnTo>
                <a:lnTo>
                  <a:pt x="1151636" y="277241"/>
                </a:lnTo>
                <a:lnTo>
                  <a:pt x="1137005" y="270827"/>
                </a:lnTo>
                <a:lnTo>
                  <a:pt x="1124407" y="261848"/>
                </a:lnTo>
                <a:lnTo>
                  <a:pt x="1098600" y="219989"/>
                </a:lnTo>
                <a:lnTo>
                  <a:pt x="1090993" y="181076"/>
                </a:lnTo>
                <a:lnTo>
                  <a:pt x="1090041" y="158496"/>
                </a:lnTo>
                <a:lnTo>
                  <a:pt x="1090993" y="136690"/>
                </a:lnTo>
                <a:lnTo>
                  <a:pt x="1098613" y="98780"/>
                </a:lnTo>
                <a:lnTo>
                  <a:pt x="1124496" y="57518"/>
                </a:lnTo>
                <a:lnTo>
                  <a:pt x="1137221" y="48628"/>
                </a:lnTo>
                <a:lnTo>
                  <a:pt x="1152017" y="42164"/>
                </a:lnTo>
                <a:close/>
              </a:path>
              <a:path w="2409190" h="334010">
                <a:moveTo>
                  <a:pt x="1980565" y="159766"/>
                </a:moveTo>
                <a:lnTo>
                  <a:pt x="1975307" y="114719"/>
                </a:lnTo>
                <a:lnTo>
                  <a:pt x="1959483" y="76708"/>
                </a:lnTo>
                <a:lnTo>
                  <a:pt x="1933752" y="48247"/>
                </a:lnTo>
                <a:lnTo>
                  <a:pt x="1898904" y="31877"/>
                </a:lnTo>
                <a:lnTo>
                  <a:pt x="1895348" y="42164"/>
                </a:lnTo>
                <a:lnTo>
                  <a:pt x="1910130" y="48628"/>
                </a:lnTo>
                <a:lnTo>
                  <a:pt x="1922856" y="57518"/>
                </a:lnTo>
                <a:lnTo>
                  <a:pt x="1948726" y="98780"/>
                </a:lnTo>
                <a:lnTo>
                  <a:pt x="1956257" y="136690"/>
                </a:lnTo>
                <a:lnTo>
                  <a:pt x="1957197" y="158496"/>
                </a:lnTo>
                <a:lnTo>
                  <a:pt x="1956244" y="181076"/>
                </a:lnTo>
                <a:lnTo>
                  <a:pt x="1948675" y="219989"/>
                </a:lnTo>
                <a:lnTo>
                  <a:pt x="1922907" y="261848"/>
                </a:lnTo>
                <a:lnTo>
                  <a:pt x="1895729" y="277241"/>
                </a:lnTo>
                <a:lnTo>
                  <a:pt x="1898904" y="287655"/>
                </a:lnTo>
                <a:lnTo>
                  <a:pt x="1933854" y="271310"/>
                </a:lnTo>
                <a:lnTo>
                  <a:pt x="1959483" y="242951"/>
                </a:lnTo>
                <a:lnTo>
                  <a:pt x="1975307" y="205028"/>
                </a:lnTo>
                <a:lnTo>
                  <a:pt x="1979244" y="183324"/>
                </a:lnTo>
                <a:lnTo>
                  <a:pt x="1980565" y="159766"/>
                </a:lnTo>
                <a:close/>
              </a:path>
              <a:path w="2409190" h="334010">
                <a:moveTo>
                  <a:pt x="2409063" y="166878"/>
                </a:moveTo>
                <a:lnTo>
                  <a:pt x="2403398" y="107861"/>
                </a:lnTo>
                <a:lnTo>
                  <a:pt x="2386330" y="57404"/>
                </a:lnTo>
                <a:lnTo>
                  <a:pt x="2358682" y="19900"/>
                </a:lnTo>
                <a:lnTo>
                  <a:pt x="2321433" y="0"/>
                </a:lnTo>
                <a:lnTo>
                  <a:pt x="2318004" y="11049"/>
                </a:lnTo>
                <a:lnTo>
                  <a:pt x="2333383" y="19037"/>
                </a:lnTo>
                <a:lnTo>
                  <a:pt x="2346769" y="30619"/>
                </a:lnTo>
                <a:lnTo>
                  <a:pt x="2367534" y="64643"/>
                </a:lnTo>
                <a:lnTo>
                  <a:pt x="2380107" y="110883"/>
                </a:lnTo>
                <a:lnTo>
                  <a:pt x="2384298" y="167005"/>
                </a:lnTo>
                <a:lnTo>
                  <a:pt x="2383244" y="196253"/>
                </a:lnTo>
                <a:lnTo>
                  <a:pt x="2374862" y="247307"/>
                </a:lnTo>
                <a:lnTo>
                  <a:pt x="2358148" y="287959"/>
                </a:lnTo>
                <a:lnTo>
                  <a:pt x="2318004" y="322707"/>
                </a:lnTo>
                <a:lnTo>
                  <a:pt x="2321433" y="333756"/>
                </a:lnTo>
                <a:lnTo>
                  <a:pt x="2358682" y="313867"/>
                </a:lnTo>
                <a:lnTo>
                  <a:pt x="2386330" y="276352"/>
                </a:lnTo>
                <a:lnTo>
                  <a:pt x="2403411" y="225856"/>
                </a:lnTo>
                <a:lnTo>
                  <a:pt x="2407653" y="197434"/>
                </a:lnTo>
                <a:lnTo>
                  <a:pt x="2409063" y="166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31515" y="1565212"/>
            <a:ext cx="3007995" cy="55463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3820">
              <a:lnSpc>
                <a:spcPts val="2120"/>
              </a:lnSpc>
              <a:spcBef>
                <a:spcPts val="125"/>
              </a:spcBef>
              <a:tabLst>
                <a:tab pos="908595" algn="l"/>
                <a:tab pos="1852111" algn="l"/>
                <a:tab pos="2748639" algn="l"/>
              </a:tabLst>
            </a:pPr>
            <a:r>
              <a:rPr sz="2200" dirty="0" smtClean="0">
                <a:latin typeface="Cambria Math"/>
                <a:cs typeface="Cambria Math"/>
              </a:rPr>
              <a:t>𝐾</a:t>
            </a:r>
            <a:r>
              <a:rPr sz="2200" dirty="0">
                <a:latin typeface="Cambria Math"/>
                <a:cs typeface="Cambria Math"/>
              </a:rPr>
              <a:t>′	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95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dirty="0">
                <a:latin typeface="Cambria Math"/>
                <a:cs typeface="Cambria Math"/>
              </a:rPr>
              <a:t> </a:t>
            </a:r>
            <a:r>
              <a:rPr sz="2200" spc="-45" dirty="0">
                <a:latin typeface="Cambria Math"/>
                <a:cs typeface="Cambria Math"/>
              </a:rPr>
              <a:t>𝑧</a:t>
            </a:r>
            <a:r>
              <a:rPr sz="2300" spc="-67" baseline="-16129" dirty="0">
                <a:latin typeface="Cambria Math"/>
                <a:cs typeface="Cambria Math"/>
              </a:rPr>
              <a:t>1	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100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75" dirty="0">
                <a:latin typeface="Cambria Math"/>
                <a:cs typeface="Cambria Math"/>
              </a:rPr>
              <a:t> </a:t>
            </a:r>
            <a:r>
              <a:rPr sz="2200" spc="-10" dirty="0">
                <a:latin typeface="Cambria Math"/>
                <a:cs typeface="Cambria Math"/>
              </a:rPr>
              <a:t>𝑧</a:t>
            </a:r>
            <a:r>
              <a:rPr sz="2300" spc="-15" baseline="-16129" dirty="0">
                <a:latin typeface="Cambria Math"/>
                <a:cs typeface="Cambria Math"/>
              </a:rPr>
              <a:t>2	</a:t>
            </a:r>
            <a:r>
              <a:rPr sz="2200" spc="20" dirty="0">
                <a:latin typeface="Cambria Math"/>
                <a:cs typeface="Cambria Math"/>
              </a:rPr>
              <a:t>…</a:t>
            </a:r>
            <a:endParaRPr sz="2200" dirty="0">
              <a:latin typeface="Cambria Math"/>
              <a:cs typeface="Cambria Math"/>
            </a:endParaRPr>
          </a:p>
          <a:p>
            <a:pPr marL="50796">
              <a:lnSpc>
                <a:spcPts val="2120"/>
              </a:lnSpc>
            </a:pPr>
            <a:r>
              <a:rPr sz="2200" spc="20" dirty="0">
                <a:latin typeface="Cambria Math"/>
                <a:cs typeface="Cambria Math"/>
              </a:rPr>
              <a:t>=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11577" y="1870649"/>
            <a:ext cx="349250" cy="344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3200" spc="195" baseline="-18087" dirty="0">
                <a:latin typeface="Cambria Math"/>
                <a:cs typeface="Cambria Math"/>
              </a:rPr>
              <a:t>𝑠</a:t>
            </a:r>
            <a:r>
              <a:rPr sz="1600" spc="13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55747" y="2037462"/>
            <a:ext cx="1894839" cy="255904"/>
          </a:xfrm>
          <a:custGeom>
            <a:avLst/>
            <a:gdLst/>
            <a:ahLst/>
            <a:cxnLst/>
            <a:rect l="l" t="t" r="r" b="b"/>
            <a:pathLst>
              <a:path w="1894839" h="255905">
                <a:moveTo>
                  <a:pt x="85217" y="10287"/>
                </a:moveTo>
                <a:lnTo>
                  <a:pt x="81534" y="0"/>
                </a:lnTo>
                <a:lnTo>
                  <a:pt x="62979" y="6667"/>
                </a:lnTo>
                <a:lnTo>
                  <a:pt x="46736" y="16370"/>
                </a:lnTo>
                <a:lnTo>
                  <a:pt x="21082" y="44831"/>
                </a:lnTo>
                <a:lnTo>
                  <a:pt x="5245" y="82842"/>
                </a:lnTo>
                <a:lnTo>
                  <a:pt x="0" y="127889"/>
                </a:lnTo>
                <a:lnTo>
                  <a:pt x="1308" y="151447"/>
                </a:lnTo>
                <a:lnTo>
                  <a:pt x="11785" y="193027"/>
                </a:lnTo>
                <a:lnTo>
                  <a:pt x="32664" y="226745"/>
                </a:lnTo>
                <a:lnTo>
                  <a:pt x="81534" y="255778"/>
                </a:lnTo>
                <a:lnTo>
                  <a:pt x="84836" y="245364"/>
                </a:lnTo>
                <a:lnTo>
                  <a:pt x="70205" y="238950"/>
                </a:lnTo>
                <a:lnTo>
                  <a:pt x="57607" y="229971"/>
                </a:lnTo>
                <a:lnTo>
                  <a:pt x="31800" y="188112"/>
                </a:lnTo>
                <a:lnTo>
                  <a:pt x="24193" y="149199"/>
                </a:lnTo>
                <a:lnTo>
                  <a:pt x="23241" y="126619"/>
                </a:lnTo>
                <a:lnTo>
                  <a:pt x="24193" y="104813"/>
                </a:lnTo>
                <a:lnTo>
                  <a:pt x="31813" y="66903"/>
                </a:lnTo>
                <a:lnTo>
                  <a:pt x="57696" y="25641"/>
                </a:lnTo>
                <a:lnTo>
                  <a:pt x="70421" y="16751"/>
                </a:lnTo>
                <a:lnTo>
                  <a:pt x="85217" y="10287"/>
                </a:lnTo>
                <a:close/>
              </a:path>
              <a:path w="1894839" h="255905">
                <a:moveTo>
                  <a:pt x="923290" y="127889"/>
                </a:moveTo>
                <a:lnTo>
                  <a:pt x="918032" y="82842"/>
                </a:lnTo>
                <a:lnTo>
                  <a:pt x="902208" y="44831"/>
                </a:lnTo>
                <a:lnTo>
                  <a:pt x="876477" y="16370"/>
                </a:lnTo>
                <a:lnTo>
                  <a:pt x="841629" y="0"/>
                </a:lnTo>
                <a:lnTo>
                  <a:pt x="838073" y="10287"/>
                </a:lnTo>
                <a:lnTo>
                  <a:pt x="852855" y="16751"/>
                </a:lnTo>
                <a:lnTo>
                  <a:pt x="865581" y="25641"/>
                </a:lnTo>
                <a:lnTo>
                  <a:pt x="891451" y="66903"/>
                </a:lnTo>
                <a:lnTo>
                  <a:pt x="898982" y="104813"/>
                </a:lnTo>
                <a:lnTo>
                  <a:pt x="899922" y="126619"/>
                </a:lnTo>
                <a:lnTo>
                  <a:pt x="898969" y="149199"/>
                </a:lnTo>
                <a:lnTo>
                  <a:pt x="891400" y="188112"/>
                </a:lnTo>
                <a:lnTo>
                  <a:pt x="865632" y="229971"/>
                </a:lnTo>
                <a:lnTo>
                  <a:pt x="838454" y="245364"/>
                </a:lnTo>
                <a:lnTo>
                  <a:pt x="841629" y="255778"/>
                </a:lnTo>
                <a:lnTo>
                  <a:pt x="876579" y="239433"/>
                </a:lnTo>
                <a:lnTo>
                  <a:pt x="902208" y="211074"/>
                </a:lnTo>
                <a:lnTo>
                  <a:pt x="918032" y="173151"/>
                </a:lnTo>
                <a:lnTo>
                  <a:pt x="921969" y="151447"/>
                </a:lnTo>
                <a:lnTo>
                  <a:pt x="923290" y="127889"/>
                </a:lnTo>
                <a:close/>
              </a:path>
              <a:path w="1894839" h="255905">
                <a:moveTo>
                  <a:pt x="1056767" y="10287"/>
                </a:moveTo>
                <a:lnTo>
                  <a:pt x="1053084" y="0"/>
                </a:lnTo>
                <a:lnTo>
                  <a:pt x="1034529" y="6667"/>
                </a:lnTo>
                <a:lnTo>
                  <a:pt x="1018286" y="16370"/>
                </a:lnTo>
                <a:lnTo>
                  <a:pt x="992632" y="44831"/>
                </a:lnTo>
                <a:lnTo>
                  <a:pt x="976795" y="82842"/>
                </a:lnTo>
                <a:lnTo>
                  <a:pt x="971550" y="127889"/>
                </a:lnTo>
                <a:lnTo>
                  <a:pt x="972858" y="151447"/>
                </a:lnTo>
                <a:lnTo>
                  <a:pt x="983335" y="193027"/>
                </a:lnTo>
                <a:lnTo>
                  <a:pt x="1004214" y="226745"/>
                </a:lnTo>
                <a:lnTo>
                  <a:pt x="1053084" y="255778"/>
                </a:lnTo>
                <a:lnTo>
                  <a:pt x="1056386" y="245364"/>
                </a:lnTo>
                <a:lnTo>
                  <a:pt x="1041755" y="238950"/>
                </a:lnTo>
                <a:lnTo>
                  <a:pt x="1029157" y="229971"/>
                </a:lnTo>
                <a:lnTo>
                  <a:pt x="1003350" y="188112"/>
                </a:lnTo>
                <a:lnTo>
                  <a:pt x="995743" y="149199"/>
                </a:lnTo>
                <a:lnTo>
                  <a:pt x="994791" y="126619"/>
                </a:lnTo>
                <a:lnTo>
                  <a:pt x="995743" y="104813"/>
                </a:lnTo>
                <a:lnTo>
                  <a:pt x="1003363" y="66903"/>
                </a:lnTo>
                <a:lnTo>
                  <a:pt x="1029246" y="25641"/>
                </a:lnTo>
                <a:lnTo>
                  <a:pt x="1041971" y="16751"/>
                </a:lnTo>
                <a:lnTo>
                  <a:pt x="1056767" y="10287"/>
                </a:lnTo>
                <a:close/>
              </a:path>
              <a:path w="1894839" h="255905">
                <a:moveTo>
                  <a:pt x="1894840" y="127889"/>
                </a:moveTo>
                <a:lnTo>
                  <a:pt x="1889582" y="82842"/>
                </a:lnTo>
                <a:lnTo>
                  <a:pt x="1873758" y="44831"/>
                </a:lnTo>
                <a:lnTo>
                  <a:pt x="1848027" y="16370"/>
                </a:lnTo>
                <a:lnTo>
                  <a:pt x="1813179" y="0"/>
                </a:lnTo>
                <a:lnTo>
                  <a:pt x="1809623" y="10287"/>
                </a:lnTo>
                <a:lnTo>
                  <a:pt x="1824405" y="16751"/>
                </a:lnTo>
                <a:lnTo>
                  <a:pt x="1837131" y="25641"/>
                </a:lnTo>
                <a:lnTo>
                  <a:pt x="1863001" y="66903"/>
                </a:lnTo>
                <a:lnTo>
                  <a:pt x="1870532" y="104813"/>
                </a:lnTo>
                <a:lnTo>
                  <a:pt x="1871472" y="126619"/>
                </a:lnTo>
                <a:lnTo>
                  <a:pt x="1870519" y="149199"/>
                </a:lnTo>
                <a:lnTo>
                  <a:pt x="1862950" y="188112"/>
                </a:lnTo>
                <a:lnTo>
                  <a:pt x="1837182" y="229971"/>
                </a:lnTo>
                <a:lnTo>
                  <a:pt x="1810004" y="245364"/>
                </a:lnTo>
                <a:lnTo>
                  <a:pt x="1813179" y="255778"/>
                </a:lnTo>
                <a:lnTo>
                  <a:pt x="1848129" y="239433"/>
                </a:lnTo>
                <a:lnTo>
                  <a:pt x="1873758" y="211074"/>
                </a:lnTo>
                <a:lnTo>
                  <a:pt x="1889582" y="173151"/>
                </a:lnTo>
                <a:lnTo>
                  <a:pt x="1893519" y="151447"/>
                </a:lnTo>
                <a:lnTo>
                  <a:pt x="1894840" y="127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86480" y="1956753"/>
            <a:ext cx="2188210" cy="3545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3494">
              <a:spcBef>
                <a:spcPts val="125"/>
              </a:spcBef>
              <a:tabLst>
                <a:tab pos="1035581" algn="l"/>
                <a:tab pos="1941002" algn="l"/>
              </a:tabLst>
            </a:pP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95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75" dirty="0">
                <a:latin typeface="Cambria Math"/>
                <a:cs typeface="Cambria Math"/>
              </a:rPr>
              <a:t> </a:t>
            </a:r>
            <a:r>
              <a:rPr sz="2200" spc="-50" dirty="0">
                <a:latin typeface="Cambria Math"/>
                <a:cs typeface="Cambria Math"/>
              </a:rPr>
              <a:t>𝑝</a:t>
            </a:r>
            <a:r>
              <a:rPr sz="2300" spc="-75" baseline="-16129" dirty="0">
                <a:latin typeface="Cambria Math"/>
                <a:cs typeface="Cambria Math"/>
              </a:rPr>
              <a:t>1	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100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dirty="0">
                <a:latin typeface="Cambria Math"/>
                <a:cs typeface="Cambria Math"/>
              </a:rPr>
              <a:t> </a:t>
            </a:r>
            <a:r>
              <a:rPr sz="2200" spc="-15" dirty="0">
                <a:latin typeface="Cambria Math"/>
                <a:cs typeface="Cambria Math"/>
              </a:rPr>
              <a:t>𝑝</a:t>
            </a:r>
            <a:r>
              <a:rPr sz="2300" spc="-22" baseline="-16129" dirty="0">
                <a:latin typeface="Cambria Math"/>
                <a:cs typeface="Cambria Math"/>
              </a:rPr>
              <a:t>2	</a:t>
            </a:r>
            <a:r>
              <a:rPr sz="2200" spc="20" dirty="0">
                <a:latin typeface="Cambria Math"/>
                <a:cs typeface="Cambria Math"/>
              </a:rPr>
              <a:t>…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31310" y="1975104"/>
            <a:ext cx="2724150" cy="19050"/>
          </a:xfrm>
          <a:custGeom>
            <a:avLst/>
            <a:gdLst/>
            <a:ahLst/>
            <a:cxnLst/>
            <a:rect l="l" t="t" r="r" b="b"/>
            <a:pathLst>
              <a:path w="2724150" h="19050">
                <a:moveTo>
                  <a:pt x="2724150" y="0"/>
                </a:moveTo>
                <a:lnTo>
                  <a:pt x="0" y="0"/>
                </a:lnTo>
                <a:lnTo>
                  <a:pt x="0" y="19050"/>
                </a:lnTo>
                <a:lnTo>
                  <a:pt x="2724150" y="19050"/>
                </a:lnTo>
                <a:lnTo>
                  <a:pt x="2724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4400" y="3867150"/>
            <a:ext cx="708660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298420" algn="l"/>
                <a:tab pos="5208385" algn="l"/>
              </a:tabLst>
            </a:pPr>
            <a:r>
              <a:rPr sz="2000" spc="15" dirty="0">
                <a:latin typeface="Arial"/>
                <a:cs typeface="Arial"/>
              </a:rPr>
              <a:t>–	</a:t>
            </a:r>
            <a:r>
              <a:rPr sz="2000" spc="15" dirty="0">
                <a:latin typeface="Cambria Math"/>
                <a:cs typeface="Cambria Math"/>
              </a:rPr>
              <a:t>𝑛 </a:t>
            </a:r>
            <a:r>
              <a:rPr sz="2000" spc="10" dirty="0">
                <a:latin typeface="Calibri"/>
                <a:cs typeface="Calibri"/>
              </a:rPr>
              <a:t>also </a:t>
            </a:r>
            <a:r>
              <a:rPr sz="2000" spc="-5" dirty="0">
                <a:latin typeface="Calibri"/>
                <a:cs typeface="Calibri"/>
              </a:rPr>
              <a:t>indicates </a:t>
            </a:r>
            <a:r>
              <a:rPr sz="2000" spc="5" dirty="0">
                <a:latin typeface="Calibri"/>
                <a:cs typeface="Calibri"/>
              </a:rPr>
              <a:t>the number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10" dirty="0" smtClean="0">
                <a:latin typeface="Calibri"/>
                <a:cs typeface="Calibri"/>
              </a:rPr>
              <a:t>integrations</a:t>
            </a:r>
            <a:r>
              <a:rPr lang="en-US" sz="2000" spc="-10" dirty="0" smtClean="0">
                <a:latin typeface="Calibri"/>
                <a:cs typeface="Calibri"/>
              </a:rPr>
              <a:t>  1/S  </a:t>
            </a:r>
            <a:r>
              <a:rPr sz="2000" dirty="0" smtClean="0">
                <a:latin typeface="Calibri"/>
                <a:cs typeface="Calibri"/>
              </a:rPr>
              <a:t>in </a:t>
            </a:r>
            <a:r>
              <a:rPr sz="2000" spc="5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10" dirty="0">
                <a:latin typeface="Calibri"/>
                <a:cs typeface="Calibri"/>
              </a:rPr>
              <a:t>system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5800" y="3257550"/>
            <a:ext cx="722185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  <a:tabLst>
                <a:tab pos="323818" algn="l"/>
              </a:tabLst>
            </a:pPr>
            <a:r>
              <a:rPr sz="2000" spc="15" dirty="0">
                <a:latin typeface="Arial"/>
                <a:cs typeface="Arial"/>
              </a:rPr>
              <a:t>–	</a:t>
            </a:r>
            <a:r>
              <a:rPr sz="2000" spc="25" dirty="0">
                <a:latin typeface="Calibri"/>
                <a:cs typeface="Calibri"/>
              </a:rPr>
              <a:t>As </a:t>
            </a:r>
            <a:r>
              <a:rPr sz="2000" spc="10" dirty="0">
                <a:latin typeface="Cambria Math"/>
                <a:cs typeface="Cambria Math"/>
              </a:rPr>
              <a:t>𝑠 </a:t>
            </a:r>
            <a:r>
              <a:rPr sz="2000" spc="25" dirty="0">
                <a:latin typeface="Cambria Math"/>
                <a:cs typeface="Cambria Math"/>
              </a:rPr>
              <a:t>→ </a:t>
            </a:r>
            <a:r>
              <a:rPr sz="2000" spc="10" dirty="0">
                <a:latin typeface="Cambria Math"/>
                <a:cs typeface="Cambria Math"/>
              </a:rPr>
              <a:t>0, </a:t>
            </a:r>
            <a:r>
              <a:rPr sz="2000" spc="114" dirty="0">
                <a:latin typeface="Cambria Math"/>
                <a:cs typeface="Cambria Math"/>
              </a:rPr>
              <a:t>𝑠</a:t>
            </a:r>
            <a:r>
              <a:rPr sz="2300" spc="172" baseline="27777" dirty="0">
                <a:latin typeface="Cambria Math"/>
                <a:cs typeface="Cambria Math"/>
              </a:rPr>
              <a:t>𝑛 </a:t>
            </a:r>
            <a:r>
              <a:rPr sz="2000" spc="-10" dirty="0">
                <a:latin typeface="Calibri"/>
                <a:cs typeface="Calibri"/>
              </a:rPr>
              <a:t>term </a:t>
            </a:r>
            <a:r>
              <a:rPr sz="2000" dirty="0">
                <a:latin typeface="Calibri"/>
                <a:cs typeface="Calibri"/>
              </a:rPr>
              <a:t>dominates in </a:t>
            </a:r>
            <a:r>
              <a:rPr sz="2000" spc="-5" dirty="0">
                <a:latin typeface="Calibri"/>
                <a:cs typeface="Calibri"/>
              </a:rPr>
              <a:t>determining </a:t>
            </a:r>
            <a:r>
              <a:rPr sz="2000" spc="5" dirty="0">
                <a:latin typeface="Calibri"/>
                <a:cs typeface="Calibri"/>
              </a:rPr>
              <a:t>the steady </a:t>
            </a:r>
            <a:r>
              <a:rPr sz="2000" spc="15" dirty="0">
                <a:latin typeface="Calibri"/>
                <a:cs typeface="Calibri"/>
              </a:rPr>
              <a:t>state</a:t>
            </a:r>
            <a:r>
              <a:rPr sz="2000" spc="-14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error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602" y="153987"/>
            <a:ext cx="734822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800" spc="-15" dirty="0" smtClean="0">
                <a:solidFill>
                  <a:srgbClr val="FF0000"/>
                </a:solidFill>
              </a:rPr>
              <a:t>Steady </a:t>
            </a:r>
            <a:r>
              <a:rPr lang="en-US" sz="2800" spc="-35" dirty="0" smtClean="0">
                <a:solidFill>
                  <a:srgbClr val="FF0000"/>
                </a:solidFill>
              </a:rPr>
              <a:t>State </a:t>
            </a:r>
            <a:r>
              <a:rPr lang="en-US" sz="2800" spc="-20" dirty="0" smtClean="0">
                <a:solidFill>
                  <a:srgbClr val="FF0000"/>
                </a:solidFill>
              </a:rPr>
              <a:t>Error </a:t>
            </a:r>
            <a:r>
              <a:rPr lang="en-US" sz="2800" spc="-25" dirty="0" smtClean="0">
                <a:solidFill>
                  <a:srgbClr val="FF0000"/>
                </a:solidFill>
              </a:rPr>
              <a:t>for unit step input</a:t>
            </a:r>
            <a:endParaRPr sz="2800" spc="-30" dirty="0">
              <a:solidFill>
                <a:srgbClr val="FF0000"/>
              </a:solidFill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6152"/>
            <a:ext cx="2133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/>
            <a:fld id="{81D60167-4931-47E6-BA6A-407CBD079E47}" type="slidenum">
              <a:rPr dirty="0"/>
              <a:pPr marL="38096"/>
              <a:t>72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19129" y="540125"/>
            <a:ext cx="7991471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564" indent="-343499">
              <a:spcBef>
                <a:spcPts val="130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2200" b="1" spc="15" dirty="0">
                <a:solidFill>
                  <a:srgbClr val="006FC0"/>
                </a:solidFill>
                <a:latin typeface="Calibri"/>
                <a:cs typeface="Calibri"/>
              </a:rPr>
              <a:t>Type</a:t>
            </a:r>
            <a:r>
              <a:rPr sz="2200" spc="15" dirty="0">
                <a:solidFill>
                  <a:srgbClr val="006FC0"/>
                </a:solidFill>
                <a:latin typeface="Cambria Math"/>
                <a:cs typeface="Cambria Math"/>
              </a:rPr>
              <a:t>−𝟎</a:t>
            </a:r>
            <a:r>
              <a:rPr sz="2200" spc="-55" dirty="0">
                <a:solidFill>
                  <a:srgbClr val="006FC0"/>
                </a:solidFill>
                <a:latin typeface="Cambria Math"/>
                <a:cs typeface="Cambria Math"/>
              </a:rPr>
              <a:t> </a:t>
            </a:r>
            <a:r>
              <a:rPr sz="2200" b="1" spc="30" dirty="0">
                <a:solidFill>
                  <a:srgbClr val="006FC0"/>
                </a:solidFill>
                <a:latin typeface="Calibri"/>
                <a:cs typeface="Calibri"/>
              </a:rPr>
              <a:t>system</a:t>
            </a:r>
            <a:r>
              <a:rPr sz="2200" b="1" spc="30" dirty="0" smtClean="0">
                <a:solidFill>
                  <a:srgbClr val="006FC0"/>
                </a:solidFill>
                <a:latin typeface="Calibri"/>
                <a:cs typeface="Calibri"/>
              </a:rPr>
              <a:t>:</a:t>
            </a:r>
            <a:r>
              <a:rPr lang="en-US" sz="2200" b="1" spc="30" dirty="0" smtClean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2200" b="1" spc="30" dirty="0" smtClean="0">
                <a:solidFill>
                  <a:srgbClr val="006FC0"/>
                </a:solidFill>
                <a:cs typeface="Calibri"/>
              </a:rPr>
              <a:t>let input is unit  step find </a:t>
            </a:r>
            <a:r>
              <a:rPr lang="en-US" sz="2200" b="1" spc="30" dirty="0" err="1" smtClean="0">
                <a:solidFill>
                  <a:srgbClr val="006FC0"/>
                </a:solidFill>
                <a:cs typeface="Calibri"/>
              </a:rPr>
              <a:t>Kp</a:t>
            </a:r>
            <a:r>
              <a:rPr lang="en-US" sz="2200" b="1" spc="30" dirty="0" smtClean="0">
                <a:solidFill>
                  <a:srgbClr val="006FC0"/>
                </a:solidFill>
                <a:cs typeface="Calibri"/>
              </a:rPr>
              <a:t> and </a:t>
            </a:r>
            <a:r>
              <a:rPr lang="en-US" sz="2200" b="1" spc="30" dirty="0" err="1" smtClean="0">
                <a:solidFill>
                  <a:srgbClr val="006FC0"/>
                </a:solidFill>
                <a:cs typeface="Calibri"/>
              </a:rPr>
              <a:t>ess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58110" y="1123950"/>
            <a:ext cx="313690" cy="255904"/>
          </a:xfrm>
          <a:custGeom>
            <a:avLst/>
            <a:gdLst/>
            <a:ahLst/>
            <a:cxnLst/>
            <a:rect l="l" t="t" r="r" b="b"/>
            <a:pathLst>
              <a:path w="313689" h="255905">
                <a:moveTo>
                  <a:pt x="232029" y="0"/>
                </a:moveTo>
                <a:lnTo>
                  <a:pt x="228473" y="10287"/>
                </a:lnTo>
                <a:lnTo>
                  <a:pt x="243258" y="16742"/>
                </a:lnTo>
                <a:lnTo>
                  <a:pt x="255984" y="25638"/>
                </a:lnTo>
                <a:lnTo>
                  <a:pt x="281856" y="66879"/>
                </a:lnTo>
                <a:lnTo>
                  <a:pt x="289389" y="104753"/>
                </a:lnTo>
                <a:lnTo>
                  <a:pt x="290322" y="126619"/>
                </a:lnTo>
                <a:lnTo>
                  <a:pt x="289371" y="149195"/>
                </a:lnTo>
                <a:lnTo>
                  <a:pt x="281803" y="188108"/>
                </a:lnTo>
                <a:lnTo>
                  <a:pt x="256031" y="229965"/>
                </a:lnTo>
                <a:lnTo>
                  <a:pt x="228854" y="245363"/>
                </a:lnTo>
                <a:lnTo>
                  <a:pt x="232029" y="255778"/>
                </a:lnTo>
                <a:lnTo>
                  <a:pt x="266985" y="239426"/>
                </a:lnTo>
                <a:lnTo>
                  <a:pt x="292607" y="211074"/>
                </a:lnTo>
                <a:lnTo>
                  <a:pt x="308435" y="173148"/>
                </a:lnTo>
                <a:lnTo>
                  <a:pt x="313690" y="127888"/>
                </a:lnTo>
                <a:lnTo>
                  <a:pt x="312378" y="104481"/>
                </a:lnTo>
                <a:lnTo>
                  <a:pt x="301849" y="62952"/>
                </a:lnTo>
                <a:lnTo>
                  <a:pt x="280892" y="29092"/>
                </a:lnTo>
                <a:lnTo>
                  <a:pt x="250602" y="6665"/>
                </a:lnTo>
                <a:lnTo>
                  <a:pt x="232029" y="0"/>
                </a:lnTo>
                <a:close/>
              </a:path>
              <a:path w="313689" h="255905">
                <a:moveTo>
                  <a:pt x="81534" y="0"/>
                </a:moveTo>
                <a:lnTo>
                  <a:pt x="46736" y="16367"/>
                </a:lnTo>
                <a:lnTo>
                  <a:pt x="21081" y="44831"/>
                </a:lnTo>
                <a:lnTo>
                  <a:pt x="5254" y="82835"/>
                </a:lnTo>
                <a:lnTo>
                  <a:pt x="0" y="127888"/>
                </a:lnTo>
                <a:lnTo>
                  <a:pt x="1309" y="151441"/>
                </a:lnTo>
                <a:lnTo>
                  <a:pt x="11787" y="193022"/>
                </a:lnTo>
                <a:lnTo>
                  <a:pt x="32670" y="226738"/>
                </a:lnTo>
                <a:lnTo>
                  <a:pt x="81534" y="255778"/>
                </a:lnTo>
                <a:lnTo>
                  <a:pt x="84836" y="245363"/>
                </a:lnTo>
                <a:lnTo>
                  <a:pt x="70217" y="238938"/>
                </a:lnTo>
                <a:lnTo>
                  <a:pt x="57610" y="229965"/>
                </a:lnTo>
                <a:lnTo>
                  <a:pt x="31813" y="188108"/>
                </a:lnTo>
                <a:lnTo>
                  <a:pt x="24193" y="149195"/>
                </a:lnTo>
                <a:lnTo>
                  <a:pt x="23241" y="126619"/>
                </a:lnTo>
                <a:lnTo>
                  <a:pt x="24193" y="104753"/>
                </a:lnTo>
                <a:lnTo>
                  <a:pt x="31813" y="66879"/>
                </a:lnTo>
                <a:lnTo>
                  <a:pt x="57705" y="25638"/>
                </a:lnTo>
                <a:lnTo>
                  <a:pt x="85217" y="10287"/>
                </a:lnTo>
                <a:lnTo>
                  <a:pt x="815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46655" y="1047750"/>
            <a:ext cx="448945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200" spc="15" dirty="0">
                <a:latin typeface="Cambria Math"/>
                <a:cs typeface="Cambria Math"/>
              </a:rPr>
              <a:t>𝐺</a:t>
            </a:r>
            <a:r>
              <a:rPr sz="2200" spc="395" dirty="0">
                <a:latin typeface="Cambria Math"/>
                <a:cs typeface="Cambria Math"/>
              </a:rPr>
              <a:t> 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29685" y="971550"/>
            <a:ext cx="2418715" cy="678180"/>
          </a:xfrm>
          <a:custGeom>
            <a:avLst/>
            <a:gdLst/>
            <a:ahLst/>
            <a:cxnLst/>
            <a:rect l="l" t="t" r="r" b="b"/>
            <a:pathLst>
              <a:path w="2418715" h="678180">
                <a:moveTo>
                  <a:pt x="85217" y="432689"/>
                </a:moveTo>
                <a:lnTo>
                  <a:pt x="81534" y="422402"/>
                </a:lnTo>
                <a:lnTo>
                  <a:pt x="62979" y="429069"/>
                </a:lnTo>
                <a:lnTo>
                  <a:pt x="46736" y="438772"/>
                </a:lnTo>
                <a:lnTo>
                  <a:pt x="21082" y="467233"/>
                </a:lnTo>
                <a:lnTo>
                  <a:pt x="5245" y="505244"/>
                </a:lnTo>
                <a:lnTo>
                  <a:pt x="0" y="550291"/>
                </a:lnTo>
                <a:lnTo>
                  <a:pt x="1308" y="573849"/>
                </a:lnTo>
                <a:lnTo>
                  <a:pt x="11785" y="615429"/>
                </a:lnTo>
                <a:lnTo>
                  <a:pt x="32664" y="649147"/>
                </a:lnTo>
                <a:lnTo>
                  <a:pt x="81534" y="678180"/>
                </a:lnTo>
                <a:lnTo>
                  <a:pt x="84836" y="667766"/>
                </a:lnTo>
                <a:lnTo>
                  <a:pt x="70205" y="661352"/>
                </a:lnTo>
                <a:lnTo>
                  <a:pt x="57607" y="652373"/>
                </a:lnTo>
                <a:lnTo>
                  <a:pt x="31800" y="610514"/>
                </a:lnTo>
                <a:lnTo>
                  <a:pt x="24193" y="571601"/>
                </a:lnTo>
                <a:lnTo>
                  <a:pt x="23241" y="549021"/>
                </a:lnTo>
                <a:lnTo>
                  <a:pt x="24193" y="527164"/>
                </a:lnTo>
                <a:lnTo>
                  <a:pt x="31813" y="489292"/>
                </a:lnTo>
                <a:lnTo>
                  <a:pt x="57696" y="448043"/>
                </a:lnTo>
                <a:lnTo>
                  <a:pt x="70421" y="439153"/>
                </a:lnTo>
                <a:lnTo>
                  <a:pt x="85217" y="432689"/>
                </a:lnTo>
                <a:close/>
              </a:path>
              <a:path w="2418715" h="678180">
                <a:moveTo>
                  <a:pt x="100457" y="11049"/>
                </a:moveTo>
                <a:lnTo>
                  <a:pt x="97155" y="0"/>
                </a:lnTo>
                <a:lnTo>
                  <a:pt x="77304" y="7747"/>
                </a:lnTo>
                <a:lnTo>
                  <a:pt x="59893" y="19900"/>
                </a:lnTo>
                <a:lnTo>
                  <a:pt x="32258" y="57404"/>
                </a:lnTo>
                <a:lnTo>
                  <a:pt x="15176" y="107861"/>
                </a:lnTo>
                <a:lnTo>
                  <a:pt x="9525" y="167005"/>
                </a:lnTo>
                <a:lnTo>
                  <a:pt x="10922" y="197434"/>
                </a:lnTo>
                <a:lnTo>
                  <a:pt x="22275" y="252158"/>
                </a:lnTo>
                <a:lnTo>
                  <a:pt x="44869" y="297307"/>
                </a:lnTo>
                <a:lnTo>
                  <a:pt x="77304" y="326021"/>
                </a:lnTo>
                <a:lnTo>
                  <a:pt x="97155" y="333756"/>
                </a:lnTo>
                <a:lnTo>
                  <a:pt x="100457" y="322707"/>
                </a:lnTo>
                <a:lnTo>
                  <a:pt x="85140" y="314731"/>
                </a:lnTo>
                <a:lnTo>
                  <a:pt x="71793" y="303149"/>
                </a:lnTo>
                <a:lnTo>
                  <a:pt x="51054" y="269113"/>
                </a:lnTo>
                <a:lnTo>
                  <a:pt x="38481" y="223024"/>
                </a:lnTo>
                <a:lnTo>
                  <a:pt x="34290" y="166878"/>
                </a:lnTo>
                <a:lnTo>
                  <a:pt x="35331" y="137693"/>
                </a:lnTo>
                <a:lnTo>
                  <a:pt x="43713" y="86537"/>
                </a:lnTo>
                <a:lnTo>
                  <a:pt x="60426" y="45808"/>
                </a:lnTo>
                <a:lnTo>
                  <a:pt x="85140" y="19037"/>
                </a:lnTo>
                <a:lnTo>
                  <a:pt x="100457" y="11049"/>
                </a:lnTo>
                <a:close/>
              </a:path>
              <a:path w="2418715" h="678180">
                <a:moveTo>
                  <a:pt x="218567" y="42164"/>
                </a:moveTo>
                <a:lnTo>
                  <a:pt x="214884" y="31877"/>
                </a:lnTo>
                <a:lnTo>
                  <a:pt x="196329" y="38544"/>
                </a:lnTo>
                <a:lnTo>
                  <a:pt x="180086" y="48247"/>
                </a:lnTo>
                <a:lnTo>
                  <a:pt x="154432" y="76708"/>
                </a:lnTo>
                <a:lnTo>
                  <a:pt x="138595" y="114719"/>
                </a:lnTo>
                <a:lnTo>
                  <a:pt x="133350" y="159766"/>
                </a:lnTo>
                <a:lnTo>
                  <a:pt x="134658" y="183324"/>
                </a:lnTo>
                <a:lnTo>
                  <a:pt x="145135" y="224904"/>
                </a:lnTo>
                <a:lnTo>
                  <a:pt x="166014" y="258622"/>
                </a:lnTo>
                <a:lnTo>
                  <a:pt x="214884" y="287655"/>
                </a:lnTo>
                <a:lnTo>
                  <a:pt x="218186" y="277241"/>
                </a:lnTo>
                <a:lnTo>
                  <a:pt x="203555" y="270827"/>
                </a:lnTo>
                <a:lnTo>
                  <a:pt x="190957" y="261848"/>
                </a:lnTo>
                <a:lnTo>
                  <a:pt x="165150" y="219989"/>
                </a:lnTo>
                <a:lnTo>
                  <a:pt x="157543" y="181076"/>
                </a:lnTo>
                <a:lnTo>
                  <a:pt x="156591" y="158496"/>
                </a:lnTo>
                <a:lnTo>
                  <a:pt x="157543" y="136639"/>
                </a:lnTo>
                <a:lnTo>
                  <a:pt x="165163" y="98767"/>
                </a:lnTo>
                <a:lnTo>
                  <a:pt x="191046" y="57518"/>
                </a:lnTo>
                <a:lnTo>
                  <a:pt x="203771" y="48628"/>
                </a:lnTo>
                <a:lnTo>
                  <a:pt x="218567" y="42164"/>
                </a:lnTo>
                <a:close/>
              </a:path>
              <a:path w="2418715" h="678180">
                <a:moveTo>
                  <a:pt x="923290" y="550291"/>
                </a:moveTo>
                <a:lnTo>
                  <a:pt x="918032" y="505244"/>
                </a:lnTo>
                <a:lnTo>
                  <a:pt x="902208" y="467233"/>
                </a:lnTo>
                <a:lnTo>
                  <a:pt x="876477" y="438772"/>
                </a:lnTo>
                <a:lnTo>
                  <a:pt x="841629" y="422402"/>
                </a:lnTo>
                <a:lnTo>
                  <a:pt x="838073" y="432689"/>
                </a:lnTo>
                <a:lnTo>
                  <a:pt x="852855" y="439153"/>
                </a:lnTo>
                <a:lnTo>
                  <a:pt x="865581" y="448043"/>
                </a:lnTo>
                <a:lnTo>
                  <a:pt x="891451" y="489292"/>
                </a:lnTo>
                <a:lnTo>
                  <a:pt x="898982" y="527164"/>
                </a:lnTo>
                <a:lnTo>
                  <a:pt x="899922" y="549021"/>
                </a:lnTo>
                <a:lnTo>
                  <a:pt x="898969" y="571601"/>
                </a:lnTo>
                <a:lnTo>
                  <a:pt x="891400" y="610514"/>
                </a:lnTo>
                <a:lnTo>
                  <a:pt x="865632" y="652373"/>
                </a:lnTo>
                <a:lnTo>
                  <a:pt x="838454" y="667766"/>
                </a:lnTo>
                <a:lnTo>
                  <a:pt x="841629" y="678180"/>
                </a:lnTo>
                <a:lnTo>
                  <a:pt x="876579" y="661835"/>
                </a:lnTo>
                <a:lnTo>
                  <a:pt x="902208" y="633476"/>
                </a:lnTo>
                <a:lnTo>
                  <a:pt x="918032" y="595553"/>
                </a:lnTo>
                <a:lnTo>
                  <a:pt x="921969" y="573849"/>
                </a:lnTo>
                <a:lnTo>
                  <a:pt x="923290" y="550291"/>
                </a:lnTo>
                <a:close/>
              </a:path>
              <a:path w="2418715" h="678180">
                <a:moveTo>
                  <a:pt x="1028065" y="159766"/>
                </a:moveTo>
                <a:lnTo>
                  <a:pt x="1022807" y="114719"/>
                </a:lnTo>
                <a:lnTo>
                  <a:pt x="1006983" y="76708"/>
                </a:lnTo>
                <a:lnTo>
                  <a:pt x="981252" y="48247"/>
                </a:lnTo>
                <a:lnTo>
                  <a:pt x="946404" y="31877"/>
                </a:lnTo>
                <a:lnTo>
                  <a:pt x="942848" y="42164"/>
                </a:lnTo>
                <a:lnTo>
                  <a:pt x="957630" y="48628"/>
                </a:lnTo>
                <a:lnTo>
                  <a:pt x="970356" y="57518"/>
                </a:lnTo>
                <a:lnTo>
                  <a:pt x="996226" y="98767"/>
                </a:lnTo>
                <a:lnTo>
                  <a:pt x="1003757" y="136639"/>
                </a:lnTo>
                <a:lnTo>
                  <a:pt x="1004697" y="158496"/>
                </a:lnTo>
                <a:lnTo>
                  <a:pt x="1003744" y="181076"/>
                </a:lnTo>
                <a:lnTo>
                  <a:pt x="996175" y="219989"/>
                </a:lnTo>
                <a:lnTo>
                  <a:pt x="970407" y="261848"/>
                </a:lnTo>
                <a:lnTo>
                  <a:pt x="943229" y="277241"/>
                </a:lnTo>
                <a:lnTo>
                  <a:pt x="946404" y="287655"/>
                </a:lnTo>
                <a:lnTo>
                  <a:pt x="981354" y="271310"/>
                </a:lnTo>
                <a:lnTo>
                  <a:pt x="1006983" y="242951"/>
                </a:lnTo>
                <a:lnTo>
                  <a:pt x="1022807" y="205028"/>
                </a:lnTo>
                <a:lnTo>
                  <a:pt x="1026744" y="183324"/>
                </a:lnTo>
                <a:lnTo>
                  <a:pt x="1028065" y="159766"/>
                </a:lnTo>
                <a:close/>
              </a:path>
              <a:path w="2418715" h="678180">
                <a:moveTo>
                  <a:pt x="1161542" y="42164"/>
                </a:moveTo>
                <a:lnTo>
                  <a:pt x="1157859" y="31877"/>
                </a:lnTo>
                <a:lnTo>
                  <a:pt x="1139304" y="38544"/>
                </a:lnTo>
                <a:lnTo>
                  <a:pt x="1123061" y="48247"/>
                </a:lnTo>
                <a:lnTo>
                  <a:pt x="1097407" y="76708"/>
                </a:lnTo>
                <a:lnTo>
                  <a:pt x="1081570" y="114719"/>
                </a:lnTo>
                <a:lnTo>
                  <a:pt x="1076325" y="159766"/>
                </a:lnTo>
                <a:lnTo>
                  <a:pt x="1077633" y="183324"/>
                </a:lnTo>
                <a:lnTo>
                  <a:pt x="1088110" y="224904"/>
                </a:lnTo>
                <a:lnTo>
                  <a:pt x="1108989" y="258622"/>
                </a:lnTo>
                <a:lnTo>
                  <a:pt x="1157859" y="287655"/>
                </a:lnTo>
                <a:lnTo>
                  <a:pt x="1161161" y="277241"/>
                </a:lnTo>
                <a:lnTo>
                  <a:pt x="1146530" y="270827"/>
                </a:lnTo>
                <a:lnTo>
                  <a:pt x="1133932" y="261848"/>
                </a:lnTo>
                <a:lnTo>
                  <a:pt x="1108125" y="219989"/>
                </a:lnTo>
                <a:lnTo>
                  <a:pt x="1100518" y="181076"/>
                </a:lnTo>
                <a:lnTo>
                  <a:pt x="1099566" y="158496"/>
                </a:lnTo>
                <a:lnTo>
                  <a:pt x="1100518" y="136639"/>
                </a:lnTo>
                <a:lnTo>
                  <a:pt x="1108138" y="98767"/>
                </a:lnTo>
                <a:lnTo>
                  <a:pt x="1134021" y="57518"/>
                </a:lnTo>
                <a:lnTo>
                  <a:pt x="1146746" y="48628"/>
                </a:lnTo>
                <a:lnTo>
                  <a:pt x="1161542" y="42164"/>
                </a:lnTo>
                <a:close/>
              </a:path>
              <a:path w="2418715" h="678180">
                <a:moveTo>
                  <a:pt x="1990090" y="159766"/>
                </a:moveTo>
                <a:lnTo>
                  <a:pt x="1984832" y="114719"/>
                </a:lnTo>
                <a:lnTo>
                  <a:pt x="1969008" y="76708"/>
                </a:lnTo>
                <a:lnTo>
                  <a:pt x="1943277" y="48247"/>
                </a:lnTo>
                <a:lnTo>
                  <a:pt x="1908429" y="31877"/>
                </a:lnTo>
                <a:lnTo>
                  <a:pt x="1904873" y="42164"/>
                </a:lnTo>
                <a:lnTo>
                  <a:pt x="1919655" y="48628"/>
                </a:lnTo>
                <a:lnTo>
                  <a:pt x="1932381" y="57518"/>
                </a:lnTo>
                <a:lnTo>
                  <a:pt x="1958251" y="98767"/>
                </a:lnTo>
                <a:lnTo>
                  <a:pt x="1965782" y="136639"/>
                </a:lnTo>
                <a:lnTo>
                  <a:pt x="1966722" y="158496"/>
                </a:lnTo>
                <a:lnTo>
                  <a:pt x="1965769" y="181076"/>
                </a:lnTo>
                <a:lnTo>
                  <a:pt x="1958200" y="219989"/>
                </a:lnTo>
                <a:lnTo>
                  <a:pt x="1932432" y="261848"/>
                </a:lnTo>
                <a:lnTo>
                  <a:pt x="1905254" y="277241"/>
                </a:lnTo>
                <a:lnTo>
                  <a:pt x="1908429" y="287655"/>
                </a:lnTo>
                <a:lnTo>
                  <a:pt x="1943379" y="271310"/>
                </a:lnTo>
                <a:lnTo>
                  <a:pt x="1969008" y="242951"/>
                </a:lnTo>
                <a:lnTo>
                  <a:pt x="1984832" y="205028"/>
                </a:lnTo>
                <a:lnTo>
                  <a:pt x="1988769" y="183324"/>
                </a:lnTo>
                <a:lnTo>
                  <a:pt x="1990090" y="159766"/>
                </a:lnTo>
                <a:close/>
              </a:path>
              <a:path w="2418715" h="678180">
                <a:moveTo>
                  <a:pt x="2418588" y="166878"/>
                </a:moveTo>
                <a:lnTo>
                  <a:pt x="2412923" y="107861"/>
                </a:lnTo>
                <a:lnTo>
                  <a:pt x="2395855" y="57404"/>
                </a:lnTo>
                <a:lnTo>
                  <a:pt x="2368207" y="19900"/>
                </a:lnTo>
                <a:lnTo>
                  <a:pt x="2330958" y="0"/>
                </a:lnTo>
                <a:lnTo>
                  <a:pt x="2327529" y="11049"/>
                </a:lnTo>
                <a:lnTo>
                  <a:pt x="2342908" y="19037"/>
                </a:lnTo>
                <a:lnTo>
                  <a:pt x="2356294" y="30607"/>
                </a:lnTo>
                <a:lnTo>
                  <a:pt x="2377059" y="64643"/>
                </a:lnTo>
                <a:lnTo>
                  <a:pt x="2389632" y="110871"/>
                </a:lnTo>
                <a:lnTo>
                  <a:pt x="2393823" y="167005"/>
                </a:lnTo>
                <a:lnTo>
                  <a:pt x="2392769" y="196253"/>
                </a:lnTo>
                <a:lnTo>
                  <a:pt x="2384387" y="247307"/>
                </a:lnTo>
                <a:lnTo>
                  <a:pt x="2367673" y="287959"/>
                </a:lnTo>
                <a:lnTo>
                  <a:pt x="2327529" y="322707"/>
                </a:lnTo>
                <a:lnTo>
                  <a:pt x="2330958" y="333756"/>
                </a:lnTo>
                <a:lnTo>
                  <a:pt x="2368207" y="313867"/>
                </a:lnTo>
                <a:lnTo>
                  <a:pt x="2395855" y="276352"/>
                </a:lnTo>
                <a:lnTo>
                  <a:pt x="2412936" y="225856"/>
                </a:lnTo>
                <a:lnTo>
                  <a:pt x="2417178" y="197434"/>
                </a:lnTo>
                <a:lnTo>
                  <a:pt x="2418588" y="166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29915" y="883323"/>
            <a:ext cx="1670685" cy="850227"/>
          </a:xfrm>
          <a:prstGeom prst="rect">
            <a:avLst/>
          </a:prstGeom>
        </p:spPr>
        <p:txBody>
          <a:bodyPr vert="horz" wrap="square" lIns="0" tIns="74924" rIns="0" bIns="0" rtlCol="0">
            <a:spAutoFit/>
          </a:bodyPr>
          <a:lstStyle/>
          <a:p>
            <a:pPr marL="403185">
              <a:spcBef>
                <a:spcPts val="590"/>
              </a:spcBef>
              <a:tabLst>
                <a:tab pos="908595" algn="l"/>
              </a:tabLst>
            </a:pPr>
            <a:r>
              <a:rPr sz="2200" dirty="0">
                <a:latin typeface="Cambria Math"/>
                <a:cs typeface="Cambria Math"/>
              </a:rPr>
              <a:t>𝐾′	</a:t>
            </a:r>
            <a:r>
              <a:rPr sz="2200" spc="10" dirty="0">
                <a:latin typeface="Cambria Math"/>
                <a:cs typeface="Cambria Math"/>
              </a:rPr>
              <a:t>𝑠 </a:t>
            </a:r>
            <a:r>
              <a:rPr sz="2200" spc="20" dirty="0">
                <a:latin typeface="Cambria Math"/>
                <a:cs typeface="Cambria Math"/>
              </a:rPr>
              <a:t>+ </a:t>
            </a:r>
            <a:r>
              <a:rPr sz="2200" spc="-45" dirty="0">
                <a:latin typeface="Cambria Math"/>
                <a:cs typeface="Cambria Math"/>
              </a:rPr>
              <a:t>𝑧</a:t>
            </a:r>
            <a:r>
              <a:rPr sz="2300" spc="-67" baseline="-16129" dirty="0">
                <a:latin typeface="Cambria Math"/>
                <a:cs typeface="Cambria Math"/>
              </a:rPr>
              <a:t>1</a:t>
            </a:r>
            <a:endParaRPr sz="2300" baseline="-16129" dirty="0">
              <a:latin typeface="Cambria Math"/>
              <a:cs typeface="Cambria Math"/>
            </a:endParaRPr>
          </a:p>
          <a:p>
            <a:pPr marL="50796">
              <a:lnSpc>
                <a:spcPts val="1814"/>
              </a:lnSpc>
              <a:spcBef>
                <a:spcPts val="500"/>
              </a:spcBef>
              <a:tabLst>
                <a:tab pos="775258" algn="l"/>
              </a:tabLst>
            </a:pPr>
            <a:r>
              <a:rPr sz="3200" spc="30" baseline="37467" dirty="0">
                <a:latin typeface="Cambria Math"/>
                <a:cs typeface="Cambria Math"/>
              </a:rPr>
              <a:t>=	</a:t>
            </a:r>
            <a:r>
              <a:rPr sz="2200" spc="10" dirty="0" smtClean="0">
                <a:latin typeface="Cambria Math"/>
                <a:cs typeface="Cambria Math"/>
              </a:rPr>
              <a:t>𝑠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50" dirty="0">
                <a:latin typeface="Cambria Math"/>
                <a:cs typeface="Cambria Math"/>
              </a:rPr>
              <a:t> </a:t>
            </a:r>
            <a:r>
              <a:rPr sz="2200" spc="-150" dirty="0">
                <a:latin typeface="Cambria Math"/>
                <a:cs typeface="Cambria Math"/>
              </a:rPr>
              <a:t>𝑝</a:t>
            </a:r>
            <a:endParaRPr sz="2200" dirty="0">
              <a:latin typeface="Cambria Math"/>
              <a:cs typeface="Cambria Math"/>
            </a:endParaRPr>
          </a:p>
          <a:p>
            <a:pPr marR="170164" algn="r">
              <a:lnSpc>
                <a:spcPts val="1095"/>
              </a:lnSpc>
            </a:pPr>
            <a:r>
              <a:rPr sz="1600" spc="50" dirty="0">
                <a:latin typeface="Cambria Math"/>
                <a:cs typeface="Cambria Math"/>
              </a:rPr>
              <a:t>1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55845" y="1352550"/>
            <a:ext cx="923290" cy="255904"/>
          </a:xfrm>
          <a:custGeom>
            <a:avLst/>
            <a:gdLst/>
            <a:ahLst/>
            <a:cxnLst/>
            <a:rect l="l" t="t" r="r" b="b"/>
            <a:pathLst>
              <a:path w="923289" h="255905">
                <a:moveTo>
                  <a:pt x="841628" y="0"/>
                </a:moveTo>
                <a:lnTo>
                  <a:pt x="838072" y="10287"/>
                </a:lnTo>
                <a:lnTo>
                  <a:pt x="852858" y="16742"/>
                </a:lnTo>
                <a:lnTo>
                  <a:pt x="865584" y="25638"/>
                </a:lnTo>
                <a:lnTo>
                  <a:pt x="891456" y="66879"/>
                </a:lnTo>
                <a:lnTo>
                  <a:pt x="898989" y="104753"/>
                </a:lnTo>
                <a:lnTo>
                  <a:pt x="899921" y="126619"/>
                </a:lnTo>
                <a:lnTo>
                  <a:pt x="898971" y="149195"/>
                </a:lnTo>
                <a:lnTo>
                  <a:pt x="891403" y="188108"/>
                </a:lnTo>
                <a:lnTo>
                  <a:pt x="865631" y="229965"/>
                </a:lnTo>
                <a:lnTo>
                  <a:pt x="838453" y="245364"/>
                </a:lnTo>
                <a:lnTo>
                  <a:pt x="841628" y="255778"/>
                </a:lnTo>
                <a:lnTo>
                  <a:pt x="876585" y="239426"/>
                </a:lnTo>
                <a:lnTo>
                  <a:pt x="902207" y="211074"/>
                </a:lnTo>
                <a:lnTo>
                  <a:pt x="918035" y="173148"/>
                </a:lnTo>
                <a:lnTo>
                  <a:pt x="923289" y="127889"/>
                </a:lnTo>
                <a:lnTo>
                  <a:pt x="921978" y="104481"/>
                </a:lnTo>
                <a:lnTo>
                  <a:pt x="911449" y="62952"/>
                </a:lnTo>
                <a:lnTo>
                  <a:pt x="890492" y="29092"/>
                </a:lnTo>
                <a:lnTo>
                  <a:pt x="860202" y="6665"/>
                </a:lnTo>
                <a:lnTo>
                  <a:pt x="841628" y="0"/>
                </a:lnTo>
                <a:close/>
              </a:path>
              <a:path w="923289" h="255905">
                <a:moveTo>
                  <a:pt x="81533" y="0"/>
                </a:moveTo>
                <a:lnTo>
                  <a:pt x="46735" y="16367"/>
                </a:lnTo>
                <a:lnTo>
                  <a:pt x="21081" y="44831"/>
                </a:lnTo>
                <a:lnTo>
                  <a:pt x="5254" y="82835"/>
                </a:lnTo>
                <a:lnTo>
                  <a:pt x="0" y="127889"/>
                </a:lnTo>
                <a:lnTo>
                  <a:pt x="1309" y="151441"/>
                </a:lnTo>
                <a:lnTo>
                  <a:pt x="11787" y="193022"/>
                </a:lnTo>
                <a:lnTo>
                  <a:pt x="32670" y="226738"/>
                </a:lnTo>
                <a:lnTo>
                  <a:pt x="81533" y="255778"/>
                </a:lnTo>
                <a:lnTo>
                  <a:pt x="84835" y="245364"/>
                </a:lnTo>
                <a:lnTo>
                  <a:pt x="70217" y="238938"/>
                </a:lnTo>
                <a:lnTo>
                  <a:pt x="57610" y="229965"/>
                </a:lnTo>
                <a:lnTo>
                  <a:pt x="31813" y="188108"/>
                </a:lnTo>
                <a:lnTo>
                  <a:pt x="24193" y="149195"/>
                </a:lnTo>
                <a:lnTo>
                  <a:pt x="23240" y="126619"/>
                </a:lnTo>
                <a:lnTo>
                  <a:pt x="24193" y="104753"/>
                </a:lnTo>
                <a:lnTo>
                  <a:pt x="31813" y="66879"/>
                </a:lnTo>
                <a:lnTo>
                  <a:pt x="57705" y="25638"/>
                </a:lnTo>
                <a:lnTo>
                  <a:pt x="85216" y="10287"/>
                </a:lnTo>
                <a:lnTo>
                  <a:pt x="815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76800" y="819150"/>
            <a:ext cx="1323975" cy="816884"/>
          </a:xfrm>
          <a:prstGeom prst="rect">
            <a:avLst/>
          </a:prstGeom>
        </p:spPr>
        <p:txBody>
          <a:bodyPr vert="horz" wrap="square" lIns="0" tIns="74924" rIns="0" bIns="0" rtlCol="0">
            <a:spAutoFit/>
          </a:bodyPr>
          <a:lstStyle/>
          <a:p>
            <a:pPr marL="168259">
              <a:spcBef>
                <a:spcPts val="590"/>
              </a:spcBef>
              <a:tabLst>
                <a:tab pos="1064153" algn="l"/>
              </a:tabLst>
            </a:pP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95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75" dirty="0">
                <a:latin typeface="Cambria Math"/>
                <a:cs typeface="Cambria Math"/>
              </a:rPr>
              <a:t> </a:t>
            </a:r>
            <a:r>
              <a:rPr sz="2200" spc="-10" dirty="0">
                <a:latin typeface="Cambria Math"/>
                <a:cs typeface="Cambria Math"/>
              </a:rPr>
              <a:t>𝑧</a:t>
            </a:r>
            <a:r>
              <a:rPr sz="2300" spc="-15" baseline="-16129" dirty="0">
                <a:latin typeface="Cambria Math"/>
                <a:cs typeface="Cambria Math"/>
              </a:rPr>
              <a:t>2	</a:t>
            </a:r>
            <a:r>
              <a:rPr sz="2200" spc="20" dirty="0">
                <a:latin typeface="Cambria Math"/>
                <a:cs typeface="Cambria Math"/>
              </a:rPr>
              <a:t>…</a:t>
            </a:r>
            <a:endParaRPr sz="2200" dirty="0">
              <a:latin typeface="Cambria Math"/>
              <a:cs typeface="Cambria Math"/>
            </a:endParaRPr>
          </a:p>
          <a:p>
            <a:pPr marL="63494">
              <a:spcBef>
                <a:spcPts val="500"/>
              </a:spcBef>
              <a:tabLst>
                <a:tab pos="968914" algn="l"/>
              </a:tabLst>
            </a:pP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95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-5" dirty="0">
                <a:latin typeface="Cambria Math"/>
                <a:cs typeface="Cambria Math"/>
              </a:rPr>
              <a:t> </a:t>
            </a:r>
            <a:r>
              <a:rPr sz="2200" spc="-10" dirty="0">
                <a:latin typeface="Cambria Math"/>
                <a:cs typeface="Cambria Math"/>
              </a:rPr>
              <a:t>𝑝</a:t>
            </a:r>
            <a:r>
              <a:rPr sz="2300" spc="-15" baseline="-16129" dirty="0">
                <a:latin typeface="Cambria Math"/>
                <a:cs typeface="Cambria Math"/>
              </a:rPr>
              <a:t>2	</a:t>
            </a:r>
            <a:r>
              <a:rPr sz="2200" spc="20" dirty="0">
                <a:latin typeface="Cambria Math"/>
                <a:cs typeface="Cambria Math"/>
              </a:rPr>
              <a:t>…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05200" y="1276350"/>
            <a:ext cx="2724150" cy="19050"/>
          </a:xfrm>
          <a:custGeom>
            <a:avLst/>
            <a:gdLst/>
            <a:ahLst/>
            <a:cxnLst/>
            <a:rect l="l" t="t" r="r" b="b"/>
            <a:pathLst>
              <a:path w="2724150" h="19050">
                <a:moveTo>
                  <a:pt x="2724150" y="0"/>
                </a:moveTo>
                <a:lnTo>
                  <a:pt x="0" y="0"/>
                </a:lnTo>
                <a:lnTo>
                  <a:pt x="0" y="19050"/>
                </a:lnTo>
                <a:lnTo>
                  <a:pt x="2724150" y="19050"/>
                </a:lnTo>
                <a:lnTo>
                  <a:pt x="2724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26"/>
          <p:cNvSpPr txBox="1"/>
          <p:nvPr/>
        </p:nvSpPr>
        <p:spPr>
          <a:xfrm>
            <a:off x="228601" y="4444278"/>
            <a:ext cx="8152134" cy="65787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564" indent="-343499">
              <a:lnSpc>
                <a:spcPts val="2495"/>
              </a:lnSpc>
              <a:spcBef>
                <a:spcPts val="130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lang="en-US" sz="2200" spc="5" dirty="0" smtClean="0">
                <a:latin typeface="Calibri"/>
                <a:cs typeface="Calibri"/>
              </a:rPr>
              <a:t>Finite </a:t>
            </a:r>
            <a:r>
              <a:rPr lang="en-US" sz="2200" spc="5" dirty="0" err="1" smtClean="0">
                <a:latin typeface="Calibri"/>
                <a:cs typeface="Calibri"/>
              </a:rPr>
              <a:t>Kp</a:t>
            </a:r>
            <a:r>
              <a:rPr lang="en-US" sz="2200" spc="5" dirty="0" smtClean="0">
                <a:latin typeface="Calibri"/>
                <a:cs typeface="Calibri"/>
              </a:rPr>
              <a:t>=K, and </a:t>
            </a:r>
            <a:r>
              <a:rPr sz="2200" spc="5" dirty="0" smtClean="0">
                <a:latin typeface="Calibri"/>
                <a:cs typeface="Calibri"/>
              </a:rPr>
              <a:t>Constant </a:t>
            </a:r>
            <a:r>
              <a:rPr sz="2200" spc="5" dirty="0">
                <a:latin typeface="Calibri"/>
                <a:cs typeface="Calibri"/>
              </a:rPr>
              <a:t>position </a:t>
            </a:r>
            <a:r>
              <a:rPr lang="en-US" sz="2200" spc="5" dirty="0" smtClean="0">
                <a:latin typeface="Calibri"/>
                <a:cs typeface="Calibri"/>
              </a:rPr>
              <a:t>steady state </a:t>
            </a:r>
            <a:r>
              <a:rPr sz="2200" spc="-35" dirty="0" smtClean="0">
                <a:latin typeface="Calibri"/>
                <a:cs typeface="Calibri"/>
              </a:rPr>
              <a:t>error</a:t>
            </a:r>
            <a:r>
              <a:rPr lang="en-US" sz="2200" spc="-35" dirty="0" smtClean="0">
                <a:latin typeface="Calibri"/>
                <a:cs typeface="Calibri"/>
              </a:rPr>
              <a:t> (</a:t>
            </a:r>
            <a:r>
              <a:rPr lang="en-US" sz="2200" spc="-35" dirty="0" err="1" smtClean="0">
                <a:latin typeface="Calibri"/>
                <a:cs typeface="Calibri"/>
              </a:rPr>
              <a:t>ess</a:t>
            </a:r>
            <a:r>
              <a:rPr lang="en-US" sz="2200" spc="-35" dirty="0" smtClean="0">
                <a:latin typeface="Calibri"/>
                <a:cs typeface="Calibri"/>
              </a:rPr>
              <a:t>)=1/1+K </a:t>
            </a:r>
            <a:r>
              <a:rPr lang="en-US" sz="2200" spc="10" dirty="0" smtClean="0">
                <a:cs typeface="Calibri"/>
              </a:rPr>
              <a:t>at </a:t>
            </a:r>
            <a:r>
              <a:rPr lang="en-US" sz="2200" dirty="0" smtClean="0">
                <a:cs typeface="Calibri"/>
              </a:rPr>
              <a:t>steady</a:t>
            </a:r>
            <a:r>
              <a:rPr lang="en-US" sz="2200" spc="80" dirty="0" smtClean="0">
                <a:cs typeface="Calibri"/>
              </a:rPr>
              <a:t> </a:t>
            </a:r>
            <a:r>
              <a:rPr lang="en-US" sz="2200" spc="10" dirty="0" smtClean="0">
                <a:cs typeface="Calibri"/>
              </a:rPr>
              <a:t>state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602" y="153987"/>
            <a:ext cx="734822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800" spc="-15" dirty="0" smtClean="0">
                <a:solidFill>
                  <a:srgbClr val="FF0000"/>
                </a:solidFill>
              </a:rPr>
              <a:t>Steady </a:t>
            </a:r>
            <a:r>
              <a:rPr lang="en-US" sz="2800" spc="-35" dirty="0" smtClean="0">
                <a:solidFill>
                  <a:srgbClr val="FF0000"/>
                </a:solidFill>
              </a:rPr>
              <a:t>State </a:t>
            </a:r>
            <a:r>
              <a:rPr lang="en-US" sz="2800" spc="-20" dirty="0" smtClean="0">
                <a:solidFill>
                  <a:srgbClr val="FF0000"/>
                </a:solidFill>
              </a:rPr>
              <a:t>Error </a:t>
            </a:r>
            <a:r>
              <a:rPr lang="en-US" sz="2800" spc="-25" dirty="0" smtClean="0">
                <a:solidFill>
                  <a:srgbClr val="FF0000"/>
                </a:solidFill>
              </a:rPr>
              <a:t>for unit  Ramp input </a:t>
            </a:r>
            <a:endParaRPr sz="2800" spc="-30" dirty="0">
              <a:solidFill>
                <a:srgbClr val="FF0000"/>
              </a:solidFill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6152"/>
            <a:ext cx="2133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/>
            <a:fld id="{81D60167-4931-47E6-BA6A-407CBD079E47}" type="slidenum">
              <a:rPr dirty="0"/>
              <a:pPr marL="38096"/>
              <a:t>73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19129" y="540125"/>
            <a:ext cx="7991471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564" indent="-343499">
              <a:spcBef>
                <a:spcPts val="130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2200" b="1" spc="15" dirty="0">
                <a:solidFill>
                  <a:srgbClr val="006FC0"/>
                </a:solidFill>
                <a:latin typeface="Calibri"/>
                <a:cs typeface="Calibri"/>
              </a:rPr>
              <a:t>Type</a:t>
            </a:r>
            <a:r>
              <a:rPr sz="2200" spc="15" dirty="0">
                <a:solidFill>
                  <a:srgbClr val="006FC0"/>
                </a:solidFill>
                <a:latin typeface="Cambria Math"/>
                <a:cs typeface="Cambria Math"/>
              </a:rPr>
              <a:t>−𝟎</a:t>
            </a:r>
            <a:r>
              <a:rPr sz="2200" spc="-55" dirty="0">
                <a:solidFill>
                  <a:srgbClr val="006FC0"/>
                </a:solidFill>
                <a:latin typeface="Cambria Math"/>
                <a:cs typeface="Cambria Math"/>
              </a:rPr>
              <a:t> </a:t>
            </a:r>
            <a:r>
              <a:rPr sz="2200" b="1" spc="30" dirty="0">
                <a:solidFill>
                  <a:srgbClr val="006FC0"/>
                </a:solidFill>
                <a:latin typeface="Calibri"/>
                <a:cs typeface="Calibri"/>
              </a:rPr>
              <a:t>system</a:t>
            </a:r>
            <a:r>
              <a:rPr sz="2200" b="1" spc="30" dirty="0" smtClean="0">
                <a:solidFill>
                  <a:srgbClr val="006FC0"/>
                </a:solidFill>
                <a:latin typeface="Calibri"/>
                <a:cs typeface="Calibri"/>
              </a:rPr>
              <a:t>:</a:t>
            </a:r>
            <a:r>
              <a:rPr lang="en-US" sz="2200" b="1" spc="30" dirty="0" smtClean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2200" b="1" spc="30" dirty="0" smtClean="0">
                <a:solidFill>
                  <a:srgbClr val="006FC0"/>
                </a:solidFill>
                <a:cs typeface="Calibri"/>
              </a:rPr>
              <a:t>let input is unit  Ramp find </a:t>
            </a:r>
            <a:r>
              <a:rPr lang="en-US" sz="2200" b="1" spc="30" dirty="0" err="1" smtClean="0">
                <a:solidFill>
                  <a:srgbClr val="006FC0"/>
                </a:solidFill>
                <a:cs typeface="Calibri"/>
              </a:rPr>
              <a:t>Kv</a:t>
            </a:r>
            <a:r>
              <a:rPr lang="en-US" sz="2200" b="1" spc="30" dirty="0" smtClean="0">
                <a:solidFill>
                  <a:srgbClr val="006FC0"/>
                </a:solidFill>
                <a:cs typeface="Calibri"/>
              </a:rPr>
              <a:t> and </a:t>
            </a:r>
            <a:r>
              <a:rPr lang="en-US" sz="2200" b="1" spc="30" dirty="0" err="1" smtClean="0">
                <a:solidFill>
                  <a:srgbClr val="006FC0"/>
                </a:solidFill>
                <a:cs typeface="Calibri"/>
              </a:rPr>
              <a:t>ess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58110" y="1123950"/>
            <a:ext cx="313690" cy="255904"/>
          </a:xfrm>
          <a:custGeom>
            <a:avLst/>
            <a:gdLst/>
            <a:ahLst/>
            <a:cxnLst/>
            <a:rect l="l" t="t" r="r" b="b"/>
            <a:pathLst>
              <a:path w="313689" h="255905">
                <a:moveTo>
                  <a:pt x="232029" y="0"/>
                </a:moveTo>
                <a:lnTo>
                  <a:pt x="228473" y="10287"/>
                </a:lnTo>
                <a:lnTo>
                  <a:pt x="243258" y="16742"/>
                </a:lnTo>
                <a:lnTo>
                  <a:pt x="255984" y="25638"/>
                </a:lnTo>
                <a:lnTo>
                  <a:pt x="281856" y="66879"/>
                </a:lnTo>
                <a:lnTo>
                  <a:pt x="289389" y="104753"/>
                </a:lnTo>
                <a:lnTo>
                  <a:pt x="290322" y="126619"/>
                </a:lnTo>
                <a:lnTo>
                  <a:pt x="289371" y="149195"/>
                </a:lnTo>
                <a:lnTo>
                  <a:pt x="281803" y="188108"/>
                </a:lnTo>
                <a:lnTo>
                  <a:pt x="256031" y="229965"/>
                </a:lnTo>
                <a:lnTo>
                  <a:pt x="228854" y="245363"/>
                </a:lnTo>
                <a:lnTo>
                  <a:pt x="232029" y="255778"/>
                </a:lnTo>
                <a:lnTo>
                  <a:pt x="266985" y="239426"/>
                </a:lnTo>
                <a:lnTo>
                  <a:pt x="292607" y="211074"/>
                </a:lnTo>
                <a:lnTo>
                  <a:pt x="308435" y="173148"/>
                </a:lnTo>
                <a:lnTo>
                  <a:pt x="313690" y="127888"/>
                </a:lnTo>
                <a:lnTo>
                  <a:pt x="312378" y="104481"/>
                </a:lnTo>
                <a:lnTo>
                  <a:pt x="301849" y="62952"/>
                </a:lnTo>
                <a:lnTo>
                  <a:pt x="280892" y="29092"/>
                </a:lnTo>
                <a:lnTo>
                  <a:pt x="250602" y="6665"/>
                </a:lnTo>
                <a:lnTo>
                  <a:pt x="232029" y="0"/>
                </a:lnTo>
                <a:close/>
              </a:path>
              <a:path w="313689" h="255905">
                <a:moveTo>
                  <a:pt x="81534" y="0"/>
                </a:moveTo>
                <a:lnTo>
                  <a:pt x="46736" y="16367"/>
                </a:lnTo>
                <a:lnTo>
                  <a:pt x="21081" y="44831"/>
                </a:lnTo>
                <a:lnTo>
                  <a:pt x="5254" y="82835"/>
                </a:lnTo>
                <a:lnTo>
                  <a:pt x="0" y="127888"/>
                </a:lnTo>
                <a:lnTo>
                  <a:pt x="1309" y="151441"/>
                </a:lnTo>
                <a:lnTo>
                  <a:pt x="11787" y="193022"/>
                </a:lnTo>
                <a:lnTo>
                  <a:pt x="32670" y="226738"/>
                </a:lnTo>
                <a:lnTo>
                  <a:pt x="81534" y="255778"/>
                </a:lnTo>
                <a:lnTo>
                  <a:pt x="84836" y="245363"/>
                </a:lnTo>
                <a:lnTo>
                  <a:pt x="70217" y="238938"/>
                </a:lnTo>
                <a:lnTo>
                  <a:pt x="57610" y="229965"/>
                </a:lnTo>
                <a:lnTo>
                  <a:pt x="31813" y="188108"/>
                </a:lnTo>
                <a:lnTo>
                  <a:pt x="24193" y="149195"/>
                </a:lnTo>
                <a:lnTo>
                  <a:pt x="23241" y="126619"/>
                </a:lnTo>
                <a:lnTo>
                  <a:pt x="24193" y="104753"/>
                </a:lnTo>
                <a:lnTo>
                  <a:pt x="31813" y="66879"/>
                </a:lnTo>
                <a:lnTo>
                  <a:pt x="57705" y="25638"/>
                </a:lnTo>
                <a:lnTo>
                  <a:pt x="85217" y="10287"/>
                </a:lnTo>
                <a:lnTo>
                  <a:pt x="815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46655" y="1047750"/>
            <a:ext cx="448945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200" spc="15" dirty="0">
                <a:latin typeface="Cambria Math"/>
                <a:cs typeface="Cambria Math"/>
              </a:rPr>
              <a:t>𝐺</a:t>
            </a:r>
            <a:r>
              <a:rPr sz="2200" spc="395" dirty="0">
                <a:latin typeface="Cambria Math"/>
                <a:cs typeface="Cambria Math"/>
              </a:rPr>
              <a:t> 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29685" y="971550"/>
            <a:ext cx="2418715" cy="678180"/>
          </a:xfrm>
          <a:custGeom>
            <a:avLst/>
            <a:gdLst/>
            <a:ahLst/>
            <a:cxnLst/>
            <a:rect l="l" t="t" r="r" b="b"/>
            <a:pathLst>
              <a:path w="2418715" h="678180">
                <a:moveTo>
                  <a:pt x="85217" y="432689"/>
                </a:moveTo>
                <a:lnTo>
                  <a:pt x="81534" y="422402"/>
                </a:lnTo>
                <a:lnTo>
                  <a:pt x="62979" y="429069"/>
                </a:lnTo>
                <a:lnTo>
                  <a:pt x="46736" y="438772"/>
                </a:lnTo>
                <a:lnTo>
                  <a:pt x="21082" y="467233"/>
                </a:lnTo>
                <a:lnTo>
                  <a:pt x="5245" y="505244"/>
                </a:lnTo>
                <a:lnTo>
                  <a:pt x="0" y="550291"/>
                </a:lnTo>
                <a:lnTo>
                  <a:pt x="1308" y="573849"/>
                </a:lnTo>
                <a:lnTo>
                  <a:pt x="11785" y="615429"/>
                </a:lnTo>
                <a:lnTo>
                  <a:pt x="32664" y="649147"/>
                </a:lnTo>
                <a:lnTo>
                  <a:pt x="81534" y="678180"/>
                </a:lnTo>
                <a:lnTo>
                  <a:pt x="84836" y="667766"/>
                </a:lnTo>
                <a:lnTo>
                  <a:pt x="70205" y="661352"/>
                </a:lnTo>
                <a:lnTo>
                  <a:pt x="57607" y="652373"/>
                </a:lnTo>
                <a:lnTo>
                  <a:pt x="31800" y="610514"/>
                </a:lnTo>
                <a:lnTo>
                  <a:pt x="24193" y="571601"/>
                </a:lnTo>
                <a:lnTo>
                  <a:pt x="23241" y="549021"/>
                </a:lnTo>
                <a:lnTo>
                  <a:pt x="24193" y="527164"/>
                </a:lnTo>
                <a:lnTo>
                  <a:pt x="31813" y="489292"/>
                </a:lnTo>
                <a:lnTo>
                  <a:pt x="57696" y="448043"/>
                </a:lnTo>
                <a:lnTo>
                  <a:pt x="70421" y="439153"/>
                </a:lnTo>
                <a:lnTo>
                  <a:pt x="85217" y="432689"/>
                </a:lnTo>
                <a:close/>
              </a:path>
              <a:path w="2418715" h="678180">
                <a:moveTo>
                  <a:pt x="100457" y="11049"/>
                </a:moveTo>
                <a:lnTo>
                  <a:pt x="97155" y="0"/>
                </a:lnTo>
                <a:lnTo>
                  <a:pt x="77304" y="7747"/>
                </a:lnTo>
                <a:lnTo>
                  <a:pt x="59893" y="19900"/>
                </a:lnTo>
                <a:lnTo>
                  <a:pt x="32258" y="57404"/>
                </a:lnTo>
                <a:lnTo>
                  <a:pt x="15176" y="107861"/>
                </a:lnTo>
                <a:lnTo>
                  <a:pt x="9525" y="167005"/>
                </a:lnTo>
                <a:lnTo>
                  <a:pt x="10922" y="197434"/>
                </a:lnTo>
                <a:lnTo>
                  <a:pt x="22275" y="252158"/>
                </a:lnTo>
                <a:lnTo>
                  <a:pt x="44869" y="297307"/>
                </a:lnTo>
                <a:lnTo>
                  <a:pt x="77304" y="326021"/>
                </a:lnTo>
                <a:lnTo>
                  <a:pt x="97155" y="333756"/>
                </a:lnTo>
                <a:lnTo>
                  <a:pt x="100457" y="322707"/>
                </a:lnTo>
                <a:lnTo>
                  <a:pt x="85140" y="314731"/>
                </a:lnTo>
                <a:lnTo>
                  <a:pt x="71793" y="303149"/>
                </a:lnTo>
                <a:lnTo>
                  <a:pt x="51054" y="269113"/>
                </a:lnTo>
                <a:lnTo>
                  <a:pt x="38481" y="223024"/>
                </a:lnTo>
                <a:lnTo>
                  <a:pt x="34290" y="166878"/>
                </a:lnTo>
                <a:lnTo>
                  <a:pt x="35331" y="137693"/>
                </a:lnTo>
                <a:lnTo>
                  <a:pt x="43713" y="86537"/>
                </a:lnTo>
                <a:lnTo>
                  <a:pt x="60426" y="45808"/>
                </a:lnTo>
                <a:lnTo>
                  <a:pt x="85140" y="19037"/>
                </a:lnTo>
                <a:lnTo>
                  <a:pt x="100457" y="11049"/>
                </a:lnTo>
                <a:close/>
              </a:path>
              <a:path w="2418715" h="678180">
                <a:moveTo>
                  <a:pt x="218567" y="42164"/>
                </a:moveTo>
                <a:lnTo>
                  <a:pt x="214884" y="31877"/>
                </a:lnTo>
                <a:lnTo>
                  <a:pt x="196329" y="38544"/>
                </a:lnTo>
                <a:lnTo>
                  <a:pt x="180086" y="48247"/>
                </a:lnTo>
                <a:lnTo>
                  <a:pt x="154432" y="76708"/>
                </a:lnTo>
                <a:lnTo>
                  <a:pt x="138595" y="114719"/>
                </a:lnTo>
                <a:lnTo>
                  <a:pt x="133350" y="159766"/>
                </a:lnTo>
                <a:lnTo>
                  <a:pt x="134658" y="183324"/>
                </a:lnTo>
                <a:lnTo>
                  <a:pt x="145135" y="224904"/>
                </a:lnTo>
                <a:lnTo>
                  <a:pt x="166014" y="258622"/>
                </a:lnTo>
                <a:lnTo>
                  <a:pt x="214884" y="287655"/>
                </a:lnTo>
                <a:lnTo>
                  <a:pt x="218186" y="277241"/>
                </a:lnTo>
                <a:lnTo>
                  <a:pt x="203555" y="270827"/>
                </a:lnTo>
                <a:lnTo>
                  <a:pt x="190957" y="261848"/>
                </a:lnTo>
                <a:lnTo>
                  <a:pt x="165150" y="219989"/>
                </a:lnTo>
                <a:lnTo>
                  <a:pt x="157543" y="181076"/>
                </a:lnTo>
                <a:lnTo>
                  <a:pt x="156591" y="158496"/>
                </a:lnTo>
                <a:lnTo>
                  <a:pt x="157543" y="136639"/>
                </a:lnTo>
                <a:lnTo>
                  <a:pt x="165163" y="98767"/>
                </a:lnTo>
                <a:lnTo>
                  <a:pt x="191046" y="57518"/>
                </a:lnTo>
                <a:lnTo>
                  <a:pt x="203771" y="48628"/>
                </a:lnTo>
                <a:lnTo>
                  <a:pt x="218567" y="42164"/>
                </a:lnTo>
                <a:close/>
              </a:path>
              <a:path w="2418715" h="678180">
                <a:moveTo>
                  <a:pt x="923290" y="550291"/>
                </a:moveTo>
                <a:lnTo>
                  <a:pt x="918032" y="505244"/>
                </a:lnTo>
                <a:lnTo>
                  <a:pt x="902208" y="467233"/>
                </a:lnTo>
                <a:lnTo>
                  <a:pt x="876477" y="438772"/>
                </a:lnTo>
                <a:lnTo>
                  <a:pt x="841629" y="422402"/>
                </a:lnTo>
                <a:lnTo>
                  <a:pt x="838073" y="432689"/>
                </a:lnTo>
                <a:lnTo>
                  <a:pt x="852855" y="439153"/>
                </a:lnTo>
                <a:lnTo>
                  <a:pt x="865581" y="448043"/>
                </a:lnTo>
                <a:lnTo>
                  <a:pt x="891451" y="489292"/>
                </a:lnTo>
                <a:lnTo>
                  <a:pt x="898982" y="527164"/>
                </a:lnTo>
                <a:lnTo>
                  <a:pt x="899922" y="549021"/>
                </a:lnTo>
                <a:lnTo>
                  <a:pt x="898969" y="571601"/>
                </a:lnTo>
                <a:lnTo>
                  <a:pt x="891400" y="610514"/>
                </a:lnTo>
                <a:lnTo>
                  <a:pt x="865632" y="652373"/>
                </a:lnTo>
                <a:lnTo>
                  <a:pt x="838454" y="667766"/>
                </a:lnTo>
                <a:lnTo>
                  <a:pt x="841629" y="678180"/>
                </a:lnTo>
                <a:lnTo>
                  <a:pt x="876579" y="661835"/>
                </a:lnTo>
                <a:lnTo>
                  <a:pt x="902208" y="633476"/>
                </a:lnTo>
                <a:lnTo>
                  <a:pt x="918032" y="595553"/>
                </a:lnTo>
                <a:lnTo>
                  <a:pt x="921969" y="573849"/>
                </a:lnTo>
                <a:lnTo>
                  <a:pt x="923290" y="550291"/>
                </a:lnTo>
                <a:close/>
              </a:path>
              <a:path w="2418715" h="678180">
                <a:moveTo>
                  <a:pt x="1028065" y="159766"/>
                </a:moveTo>
                <a:lnTo>
                  <a:pt x="1022807" y="114719"/>
                </a:lnTo>
                <a:lnTo>
                  <a:pt x="1006983" y="76708"/>
                </a:lnTo>
                <a:lnTo>
                  <a:pt x="981252" y="48247"/>
                </a:lnTo>
                <a:lnTo>
                  <a:pt x="946404" y="31877"/>
                </a:lnTo>
                <a:lnTo>
                  <a:pt x="942848" y="42164"/>
                </a:lnTo>
                <a:lnTo>
                  <a:pt x="957630" y="48628"/>
                </a:lnTo>
                <a:lnTo>
                  <a:pt x="970356" y="57518"/>
                </a:lnTo>
                <a:lnTo>
                  <a:pt x="996226" y="98767"/>
                </a:lnTo>
                <a:lnTo>
                  <a:pt x="1003757" y="136639"/>
                </a:lnTo>
                <a:lnTo>
                  <a:pt x="1004697" y="158496"/>
                </a:lnTo>
                <a:lnTo>
                  <a:pt x="1003744" y="181076"/>
                </a:lnTo>
                <a:lnTo>
                  <a:pt x="996175" y="219989"/>
                </a:lnTo>
                <a:lnTo>
                  <a:pt x="970407" y="261848"/>
                </a:lnTo>
                <a:lnTo>
                  <a:pt x="943229" y="277241"/>
                </a:lnTo>
                <a:lnTo>
                  <a:pt x="946404" y="287655"/>
                </a:lnTo>
                <a:lnTo>
                  <a:pt x="981354" y="271310"/>
                </a:lnTo>
                <a:lnTo>
                  <a:pt x="1006983" y="242951"/>
                </a:lnTo>
                <a:lnTo>
                  <a:pt x="1022807" y="205028"/>
                </a:lnTo>
                <a:lnTo>
                  <a:pt x="1026744" y="183324"/>
                </a:lnTo>
                <a:lnTo>
                  <a:pt x="1028065" y="159766"/>
                </a:lnTo>
                <a:close/>
              </a:path>
              <a:path w="2418715" h="678180">
                <a:moveTo>
                  <a:pt x="1161542" y="42164"/>
                </a:moveTo>
                <a:lnTo>
                  <a:pt x="1157859" y="31877"/>
                </a:lnTo>
                <a:lnTo>
                  <a:pt x="1139304" y="38544"/>
                </a:lnTo>
                <a:lnTo>
                  <a:pt x="1123061" y="48247"/>
                </a:lnTo>
                <a:lnTo>
                  <a:pt x="1097407" y="76708"/>
                </a:lnTo>
                <a:lnTo>
                  <a:pt x="1081570" y="114719"/>
                </a:lnTo>
                <a:lnTo>
                  <a:pt x="1076325" y="159766"/>
                </a:lnTo>
                <a:lnTo>
                  <a:pt x="1077633" y="183324"/>
                </a:lnTo>
                <a:lnTo>
                  <a:pt x="1088110" y="224904"/>
                </a:lnTo>
                <a:lnTo>
                  <a:pt x="1108989" y="258622"/>
                </a:lnTo>
                <a:lnTo>
                  <a:pt x="1157859" y="287655"/>
                </a:lnTo>
                <a:lnTo>
                  <a:pt x="1161161" y="277241"/>
                </a:lnTo>
                <a:lnTo>
                  <a:pt x="1146530" y="270827"/>
                </a:lnTo>
                <a:lnTo>
                  <a:pt x="1133932" y="261848"/>
                </a:lnTo>
                <a:lnTo>
                  <a:pt x="1108125" y="219989"/>
                </a:lnTo>
                <a:lnTo>
                  <a:pt x="1100518" y="181076"/>
                </a:lnTo>
                <a:lnTo>
                  <a:pt x="1099566" y="158496"/>
                </a:lnTo>
                <a:lnTo>
                  <a:pt x="1100518" y="136639"/>
                </a:lnTo>
                <a:lnTo>
                  <a:pt x="1108138" y="98767"/>
                </a:lnTo>
                <a:lnTo>
                  <a:pt x="1134021" y="57518"/>
                </a:lnTo>
                <a:lnTo>
                  <a:pt x="1146746" y="48628"/>
                </a:lnTo>
                <a:lnTo>
                  <a:pt x="1161542" y="42164"/>
                </a:lnTo>
                <a:close/>
              </a:path>
              <a:path w="2418715" h="678180">
                <a:moveTo>
                  <a:pt x="1990090" y="159766"/>
                </a:moveTo>
                <a:lnTo>
                  <a:pt x="1984832" y="114719"/>
                </a:lnTo>
                <a:lnTo>
                  <a:pt x="1969008" y="76708"/>
                </a:lnTo>
                <a:lnTo>
                  <a:pt x="1943277" y="48247"/>
                </a:lnTo>
                <a:lnTo>
                  <a:pt x="1908429" y="31877"/>
                </a:lnTo>
                <a:lnTo>
                  <a:pt x="1904873" y="42164"/>
                </a:lnTo>
                <a:lnTo>
                  <a:pt x="1919655" y="48628"/>
                </a:lnTo>
                <a:lnTo>
                  <a:pt x="1932381" y="57518"/>
                </a:lnTo>
                <a:lnTo>
                  <a:pt x="1958251" y="98767"/>
                </a:lnTo>
                <a:lnTo>
                  <a:pt x="1965782" y="136639"/>
                </a:lnTo>
                <a:lnTo>
                  <a:pt x="1966722" y="158496"/>
                </a:lnTo>
                <a:lnTo>
                  <a:pt x="1965769" y="181076"/>
                </a:lnTo>
                <a:lnTo>
                  <a:pt x="1958200" y="219989"/>
                </a:lnTo>
                <a:lnTo>
                  <a:pt x="1932432" y="261848"/>
                </a:lnTo>
                <a:lnTo>
                  <a:pt x="1905254" y="277241"/>
                </a:lnTo>
                <a:lnTo>
                  <a:pt x="1908429" y="287655"/>
                </a:lnTo>
                <a:lnTo>
                  <a:pt x="1943379" y="271310"/>
                </a:lnTo>
                <a:lnTo>
                  <a:pt x="1969008" y="242951"/>
                </a:lnTo>
                <a:lnTo>
                  <a:pt x="1984832" y="205028"/>
                </a:lnTo>
                <a:lnTo>
                  <a:pt x="1988769" y="183324"/>
                </a:lnTo>
                <a:lnTo>
                  <a:pt x="1990090" y="159766"/>
                </a:lnTo>
                <a:close/>
              </a:path>
              <a:path w="2418715" h="678180">
                <a:moveTo>
                  <a:pt x="2418588" y="166878"/>
                </a:moveTo>
                <a:lnTo>
                  <a:pt x="2412923" y="107861"/>
                </a:lnTo>
                <a:lnTo>
                  <a:pt x="2395855" y="57404"/>
                </a:lnTo>
                <a:lnTo>
                  <a:pt x="2368207" y="19900"/>
                </a:lnTo>
                <a:lnTo>
                  <a:pt x="2330958" y="0"/>
                </a:lnTo>
                <a:lnTo>
                  <a:pt x="2327529" y="11049"/>
                </a:lnTo>
                <a:lnTo>
                  <a:pt x="2342908" y="19037"/>
                </a:lnTo>
                <a:lnTo>
                  <a:pt x="2356294" y="30607"/>
                </a:lnTo>
                <a:lnTo>
                  <a:pt x="2377059" y="64643"/>
                </a:lnTo>
                <a:lnTo>
                  <a:pt x="2389632" y="110871"/>
                </a:lnTo>
                <a:lnTo>
                  <a:pt x="2393823" y="167005"/>
                </a:lnTo>
                <a:lnTo>
                  <a:pt x="2392769" y="196253"/>
                </a:lnTo>
                <a:lnTo>
                  <a:pt x="2384387" y="247307"/>
                </a:lnTo>
                <a:lnTo>
                  <a:pt x="2367673" y="287959"/>
                </a:lnTo>
                <a:lnTo>
                  <a:pt x="2327529" y="322707"/>
                </a:lnTo>
                <a:lnTo>
                  <a:pt x="2330958" y="333756"/>
                </a:lnTo>
                <a:lnTo>
                  <a:pt x="2368207" y="313867"/>
                </a:lnTo>
                <a:lnTo>
                  <a:pt x="2395855" y="276352"/>
                </a:lnTo>
                <a:lnTo>
                  <a:pt x="2412936" y="225856"/>
                </a:lnTo>
                <a:lnTo>
                  <a:pt x="2417178" y="197434"/>
                </a:lnTo>
                <a:lnTo>
                  <a:pt x="2418588" y="166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29915" y="883323"/>
            <a:ext cx="1670685" cy="850227"/>
          </a:xfrm>
          <a:prstGeom prst="rect">
            <a:avLst/>
          </a:prstGeom>
        </p:spPr>
        <p:txBody>
          <a:bodyPr vert="horz" wrap="square" lIns="0" tIns="74924" rIns="0" bIns="0" rtlCol="0">
            <a:spAutoFit/>
          </a:bodyPr>
          <a:lstStyle/>
          <a:p>
            <a:pPr marL="403185">
              <a:spcBef>
                <a:spcPts val="590"/>
              </a:spcBef>
              <a:tabLst>
                <a:tab pos="908595" algn="l"/>
              </a:tabLst>
            </a:pPr>
            <a:r>
              <a:rPr sz="2200" dirty="0">
                <a:latin typeface="Cambria Math"/>
                <a:cs typeface="Cambria Math"/>
              </a:rPr>
              <a:t>𝐾′	</a:t>
            </a:r>
            <a:r>
              <a:rPr sz="2200" spc="10" dirty="0">
                <a:latin typeface="Cambria Math"/>
                <a:cs typeface="Cambria Math"/>
              </a:rPr>
              <a:t>𝑠 </a:t>
            </a:r>
            <a:r>
              <a:rPr sz="2200" spc="20" dirty="0">
                <a:latin typeface="Cambria Math"/>
                <a:cs typeface="Cambria Math"/>
              </a:rPr>
              <a:t>+ </a:t>
            </a:r>
            <a:r>
              <a:rPr sz="2200" spc="-45" dirty="0">
                <a:latin typeface="Cambria Math"/>
                <a:cs typeface="Cambria Math"/>
              </a:rPr>
              <a:t>𝑧</a:t>
            </a:r>
            <a:r>
              <a:rPr sz="2300" spc="-67" baseline="-16129" dirty="0">
                <a:latin typeface="Cambria Math"/>
                <a:cs typeface="Cambria Math"/>
              </a:rPr>
              <a:t>1</a:t>
            </a:r>
            <a:endParaRPr sz="2300" baseline="-16129" dirty="0">
              <a:latin typeface="Cambria Math"/>
              <a:cs typeface="Cambria Math"/>
            </a:endParaRPr>
          </a:p>
          <a:p>
            <a:pPr marL="50796">
              <a:lnSpc>
                <a:spcPts val="1814"/>
              </a:lnSpc>
              <a:spcBef>
                <a:spcPts val="500"/>
              </a:spcBef>
              <a:tabLst>
                <a:tab pos="775258" algn="l"/>
              </a:tabLst>
            </a:pPr>
            <a:r>
              <a:rPr sz="3200" spc="30" baseline="37467" dirty="0">
                <a:latin typeface="Cambria Math"/>
                <a:cs typeface="Cambria Math"/>
              </a:rPr>
              <a:t>=	</a:t>
            </a:r>
            <a:r>
              <a:rPr sz="2200" spc="10" dirty="0" smtClean="0">
                <a:latin typeface="Cambria Math"/>
                <a:cs typeface="Cambria Math"/>
              </a:rPr>
              <a:t>𝑠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50" dirty="0">
                <a:latin typeface="Cambria Math"/>
                <a:cs typeface="Cambria Math"/>
              </a:rPr>
              <a:t> </a:t>
            </a:r>
            <a:r>
              <a:rPr sz="2200" spc="-150" dirty="0">
                <a:latin typeface="Cambria Math"/>
                <a:cs typeface="Cambria Math"/>
              </a:rPr>
              <a:t>𝑝</a:t>
            </a:r>
            <a:endParaRPr sz="2200" dirty="0">
              <a:latin typeface="Cambria Math"/>
              <a:cs typeface="Cambria Math"/>
            </a:endParaRPr>
          </a:p>
          <a:p>
            <a:pPr marR="170164" algn="r">
              <a:lnSpc>
                <a:spcPts val="1095"/>
              </a:lnSpc>
            </a:pPr>
            <a:r>
              <a:rPr sz="1600" spc="50" dirty="0">
                <a:latin typeface="Cambria Math"/>
                <a:cs typeface="Cambria Math"/>
              </a:rPr>
              <a:t>1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55845" y="1352550"/>
            <a:ext cx="923290" cy="255904"/>
          </a:xfrm>
          <a:custGeom>
            <a:avLst/>
            <a:gdLst/>
            <a:ahLst/>
            <a:cxnLst/>
            <a:rect l="l" t="t" r="r" b="b"/>
            <a:pathLst>
              <a:path w="923289" h="255905">
                <a:moveTo>
                  <a:pt x="841628" y="0"/>
                </a:moveTo>
                <a:lnTo>
                  <a:pt x="838072" y="10287"/>
                </a:lnTo>
                <a:lnTo>
                  <a:pt x="852858" y="16742"/>
                </a:lnTo>
                <a:lnTo>
                  <a:pt x="865584" y="25638"/>
                </a:lnTo>
                <a:lnTo>
                  <a:pt x="891456" y="66879"/>
                </a:lnTo>
                <a:lnTo>
                  <a:pt x="898989" y="104753"/>
                </a:lnTo>
                <a:lnTo>
                  <a:pt x="899921" y="126619"/>
                </a:lnTo>
                <a:lnTo>
                  <a:pt x="898971" y="149195"/>
                </a:lnTo>
                <a:lnTo>
                  <a:pt x="891403" y="188108"/>
                </a:lnTo>
                <a:lnTo>
                  <a:pt x="865631" y="229965"/>
                </a:lnTo>
                <a:lnTo>
                  <a:pt x="838453" y="245364"/>
                </a:lnTo>
                <a:lnTo>
                  <a:pt x="841628" y="255778"/>
                </a:lnTo>
                <a:lnTo>
                  <a:pt x="876585" y="239426"/>
                </a:lnTo>
                <a:lnTo>
                  <a:pt x="902207" y="211074"/>
                </a:lnTo>
                <a:lnTo>
                  <a:pt x="918035" y="173148"/>
                </a:lnTo>
                <a:lnTo>
                  <a:pt x="923289" y="127889"/>
                </a:lnTo>
                <a:lnTo>
                  <a:pt x="921978" y="104481"/>
                </a:lnTo>
                <a:lnTo>
                  <a:pt x="911449" y="62952"/>
                </a:lnTo>
                <a:lnTo>
                  <a:pt x="890492" y="29092"/>
                </a:lnTo>
                <a:lnTo>
                  <a:pt x="860202" y="6665"/>
                </a:lnTo>
                <a:lnTo>
                  <a:pt x="841628" y="0"/>
                </a:lnTo>
                <a:close/>
              </a:path>
              <a:path w="923289" h="255905">
                <a:moveTo>
                  <a:pt x="81533" y="0"/>
                </a:moveTo>
                <a:lnTo>
                  <a:pt x="46735" y="16367"/>
                </a:lnTo>
                <a:lnTo>
                  <a:pt x="21081" y="44831"/>
                </a:lnTo>
                <a:lnTo>
                  <a:pt x="5254" y="82835"/>
                </a:lnTo>
                <a:lnTo>
                  <a:pt x="0" y="127889"/>
                </a:lnTo>
                <a:lnTo>
                  <a:pt x="1309" y="151441"/>
                </a:lnTo>
                <a:lnTo>
                  <a:pt x="11787" y="193022"/>
                </a:lnTo>
                <a:lnTo>
                  <a:pt x="32670" y="226738"/>
                </a:lnTo>
                <a:lnTo>
                  <a:pt x="81533" y="255778"/>
                </a:lnTo>
                <a:lnTo>
                  <a:pt x="84835" y="245364"/>
                </a:lnTo>
                <a:lnTo>
                  <a:pt x="70217" y="238938"/>
                </a:lnTo>
                <a:lnTo>
                  <a:pt x="57610" y="229965"/>
                </a:lnTo>
                <a:lnTo>
                  <a:pt x="31813" y="188108"/>
                </a:lnTo>
                <a:lnTo>
                  <a:pt x="24193" y="149195"/>
                </a:lnTo>
                <a:lnTo>
                  <a:pt x="23240" y="126619"/>
                </a:lnTo>
                <a:lnTo>
                  <a:pt x="24193" y="104753"/>
                </a:lnTo>
                <a:lnTo>
                  <a:pt x="31813" y="66879"/>
                </a:lnTo>
                <a:lnTo>
                  <a:pt x="57705" y="25638"/>
                </a:lnTo>
                <a:lnTo>
                  <a:pt x="85216" y="10287"/>
                </a:lnTo>
                <a:lnTo>
                  <a:pt x="815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76800" y="819150"/>
            <a:ext cx="1323975" cy="816884"/>
          </a:xfrm>
          <a:prstGeom prst="rect">
            <a:avLst/>
          </a:prstGeom>
        </p:spPr>
        <p:txBody>
          <a:bodyPr vert="horz" wrap="square" lIns="0" tIns="74924" rIns="0" bIns="0" rtlCol="0">
            <a:spAutoFit/>
          </a:bodyPr>
          <a:lstStyle/>
          <a:p>
            <a:pPr marL="168259">
              <a:spcBef>
                <a:spcPts val="590"/>
              </a:spcBef>
              <a:tabLst>
                <a:tab pos="1064153" algn="l"/>
              </a:tabLst>
            </a:pP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95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75" dirty="0">
                <a:latin typeface="Cambria Math"/>
                <a:cs typeface="Cambria Math"/>
              </a:rPr>
              <a:t> </a:t>
            </a:r>
            <a:r>
              <a:rPr sz="2200" spc="-10" dirty="0">
                <a:latin typeface="Cambria Math"/>
                <a:cs typeface="Cambria Math"/>
              </a:rPr>
              <a:t>𝑧</a:t>
            </a:r>
            <a:r>
              <a:rPr sz="2300" spc="-15" baseline="-16129" dirty="0">
                <a:latin typeface="Cambria Math"/>
                <a:cs typeface="Cambria Math"/>
              </a:rPr>
              <a:t>2	</a:t>
            </a:r>
            <a:r>
              <a:rPr sz="2200" spc="20" dirty="0">
                <a:latin typeface="Cambria Math"/>
                <a:cs typeface="Cambria Math"/>
              </a:rPr>
              <a:t>…</a:t>
            </a:r>
            <a:endParaRPr sz="2200" dirty="0">
              <a:latin typeface="Cambria Math"/>
              <a:cs typeface="Cambria Math"/>
            </a:endParaRPr>
          </a:p>
          <a:p>
            <a:pPr marL="63494">
              <a:spcBef>
                <a:spcPts val="500"/>
              </a:spcBef>
              <a:tabLst>
                <a:tab pos="968914" algn="l"/>
              </a:tabLst>
            </a:pP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95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-5" dirty="0">
                <a:latin typeface="Cambria Math"/>
                <a:cs typeface="Cambria Math"/>
              </a:rPr>
              <a:t> </a:t>
            </a:r>
            <a:r>
              <a:rPr sz="2200" spc="-10" dirty="0">
                <a:latin typeface="Cambria Math"/>
                <a:cs typeface="Cambria Math"/>
              </a:rPr>
              <a:t>𝑝</a:t>
            </a:r>
            <a:r>
              <a:rPr sz="2300" spc="-15" baseline="-16129" dirty="0">
                <a:latin typeface="Cambria Math"/>
                <a:cs typeface="Cambria Math"/>
              </a:rPr>
              <a:t>2	</a:t>
            </a:r>
            <a:r>
              <a:rPr sz="2200" spc="20" dirty="0">
                <a:latin typeface="Cambria Math"/>
                <a:cs typeface="Cambria Math"/>
              </a:rPr>
              <a:t>…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05200" y="1276350"/>
            <a:ext cx="2724150" cy="19050"/>
          </a:xfrm>
          <a:custGeom>
            <a:avLst/>
            <a:gdLst/>
            <a:ahLst/>
            <a:cxnLst/>
            <a:rect l="l" t="t" r="r" b="b"/>
            <a:pathLst>
              <a:path w="2724150" h="19050">
                <a:moveTo>
                  <a:pt x="2724150" y="0"/>
                </a:moveTo>
                <a:lnTo>
                  <a:pt x="0" y="0"/>
                </a:lnTo>
                <a:lnTo>
                  <a:pt x="0" y="19050"/>
                </a:lnTo>
                <a:lnTo>
                  <a:pt x="2724150" y="19050"/>
                </a:lnTo>
                <a:lnTo>
                  <a:pt x="2724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76279" y="4018597"/>
            <a:ext cx="7704455" cy="33727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564" indent="-343499">
              <a:lnSpc>
                <a:spcPts val="2495"/>
              </a:lnSpc>
              <a:spcBef>
                <a:spcPts val="130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lang="en-US" sz="2200" spc="10" dirty="0" err="1" smtClean="0">
                <a:latin typeface="Calibri"/>
                <a:cs typeface="Calibri"/>
              </a:rPr>
              <a:t>Kv</a:t>
            </a:r>
            <a:r>
              <a:rPr lang="en-US" sz="2200" spc="10" dirty="0" smtClean="0">
                <a:latin typeface="Calibri"/>
                <a:cs typeface="Calibri"/>
              </a:rPr>
              <a:t>=0 and </a:t>
            </a:r>
            <a:r>
              <a:rPr sz="2200" spc="10" dirty="0" smtClean="0">
                <a:latin typeface="Calibri"/>
                <a:cs typeface="Calibri"/>
              </a:rPr>
              <a:t>infinite </a:t>
            </a:r>
            <a:r>
              <a:rPr lang="en-US" sz="2200" spc="10" dirty="0" smtClean="0">
                <a:latin typeface="Calibri"/>
                <a:cs typeface="Calibri"/>
              </a:rPr>
              <a:t> steady state </a:t>
            </a:r>
            <a:r>
              <a:rPr sz="2200" spc="5" dirty="0" smtClean="0">
                <a:latin typeface="Calibri"/>
                <a:cs typeface="Calibri"/>
              </a:rPr>
              <a:t>velocity </a:t>
            </a:r>
            <a:r>
              <a:rPr lang="en-US" sz="2200" spc="5" dirty="0" smtClean="0">
                <a:latin typeface="Calibri"/>
                <a:cs typeface="Calibri"/>
              </a:rPr>
              <a:t> error</a:t>
            </a:r>
            <a:r>
              <a:rPr lang="en-US" sz="2200" dirty="0" smtClean="0">
                <a:latin typeface="Calibri"/>
                <a:cs typeface="Calibri"/>
              </a:rPr>
              <a:t> </a:t>
            </a:r>
            <a:r>
              <a:rPr sz="2200" spc="10" dirty="0" smtClean="0">
                <a:latin typeface="Calibri"/>
                <a:cs typeface="Calibri"/>
              </a:rPr>
              <a:t>at </a:t>
            </a:r>
            <a:r>
              <a:rPr sz="2200" dirty="0">
                <a:latin typeface="Calibri"/>
                <a:cs typeface="Calibri"/>
              </a:rPr>
              <a:t>steady</a:t>
            </a:r>
            <a:r>
              <a:rPr sz="2200" spc="80" dirty="0">
                <a:latin typeface="Calibri"/>
                <a:cs typeface="Calibri"/>
              </a:rPr>
              <a:t> </a:t>
            </a:r>
            <a:r>
              <a:rPr sz="2200" spc="10" dirty="0">
                <a:latin typeface="Calibri"/>
                <a:cs typeface="Calibri"/>
              </a:rPr>
              <a:t>state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602" y="153987"/>
            <a:ext cx="734822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800" spc="-15" dirty="0" smtClean="0">
                <a:solidFill>
                  <a:srgbClr val="FF0000"/>
                </a:solidFill>
              </a:rPr>
              <a:t>Steady </a:t>
            </a:r>
            <a:r>
              <a:rPr lang="en-US" sz="2800" spc="-35" dirty="0" smtClean="0">
                <a:solidFill>
                  <a:srgbClr val="FF0000"/>
                </a:solidFill>
              </a:rPr>
              <a:t>State </a:t>
            </a:r>
            <a:r>
              <a:rPr lang="en-US" sz="2800" spc="-20" dirty="0" smtClean="0">
                <a:solidFill>
                  <a:srgbClr val="FF0000"/>
                </a:solidFill>
              </a:rPr>
              <a:t>Error </a:t>
            </a:r>
            <a:r>
              <a:rPr lang="en-US" sz="2800" spc="-25" dirty="0" smtClean="0">
                <a:solidFill>
                  <a:srgbClr val="FF0000"/>
                </a:solidFill>
              </a:rPr>
              <a:t>for unit parabolic input </a:t>
            </a:r>
            <a:endParaRPr sz="2800" spc="-30" dirty="0">
              <a:solidFill>
                <a:srgbClr val="FF0000"/>
              </a:solidFill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6152"/>
            <a:ext cx="2133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/>
            <a:fld id="{81D60167-4931-47E6-BA6A-407CBD079E47}" type="slidenum">
              <a:rPr dirty="0"/>
              <a:pPr marL="38096"/>
              <a:t>74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19129" y="540125"/>
            <a:ext cx="7991471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564" indent="-343499">
              <a:spcBef>
                <a:spcPts val="130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2200" b="1" spc="15" dirty="0">
                <a:solidFill>
                  <a:srgbClr val="006FC0"/>
                </a:solidFill>
                <a:latin typeface="Calibri"/>
                <a:cs typeface="Calibri"/>
              </a:rPr>
              <a:t>Type</a:t>
            </a:r>
            <a:r>
              <a:rPr sz="2200" spc="15" dirty="0">
                <a:solidFill>
                  <a:srgbClr val="006FC0"/>
                </a:solidFill>
                <a:latin typeface="Cambria Math"/>
                <a:cs typeface="Cambria Math"/>
              </a:rPr>
              <a:t>−𝟎</a:t>
            </a:r>
            <a:r>
              <a:rPr sz="2200" spc="-55" dirty="0">
                <a:solidFill>
                  <a:srgbClr val="006FC0"/>
                </a:solidFill>
                <a:latin typeface="Cambria Math"/>
                <a:cs typeface="Cambria Math"/>
              </a:rPr>
              <a:t> </a:t>
            </a:r>
            <a:r>
              <a:rPr sz="2200" b="1" spc="30" dirty="0">
                <a:solidFill>
                  <a:srgbClr val="006FC0"/>
                </a:solidFill>
                <a:latin typeface="Calibri"/>
                <a:cs typeface="Calibri"/>
              </a:rPr>
              <a:t>system</a:t>
            </a:r>
            <a:r>
              <a:rPr sz="2200" b="1" spc="30" dirty="0" smtClean="0">
                <a:solidFill>
                  <a:srgbClr val="006FC0"/>
                </a:solidFill>
                <a:latin typeface="Calibri"/>
                <a:cs typeface="Calibri"/>
              </a:rPr>
              <a:t>:</a:t>
            </a:r>
            <a:r>
              <a:rPr lang="en-US" sz="2200" b="1" spc="30" dirty="0" smtClean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2200" b="1" spc="30" dirty="0" smtClean="0">
                <a:solidFill>
                  <a:srgbClr val="006FC0"/>
                </a:solidFill>
                <a:cs typeface="Calibri"/>
              </a:rPr>
              <a:t>let input is unit  parabolic find Ka and </a:t>
            </a:r>
            <a:r>
              <a:rPr lang="en-US" sz="2200" b="1" spc="30" dirty="0" err="1" smtClean="0">
                <a:solidFill>
                  <a:srgbClr val="006FC0"/>
                </a:solidFill>
                <a:cs typeface="Calibri"/>
              </a:rPr>
              <a:t>ess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58110" y="1123950"/>
            <a:ext cx="313690" cy="255904"/>
          </a:xfrm>
          <a:custGeom>
            <a:avLst/>
            <a:gdLst/>
            <a:ahLst/>
            <a:cxnLst/>
            <a:rect l="l" t="t" r="r" b="b"/>
            <a:pathLst>
              <a:path w="313689" h="255905">
                <a:moveTo>
                  <a:pt x="232029" y="0"/>
                </a:moveTo>
                <a:lnTo>
                  <a:pt x="228473" y="10287"/>
                </a:lnTo>
                <a:lnTo>
                  <a:pt x="243258" y="16742"/>
                </a:lnTo>
                <a:lnTo>
                  <a:pt x="255984" y="25638"/>
                </a:lnTo>
                <a:lnTo>
                  <a:pt x="281856" y="66879"/>
                </a:lnTo>
                <a:lnTo>
                  <a:pt x="289389" y="104753"/>
                </a:lnTo>
                <a:lnTo>
                  <a:pt x="290322" y="126619"/>
                </a:lnTo>
                <a:lnTo>
                  <a:pt x="289371" y="149195"/>
                </a:lnTo>
                <a:lnTo>
                  <a:pt x="281803" y="188108"/>
                </a:lnTo>
                <a:lnTo>
                  <a:pt x="256031" y="229965"/>
                </a:lnTo>
                <a:lnTo>
                  <a:pt x="228854" y="245363"/>
                </a:lnTo>
                <a:lnTo>
                  <a:pt x="232029" y="255778"/>
                </a:lnTo>
                <a:lnTo>
                  <a:pt x="266985" y="239426"/>
                </a:lnTo>
                <a:lnTo>
                  <a:pt x="292607" y="211074"/>
                </a:lnTo>
                <a:lnTo>
                  <a:pt x="308435" y="173148"/>
                </a:lnTo>
                <a:lnTo>
                  <a:pt x="313690" y="127888"/>
                </a:lnTo>
                <a:lnTo>
                  <a:pt x="312378" y="104481"/>
                </a:lnTo>
                <a:lnTo>
                  <a:pt x="301849" y="62952"/>
                </a:lnTo>
                <a:lnTo>
                  <a:pt x="280892" y="29092"/>
                </a:lnTo>
                <a:lnTo>
                  <a:pt x="250602" y="6665"/>
                </a:lnTo>
                <a:lnTo>
                  <a:pt x="232029" y="0"/>
                </a:lnTo>
                <a:close/>
              </a:path>
              <a:path w="313689" h="255905">
                <a:moveTo>
                  <a:pt x="81534" y="0"/>
                </a:moveTo>
                <a:lnTo>
                  <a:pt x="46736" y="16367"/>
                </a:lnTo>
                <a:lnTo>
                  <a:pt x="21081" y="44831"/>
                </a:lnTo>
                <a:lnTo>
                  <a:pt x="5254" y="82835"/>
                </a:lnTo>
                <a:lnTo>
                  <a:pt x="0" y="127888"/>
                </a:lnTo>
                <a:lnTo>
                  <a:pt x="1309" y="151441"/>
                </a:lnTo>
                <a:lnTo>
                  <a:pt x="11787" y="193022"/>
                </a:lnTo>
                <a:lnTo>
                  <a:pt x="32670" y="226738"/>
                </a:lnTo>
                <a:lnTo>
                  <a:pt x="81534" y="255778"/>
                </a:lnTo>
                <a:lnTo>
                  <a:pt x="84836" y="245363"/>
                </a:lnTo>
                <a:lnTo>
                  <a:pt x="70217" y="238938"/>
                </a:lnTo>
                <a:lnTo>
                  <a:pt x="57610" y="229965"/>
                </a:lnTo>
                <a:lnTo>
                  <a:pt x="31813" y="188108"/>
                </a:lnTo>
                <a:lnTo>
                  <a:pt x="24193" y="149195"/>
                </a:lnTo>
                <a:lnTo>
                  <a:pt x="23241" y="126619"/>
                </a:lnTo>
                <a:lnTo>
                  <a:pt x="24193" y="104753"/>
                </a:lnTo>
                <a:lnTo>
                  <a:pt x="31813" y="66879"/>
                </a:lnTo>
                <a:lnTo>
                  <a:pt x="57705" y="25638"/>
                </a:lnTo>
                <a:lnTo>
                  <a:pt x="85217" y="10287"/>
                </a:lnTo>
                <a:lnTo>
                  <a:pt x="815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46655" y="1047750"/>
            <a:ext cx="448945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200" spc="15" dirty="0">
                <a:latin typeface="Cambria Math"/>
                <a:cs typeface="Cambria Math"/>
              </a:rPr>
              <a:t>𝐺</a:t>
            </a:r>
            <a:r>
              <a:rPr sz="2200" spc="395" dirty="0">
                <a:latin typeface="Cambria Math"/>
                <a:cs typeface="Cambria Math"/>
              </a:rPr>
              <a:t> 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29685" y="971550"/>
            <a:ext cx="2418715" cy="678180"/>
          </a:xfrm>
          <a:custGeom>
            <a:avLst/>
            <a:gdLst/>
            <a:ahLst/>
            <a:cxnLst/>
            <a:rect l="l" t="t" r="r" b="b"/>
            <a:pathLst>
              <a:path w="2418715" h="678180">
                <a:moveTo>
                  <a:pt x="85217" y="432689"/>
                </a:moveTo>
                <a:lnTo>
                  <a:pt x="81534" y="422402"/>
                </a:lnTo>
                <a:lnTo>
                  <a:pt x="62979" y="429069"/>
                </a:lnTo>
                <a:lnTo>
                  <a:pt x="46736" y="438772"/>
                </a:lnTo>
                <a:lnTo>
                  <a:pt x="21082" y="467233"/>
                </a:lnTo>
                <a:lnTo>
                  <a:pt x="5245" y="505244"/>
                </a:lnTo>
                <a:lnTo>
                  <a:pt x="0" y="550291"/>
                </a:lnTo>
                <a:lnTo>
                  <a:pt x="1308" y="573849"/>
                </a:lnTo>
                <a:lnTo>
                  <a:pt x="11785" y="615429"/>
                </a:lnTo>
                <a:lnTo>
                  <a:pt x="32664" y="649147"/>
                </a:lnTo>
                <a:lnTo>
                  <a:pt x="81534" y="678180"/>
                </a:lnTo>
                <a:lnTo>
                  <a:pt x="84836" y="667766"/>
                </a:lnTo>
                <a:lnTo>
                  <a:pt x="70205" y="661352"/>
                </a:lnTo>
                <a:lnTo>
                  <a:pt x="57607" y="652373"/>
                </a:lnTo>
                <a:lnTo>
                  <a:pt x="31800" y="610514"/>
                </a:lnTo>
                <a:lnTo>
                  <a:pt x="24193" y="571601"/>
                </a:lnTo>
                <a:lnTo>
                  <a:pt x="23241" y="549021"/>
                </a:lnTo>
                <a:lnTo>
                  <a:pt x="24193" y="527164"/>
                </a:lnTo>
                <a:lnTo>
                  <a:pt x="31813" y="489292"/>
                </a:lnTo>
                <a:lnTo>
                  <a:pt x="57696" y="448043"/>
                </a:lnTo>
                <a:lnTo>
                  <a:pt x="70421" y="439153"/>
                </a:lnTo>
                <a:lnTo>
                  <a:pt x="85217" y="432689"/>
                </a:lnTo>
                <a:close/>
              </a:path>
              <a:path w="2418715" h="678180">
                <a:moveTo>
                  <a:pt x="100457" y="11049"/>
                </a:moveTo>
                <a:lnTo>
                  <a:pt x="97155" y="0"/>
                </a:lnTo>
                <a:lnTo>
                  <a:pt x="77304" y="7747"/>
                </a:lnTo>
                <a:lnTo>
                  <a:pt x="59893" y="19900"/>
                </a:lnTo>
                <a:lnTo>
                  <a:pt x="32258" y="57404"/>
                </a:lnTo>
                <a:lnTo>
                  <a:pt x="15176" y="107861"/>
                </a:lnTo>
                <a:lnTo>
                  <a:pt x="9525" y="167005"/>
                </a:lnTo>
                <a:lnTo>
                  <a:pt x="10922" y="197434"/>
                </a:lnTo>
                <a:lnTo>
                  <a:pt x="22275" y="252158"/>
                </a:lnTo>
                <a:lnTo>
                  <a:pt x="44869" y="297307"/>
                </a:lnTo>
                <a:lnTo>
                  <a:pt x="77304" y="326021"/>
                </a:lnTo>
                <a:lnTo>
                  <a:pt x="97155" y="333756"/>
                </a:lnTo>
                <a:lnTo>
                  <a:pt x="100457" y="322707"/>
                </a:lnTo>
                <a:lnTo>
                  <a:pt x="85140" y="314731"/>
                </a:lnTo>
                <a:lnTo>
                  <a:pt x="71793" y="303149"/>
                </a:lnTo>
                <a:lnTo>
                  <a:pt x="51054" y="269113"/>
                </a:lnTo>
                <a:lnTo>
                  <a:pt x="38481" y="223024"/>
                </a:lnTo>
                <a:lnTo>
                  <a:pt x="34290" y="166878"/>
                </a:lnTo>
                <a:lnTo>
                  <a:pt x="35331" y="137693"/>
                </a:lnTo>
                <a:lnTo>
                  <a:pt x="43713" y="86537"/>
                </a:lnTo>
                <a:lnTo>
                  <a:pt x="60426" y="45808"/>
                </a:lnTo>
                <a:lnTo>
                  <a:pt x="85140" y="19037"/>
                </a:lnTo>
                <a:lnTo>
                  <a:pt x="100457" y="11049"/>
                </a:lnTo>
                <a:close/>
              </a:path>
              <a:path w="2418715" h="678180">
                <a:moveTo>
                  <a:pt x="218567" y="42164"/>
                </a:moveTo>
                <a:lnTo>
                  <a:pt x="214884" y="31877"/>
                </a:lnTo>
                <a:lnTo>
                  <a:pt x="196329" y="38544"/>
                </a:lnTo>
                <a:lnTo>
                  <a:pt x="180086" y="48247"/>
                </a:lnTo>
                <a:lnTo>
                  <a:pt x="154432" y="76708"/>
                </a:lnTo>
                <a:lnTo>
                  <a:pt x="138595" y="114719"/>
                </a:lnTo>
                <a:lnTo>
                  <a:pt x="133350" y="159766"/>
                </a:lnTo>
                <a:lnTo>
                  <a:pt x="134658" y="183324"/>
                </a:lnTo>
                <a:lnTo>
                  <a:pt x="145135" y="224904"/>
                </a:lnTo>
                <a:lnTo>
                  <a:pt x="166014" y="258622"/>
                </a:lnTo>
                <a:lnTo>
                  <a:pt x="214884" y="287655"/>
                </a:lnTo>
                <a:lnTo>
                  <a:pt x="218186" y="277241"/>
                </a:lnTo>
                <a:lnTo>
                  <a:pt x="203555" y="270827"/>
                </a:lnTo>
                <a:lnTo>
                  <a:pt x="190957" y="261848"/>
                </a:lnTo>
                <a:lnTo>
                  <a:pt x="165150" y="219989"/>
                </a:lnTo>
                <a:lnTo>
                  <a:pt x="157543" y="181076"/>
                </a:lnTo>
                <a:lnTo>
                  <a:pt x="156591" y="158496"/>
                </a:lnTo>
                <a:lnTo>
                  <a:pt x="157543" y="136639"/>
                </a:lnTo>
                <a:lnTo>
                  <a:pt x="165163" y="98767"/>
                </a:lnTo>
                <a:lnTo>
                  <a:pt x="191046" y="57518"/>
                </a:lnTo>
                <a:lnTo>
                  <a:pt x="203771" y="48628"/>
                </a:lnTo>
                <a:lnTo>
                  <a:pt x="218567" y="42164"/>
                </a:lnTo>
                <a:close/>
              </a:path>
              <a:path w="2418715" h="678180">
                <a:moveTo>
                  <a:pt x="923290" y="550291"/>
                </a:moveTo>
                <a:lnTo>
                  <a:pt x="918032" y="505244"/>
                </a:lnTo>
                <a:lnTo>
                  <a:pt x="902208" y="467233"/>
                </a:lnTo>
                <a:lnTo>
                  <a:pt x="876477" y="438772"/>
                </a:lnTo>
                <a:lnTo>
                  <a:pt x="841629" y="422402"/>
                </a:lnTo>
                <a:lnTo>
                  <a:pt x="838073" y="432689"/>
                </a:lnTo>
                <a:lnTo>
                  <a:pt x="852855" y="439153"/>
                </a:lnTo>
                <a:lnTo>
                  <a:pt x="865581" y="448043"/>
                </a:lnTo>
                <a:lnTo>
                  <a:pt x="891451" y="489292"/>
                </a:lnTo>
                <a:lnTo>
                  <a:pt x="898982" y="527164"/>
                </a:lnTo>
                <a:lnTo>
                  <a:pt x="899922" y="549021"/>
                </a:lnTo>
                <a:lnTo>
                  <a:pt x="898969" y="571601"/>
                </a:lnTo>
                <a:lnTo>
                  <a:pt x="891400" y="610514"/>
                </a:lnTo>
                <a:lnTo>
                  <a:pt x="865632" y="652373"/>
                </a:lnTo>
                <a:lnTo>
                  <a:pt x="838454" y="667766"/>
                </a:lnTo>
                <a:lnTo>
                  <a:pt x="841629" y="678180"/>
                </a:lnTo>
                <a:lnTo>
                  <a:pt x="876579" y="661835"/>
                </a:lnTo>
                <a:lnTo>
                  <a:pt x="902208" y="633476"/>
                </a:lnTo>
                <a:lnTo>
                  <a:pt x="918032" y="595553"/>
                </a:lnTo>
                <a:lnTo>
                  <a:pt x="921969" y="573849"/>
                </a:lnTo>
                <a:lnTo>
                  <a:pt x="923290" y="550291"/>
                </a:lnTo>
                <a:close/>
              </a:path>
              <a:path w="2418715" h="678180">
                <a:moveTo>
                  <a:pt x="1028065" y="159766"/>
                </a:moveTo>
                <a:lnTo>
                  <a:pt x="1022807" y="114719"/>
                </a:lnTo>
                <a:lnTo>
                  <a:pt x="1006983" y="76708"/>
                </a:lnTo>
                <a:lnTo>
                  <a:pt x="981252" y="48247"/>
                </a:lnTo>
                <a:lnTo>
                  <a:pt x="946404" y="31877"/>
                </a:lnTo>
                <a:lnTo>
                  <a:pt x="942848" y="42164"/>
                </a:lnTo>
                <a:lnTo>
                  <a:pt x="957630" y="48628"/>
                </a:lnTo>
                <a:lnTo>
                  <a:pt x="970356" y="57518"/>
                </a:lnTo>
                <a:lnTo>
                  <a:pt x="996226" y="98767"/>
                </a:lnTo>
                <a:lnTo>
                  <a:pt x="1003757" y="136639"/>
                </a:lnTo>
                <a:lnTo>
                  <a:pt x="1004697" y="158496"/>
                </a:lnTo>
                <a:lnTo>
                  <a:pt x="1003744" y="181076"/>
                </a:lnTo>
                <a:lnTo>
                  <a:pt x="996175" y="219989"/>
                </a:lnTo>
                <a:lnTo>
                  <a:pt x="970407" y="261848"/>
                </a:lnTo>
                <a:lnTo>
                  <a:pt x="943229" y="277241"/>
                </a:lnTo>
                <a:lnTo>
                  <a:pt x="946404" y="287655"/>
                </a:lnTo>
                <a:lnTo>
                  <a:pt x="981354" y="271310"/>
                </a:lnTo>
                <a:lnTo>
                  <a:pt x="1006983" y="242951"/>
                </a:lnTo>
                <a:lnTo>
                  <a:pt x="1022807" y="205028"/>
                </a:lnTo>
                <a:lnTo>
                  <a:pt x="1026744" y="183324"/>
                </a:lnTo>
                <a:lnTo>
                  <a:pt x="1028065" y="159766"/>
                </a:lnTo>
                <a:close/>
              </a:path>
              <a:path w="2418715" h="678180">
                <a:moveTo>
                  <a:pt x="1161542" y="42164"/>
                </a:moveTo>
                <a:lnTo>
                  <a:pt x="1157859" y="31877"/>
                </a:lnTo>
                <a:lnTo>
                  <a:pt x="1139304" y="38544"/>
                </a:lnTo>
                <a:lnTo>
                  <a:pt x="1123061" y="48247"/>
                </a:lnTo>
                <a:lnTo>
                  <a:pt x="1097407" y="76708"/>
                </a:lnTo>
                <a:lnTo>
                  <a:pt x="1081570" y="114719"/>
                </a:lnTo>
                <a:lnTo>
                  <a:pt x="1076325" y="159766"/>
                </a:lnTo>
                <a:lnTo>
                  <a:pt x="1077633" y="183324"/>
                </a:lnTo>
                <a:lnTo>
                  <a:pt x="1088110" y="224904"/>
                </a:lnTo>
                <a:lnTo>
                  <a:pt x="1108989" y="258622"/>
                </a:lnTo>
                <a:lnTo>
                  <a:pt x="1157859" y="287655"/>
                </a:lnTo>
                <a:lnTo>
                  <a:pt x="1161161" y="277241"/>
                </a:lnTo>
                <a:lnTo>
                  <a:pt x="1146530" y="270827"/>
                </a:lnTo>
                <a:lnTo>
                  <a:pt x="1133932" y="261848"/>
                </a:lnTo>
                <a:lnTo>
                  <a:pt x="1108125" y="219989"/>
                </a:lnTo>
                <a:lnTo>
                  <a:pt x="1100518" y="181076"/>
                </a:lnTo>
                <a:lnTo>
                  <a:pt x="1099566" y="158496"/>
                </a:lnTo>
                <a:lnTo>
                  <a:pt x="1100518" y="136639"/>
                </a:lnTo>
                <a:lnTo>
                  <a:pt x="1108138" y="98767"/>
                </a:lnTo>
                <a:lnTo>
                  <a:pt x="1134021" y="57518"/>
                </a:lnTo>
                <a:lnTo>
                  <a:pt x="1146746" y="48628"/>
                </a:lnTo>
                <a:lnTo>
                  <a:pt x="1161542" y="42164"/>
                </a:lnTo>
                <a:close/>
              </a:path>
              <a:path w="2418715" h="678180">
                <a:moveTo>
                  <a:pt x="1990090" y="159766"/>
                </a:moveTo>
                <a:lnTo>
                  <a:pt x="1984832" y="114719"/>
                </a:lnTo>
                <a:lnTo>
                  <a:pt x="1969008" y="76708"/>
                </a:lnTo>
                <a:lnTo>
                  <a:pt x="1943277" y="48247"/>
                </a:lnTo>
                <a:lnTo>
                  <a:pt x="1908429" y="31877"/>
                </a:lnTo>
                <a:lnTo>
                  <a:pt x="1904873" y="42164"/>
                </a:lnTo>
                <a:lnTo>
                  <a:pt x="1919655" y="48628"/>
                </a:lnTo>
                <a:lnTo>
                  <a:pt x="1932381" y="57518"/>
                </a:lnTo>
                <a:lnTo>
                  <a:pt x="1958251" y="98767"/>
                </a:lnTo>
                <a:lnTo>
                  <a:pt x="1965782" y="136639"/>
                </a:lnTo>
                <a:lnTo>
                  <a:pt x="1966722" y="158496"/>
                </a:lnTo>
                <a:lnTo>
                  <a:pt x="1965769" y="181076"/>
                </a:lnTo>
                <a:lnTo>
                  <a:pt x="1958200" y="219989"/>
                </a:lnTo>
                <a:lnTo>
                  <a:pt x="1932432" y="261848"/>
                </a:lnTo>
                <a:lnTo>
                  <a:pt x="1905254" y="277241"/>
                </a:lnTo>
                <a:lnTo>
                  <a:pt x="1908429" y="287655"/>
                </a:lnTo>
                <a:lnTo>
                  <a:pt x="1943379" y="271310"/>
                </a:lnTo>
                <a:lnTo>
                  <a:pt x="1969008" y="242951"/>
                </a:lnTo>
                <a:lnTo>
                  <a:pt x="1984832" y="205028"/>
                </a:lnTo>
                <a:lnTo>
                  <a:pt x="1988769" y="183324"/>
                </a:lnTo>
                <a:lnTo>
                  <a:pt x="1990090" y="159766"/>
                </a:lnTo>
                <a:close/>
              </a:path>
              <a:path w="2418715" h="678180">
                <a:moveTo>
                  <a:pt x="2418588" y="166878"/>
                </a:moveTo>
                <a:lnTo>
                  <a:pt x="2412923" y="107861"/>
                </a:lnTo>
                <a:lnTo>
                  <a:pt x="2395855" y="57404"/>
                </a:lnTo>
                <a:lnTo>
                  <a:pt x="2368207" y="19900"/>
                </a:lnTo>
                <a:lnTo>
                  <a:pt x="2330958" y="0"/>
                </a:lnTo>
                <a:lnTo>
                  <a:pt x="2327529" y="11049"/>
                </a:lnTo>
                <a:lnTo>
                  <a:pt x="2342908" y="19037"/>
                </a:lnTo>
                <a:lnTo>
                  <a:pt x="2356294" y="30607"/>
                </a:lnTo>
                <a:lnTo>
                  <a:pt x="2377059" y="64643"/>
                </a:lnTo>
                <a:lnTo>
                  <a:pt x="2389632" y="110871"/>
                </a:lnTo>
                <a:lnTo>
                  <a:pt x="2393823" y="167005"/>
                </a:lnTo>
                <a:lnTo>
                  <a:pt x="2392769" y="196253"/>
                </a:lnTo>
                <a:lnTo>
                  <a:pt x="2384387" y="247307"/>
                </a:lnTo>
                <a:lnTo>
                  <a:pt x="2367673" y="287959"/>
                </a:lnTo>
                <a:lnTo>
                  <a:pt x="2327529" y="322707"/>
                </a:lnTo>
                <a:lnTo>
                  <a:pt x="2330958" y="333756"/>
                </a:lnTo>
                <a:lnTo>
                  <a:pt x="2368207" y="313867"/>
                </a:lnTo>
                <a:lnTo>
                  <a:pt x="2395855" y="276352"/>
                </a:lnTo>
                <a:lnTo>
                  <a:pt x="2412936" y="225856"/>
                </a:lnTo>
                <a:lnTo>
                  <a:pt x="2417178" y="197434"/>
                </a:lnTo>
                <a:lnTo>
                  <a:pt x="2418588" y="166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29915" y="883323"/>
            <a:ext cx="1670685" cy="850227"/>
          </a:xfrm>
          <a:prstGeom prst="rect">
            <a:avLst/>
          </a:prstGeom>
        </p:spPr>
        <p:txBody>
          <a:bodyPr vert="horz" wrap="square" lIns="0" tIns="74924" rIns="0" bIns="0" rtlCol="0">
            <a:spAutoFit/>
          </a:bodyPr>
          <a:lstStyle/>
          <a:p>
            <a:pPr marL="403185">
              <a:spcBef>
                <a:spcPts val="590"/>
              </a:spcBef>
              <a:tabLst>
                <a:tab pos="908595" algn="l"/>
              </a:tabLst>
            </a:pPr>
            <a:r>
              <a:rPr sz="2200" dirty="0">
                <a:latin typeface="Cambria Math"/>
                <a:cs typeface="Cambria Math"/>
              </a:rPr>
              <a:t>𝐾′	</a:t>
            </a:r>
            <a:r>
              <a:rPr sz="2200" spc="10" dirty="0">
                <a:latin typeface="Cambria Math"/>
                <a:cs typeface="Cambria Math"/>
              </a:rPr>
              <a:t>𝑠 </a:t>
            </a:r>
            <a:r>
              <a:rPr sz="2200" spc="20" dirty="0">
                <a:latin typeface="Cambria Math"/>
                <a:cs typeface="Cambria Math"/>
              </a:rPr>
              <a:t>+ </a:t>
            </a:r>
            <a:r>
              <a:rPr sz="2200" spc="-45" dirty="0">
                <a:latin typeface="Cambria Math"/>
                <a:cs typeface="Cambria Math"/>
              </a:rPr>
              <a:t>𝑧</a:t>
            </a:r>
            <a:r>
              <a:rPr sz="2300" spc="-67" baseline="-16129" dirty="0">
                <a:latin typeface="Cambria Math"/>
                <a:cs typeface="Cambria Math"/>
              </a:rPr>
              <a:t>1</a:t>
            </a:r>
            <a:endParaRPr sz="2300" baseline="-16129" dirty="0">
              <a:latin typeface="Cambria Math"/>
              <a:cs typeface="Cambria Math"/>
            </a:endParaRPr>
          </a:p>
          <a:p>
            <a:pPr marL="50796">
              <a:lnSpc>
                <a:spcPts val="1814"/>
              </a:lnSpc>
              <a:spcBef>
                <a:spcPts val="500"/>
              </a:spcBef>
              <a:tabLst>
                <a:tab pos="775258" algn="l"/>
              </a:tabLst>
            </a:pPr>
            <a:r>
              <a:rPr sz="3200" spc="30" baseline="37467" dirty="0">
                <a:latin typeface="Cambria Math"/>
                <a:cs typeface="Cambria Math"/>
              </a:rPr>
              <a:t>=	</a:t>
            </a:r>
            <a:r>
              <a:rPr sz="2200" spc="10" dirty="0" smtClean="0">
                <a:latin typeface="Cambria Math"/>
                <a:cs typeface="Cambria Math"/>
              </a:rPr>
              <a:t>𝑠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50" dirty="0">
                <a:latin typeface="Cambria Math"/>
                <a:cs typeface="Cambria Math"/>
              </a:rPr>
              <a:t> </a:t>
            </a:r>
            <a:r>
              <a:rPr sz="2200" spc="-150" dirty="0">
                <a:latin typeface="Cambria Math"/>
                <a:cs typeface="Cambria Math"/>
              </a:rPr>
              <a:t>𝑝</a:t>
            </a:r>
            <a:endParaRPr sz="2200" dirty="0">
              <a:latin typeface="Cambria Math"/>
              <a:cs typeface="Cambria Math"/>
            </a:endParaRPr>
          </a:p>
          <a:p>
            <a:pPr marR="170164" algn="r">
              <a:lnSpc>
                <a:spcPts val="1095"/>
              </a:lnSpc>
            </a:pPr>
            <a:r>
              <a:rPr sz="1600" spc="50" dirty="0">
                <a:latin typeface="Cambria Math"/>
                <a:cs typeface="Cambria Math"/>
              </a:rPr>
              <a:t>1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55845" y="1352550"/>
            <a:ext cx="923290" cy="255904"/>
          </a:xfrm>
          <a:custGeom>
            <a:avLst/>
            <a:gdLst/>
            <a:ahLst/>
            <a:cxnLst/>
            <a:rect l="l" t="t" r="r" b="b"/>
            <a:pathLst>
              <a:path w="923289" h="255905">
                <a:moveTo>
                  <a:pt x="841628" y="0"/>
                </a:moveTo>
                <a:lnTo>
                  <a:pt x="838072" y="10287"/>
                </a:lnTo>
                <a:lnTo>
                  <a:pt x="852858" y="16742"/>
                </a:lnTo>
                <a:lnTo>
                  <a:pt x="865584" y="25638"/>
                </a:lnTo>
                <a:lnTo>
                  <a:pt x="891456" y="66879"/>
                </a:lnTo>
                <a:lnTo>
                  <a:pt x="898989" y="104753"/>
                </a:lnTo>
                <a:lnTo>
                  <a:pt x="899921" y="126619"/>
                </a:lnTo>
                <a:lnTo>
                  <a:pt x="898971" y="149195"/>
                </a:lnTo>
                <a:lnTo>
                  <a:pt x="891403" y="188108"/>
                </a:lnTo>
                <a:lnTo>
                  <a:pt x="865631" y="229965"/>
                </a:lnTo>
                <a:lnTo>
                  <a:pt x="838453" y="245364"/>
                </a:lnTo>
                <a:lnTo>
                  <a:pt x="841628" y="255778"/>
                </a:lnTo>
                <a:lnTo>
                  <a:pt x="876585" y="239426"/>
                </a:lnTo>
                <a:lnTo>
                  <a:pt x="902207" y="211074"/>
                </a:lnTo>
                <a:lnTo>
                  <a:pt x="918035" y="173148"/>
                </a:lnTo>
                <a:lnTo>
                  <a:pt x="923289" y="127889"/>
                </a:lnTo>
                <a:lnTo>
                  <a:pt x="921978" y="104481"/>
                </a:lnTo>
                <a:lnTo>
                  <a:pt x="911449" y="62952"/>
                </a:lnTo>
                <a:lnTo>
                  <a:pt x="890492" y="29092"/>
                </a:lnTo>
                <a:lnTo>
                  <a:pt x="860202" y="6665"/>
                </a:lnTo>
                <a:lnTo>
                  <a:pt x="841628" y="0"/>
                </a:lnTo>
                <a:close/>
              </a:path>
              <a:path w="923289" h="255905">
                <a:moveTo>
                  <a:pt x="81533" y="0"/>
                </a:moveTo>
                <a:lnTo>
                  <a:pt x="46735" y="16367"/>
                </a:lnTo>
                <a:lnTo>
                  <a:pt x="21081" y="44831"/>
                </a:lnTo>
                <a:lnTo>
                  <a:pt x="5254" y="82835"/>
                </a:lnTo>
                <a:lnTo>
                  <a:pt x="0" y="127889"/>
                </a:lnTo>
                <a:lnTo>
                  <a:pt x="1309" y="151441"/>
                </a:lnTo>
                <a:lnTo>
                  <a:pt x="11787" y="193022"/>
                </a:lnTo>
                <a:lnTo>
                  <a:pt x="32670" y="226738"/>
                </a:lnTo>
                <a:lnTo>
                  <a:pt x="81533" y="255778"/>
                </a:lnTo>
                <a:lnTo>
                  <a:pt x="84835" y="245364"/>
                </a:lnTo>
                <a:lnTo>
                  <a:pt x="70217" y="238938"/>
                </a:lnTo>
                <a:lnTo>
                  <a:pt x="57610" y="229965"/>
                </a:lnTo>
                <a:lnTo>
                  <a:pt x="31813" y="188108"/>
                </a:lnTo>
                <a:lnTo>
                  <a:pt x="24193" y="149195"/>
                </a:lnTo>
                <a:lnTo>
                  <a:pt x="23240" y="126619"/>
                </a:lnTo>
                <a:lnTo>
                  <a:pt x="24193" y="104753"/>
                </a:lnTo>
                <a:lnTo>
                  <a:pt x="31813" y="66879"/>
                </a:lnTo>
                <a:lnTo>
                  <a:pt x="57705" y="25638"/>
                </a:lnTo>
                <a:lnTo>
                  <a:pt x="85216" y="10287"/>
                </a:lnTo>
                <a:lnTo>
                  <a:pt x="815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76800" y="819150"/>
            <a:ext cx="1323975" cy="816884"/>
          </a:xfrm>
          <a:prstGeom prst="rect">
            <a:avLst/>
          </a:prstGeom>
        </p:spPr>
        <p:txBody>
          <a:bodyPr vert="horz" wrap="square" lIns="0" tIns="74924" rIns="0" bIns="0" rtlCol="0">
            <a:spAutoFit/>
          </a:bodyPr>
          <a:lstStyle/>
          <a:p>
            <a:pPr marL="168259">
              <a:spcBef>
                <a:spcPts val="590"/>
              </a:spcBef>
              <a:tabLst>
                <a:tab pos="1064153" algn="l"/>
              </a:tabLst>
            </a:pP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95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75" dirty="0">
                <a:latin typeface="Cambria Math"/>
                <a:cs typeface="Cambria Math"/>
              </a:rPr>
              <a:t> </a:t>
            </a:r>
            <a:r>
              <a:rPr sz="2200" spc="-10" dirty="0">
                <a:latin typeface="Cambria Math"/>
                <a:cs typeface="Cambria Math"/>
              </a:rPr>
              <a:t>𝑧</a:t>
            </a:r>
            <a:r>
              <a:rPr sz="2300" spc="-15" baseline="-16129" dirty="0">
                <a:latin typeface="Cambria Math"/>
                <a:cs typeface="Cambria Math"/>
              </a:rPr>
              <a:t>2	</a:t>
            </a:r>
            <a:r>
              <a:rPr sz="2200" spc="20" dirty="0">
                <a:latin typeface="Cambria Math"/>
                <a:cs typeface="Cambria Math"/>
              </a:rPr>
              <a:t>…</a:t>
            </a:r>
            <a:endParaRPr sz="2200" dirty="0">
              <a:latin typeface="Cambria Math"/>
              <a:cs typeface="Cambria Math"/>
            </a:endParaRPr>
          </a:p>
          <a:p>
            <a:pPr marL="63494">
              <a:spcBef>
                <a:spcPts val="500"/>
              </a:spcBef>
              <a:tabLst>
                <a:tab pos="968914" algn="l"/>
              </a:tabLst>
            </a:pP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95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-5" dirty="0">
                <a:latin typeface="Cambria Math"/>
                <a:cs typeface="Cambria Math"/>
              </a:rPr>
              <a:t> </a:t>
            </a:r>
            <a:r>
              <a:rPr sz="2200" spc="-10" dirty="0">
                <a:latin typeface="Cambria Math"/>
                <a:cs typeface="Cambria Math"/>
              </a:rPr>
              <a:t>𝑝</a:t>
            </a:r>
            <a:r>
              <a:rPr sz="2300" spc="-15" baseline="-16129" dirty="0">
                <a:latin typeface="Cambria Math"/>
                <a:cs typeface="Cambria Math"/>
              </a:rPr>
              <a:t>2	</a:t>
            </a:r>
            <a:r>
              <a:rPr sz="2200" spc="20" dirty="0">
                <a:latin typeface="Cambria Math"/>
                <a:cs typeface="Cambria Math"/>
              </a:rPr>
              <a:t>…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05200" y="1276350"/>
            <a:ext cx="2724150" cy="19050"/>
          </a:xfrm>
          <a:custGeom>
            <a:avLst/>
            <a:gdLst/>
            <a:ahLst/>
            <a:cxnLst/>
            <a:rect l="l" t="t" r="r" b="b"/>
            <a:pathLst>
              <a:path w="2724150" h="19050">
                <a:moveTo>
                  <a:pt x="2724150" y="0"/>
                </a:moveTo>
                <a:lnTo>
                  <a:pt x="0" y="0"/>
                </a:lnTo>
                <a:lnTo>
                  <a:pt x="0" y="19050"/>
                </a:lnTo>
                <a:lnTo>
                  <a:pt x="2724150" y="19050"/>
                </a:lnTo>
                <a:lnTo>
                  <a:pt x="2724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76279" y="4018597"/>
            <a:ext cx="7704455" cy="33727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564" indent="-343499">
              <a:lnSpc>
                <a:spcPts val="2495"/>
              </a:lnSpc>
              <a:spcBef>
                <a:spcPts val="130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lang="en-US" sz="2200" spc="10" dirty="0" smtClean="0">
                <a:cs typeface="Calibri"/>
              </a:rPr>
              <a:t>Ka=0 and infinite </a:t>
            </a:r>
            <a:r>
              <a:rPr lang="en-US" sz="2200" spc="5" dirty="0" smtClean="0">
                <a:cs typeface="Calibri"/>
              </a:rPr>
              <a:t>acceleration steady state error</a:t>
            </a:r>
            <a:r>
              <a:rPr lang="en-US" sz="2200" dirty="0" smtClean="0">
                <a:cs typeface="Calibri"/>
              </a:rPr>
              <a:t> </a:t>
            </a:r>
            <a:r>
              <a:rPr lang="en-US" sz="2200" spc="10" dirty="0" smtClean="0">
                <a:cs typeface="Calibri"/>
              </a:rPr>
              <a:t>at </a:t>
            </a:r>
            <a:r>
              <a:rPr lang="en-US" sz="2200" dirty="0" smtClean="0">
                <a:cs typeface="Calibri"/>
              </a:rPr>
              <a:t>steady</a:t>
            </a:r>
            <a:r>
              <a:rPr lang="en-US" sz="2200" spc="80" dirty="0" smtClean="0">
                <a:cs typeface="Calibri"/>
              </a:rPr>
              <a:t> </a:t>
            </a:r>
            <a:r>
              <a:rPr lang="en-US" sz="2200" spc="10" dirty="0" smtClean="0">
                <a:cs typeface="Calibri"/>
              </a:rPr>
              <a:t>state</a:t>
            </a:r>
            <a:endParaRPr lang="en-US" sz="2200" dirty="0"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602" y="153987"/>
            <a:ext cx="734822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15" dirty="0">
                <a:solidFill>
                  <a:srgbClr val="FF0000"/>
                </a:solidFill>
              </a:rPr>
              <a:t>Steady </a:t>
            </a:r>
            <a:r>
              <a:rPr sz="2800" spc="-35" dirty="0">
                <a:solidFill>
                  <a:srgbClr val="FF0000"/>
                </a:solidFill>
              </a:rPr>
              <a:t>State </a:t>
            </a:r>
            <a:r>
              <a:rPr sz="2800" spc="-20" dirty="0">
                <a:solidFill>
                  <a:srgbClr val="FF0000"/>
                </a:solidFill>
              </a:rPr>
              <a:t>Error </a:t>
            </a:r>
            <a:r>
              <a:rPr sz="2800" spc="-25" dirty="0">
                <a:solidFill>
                  <a:srgbClr val="FF0000"/>
                </a:solidFill>
              </a:rPr>
              <a:t>for </a:t>
            </a:r>
            <a:r>
              <a:rPr sz="2800" spc="-5" dirty="0">
                <a:solidFill>
                  <a:srgbClr val="FF0000"/>
                </a:solidFill>
              </a:rPr>
              <a:t>Different</a:t>
            </a:r>
            <a:r>
              <a:rPr sz="2800" spc="-95" dirty="0">
                <a:solidFill>
                  <a:srgbClr val="FF0000"/>
                </a:solidFill>
              </a:rPr>
              <a:t> </a:t>
            </a:r>
            <a:r>
              <a:rPr sz="2800" spc="-30" dirty="0">
                <a:solidFill>
                  <a:srgbClr val="FF0000"/>
                </a:solidFill>
              </a:rPr>
              <a:t>Systems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6152"/>
            <a:ext cx="2133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/>
            <a:fld id="{81D60167-4931-47E6-BA6A-407CBD079E47}" type="slidenum">
              <a:rPr dirty="0"/>
              <a:pPr marL="38096"/>
              <a:t>75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19129" y="974727"/>
            <a:ext cx="2266315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564" indent="-343499">
              <a:spcBef>
                <a:spcPts val="130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2200" b="1" spc="15" dirty="0">
                <a:solidFill>
                  <a:srgbClr val="006FC0"/>
                </a:solidFill>
                <a:latin typeface="Calibri"/>
                <a:cs typeface="Calibri"/>
              </a:rPr>
              <a:t>Type</a:t>
            </a:r>
            <a:r>
              <a:rPr sz="2200" spc="15" dirty="0">
                <a:solidFill>
                  <a:srgbClr val="006FC0"/>
                </a:solidFill>
                <a:latin typeface="Cambria Math"/>
                <a:cs typeface="Cambria Math"/>
              </a:rPr>
              <a:t>−𝟎</a:t>
            </a:r>
            <a:r>
              <a:rPr sz="2200" spc="-55" dirty="0">
                <a:solidFill>
                  <a:srgbClr val="006FC0"/>
                </a:solidFill>
                <a:latin typeface="Cambria Math"/>
                <a:cs typeface="Cambria Math"/>
              </a:rPr>
              <a:t> </a:t>
            </a:r>
            <a:r>
              <a:rPr sz="2200" b="1" spc="30" dirty="0">
                <a:solidFill>
                  <a:srgbClr val="006FC0"/>
                </a:solidFill>
                <a:latin typeface="Calibri"/>
                <a:cs typeface="Calibri"/>
              </a:rPr>
              <a:t>system: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27020" y="1629030"/>
            <a:ext cx="313690" cy="255904"/>
          </a:xfrm>
          <a:custGeom>
            <a:avLst/>
            <a:gdLst/>
            <a:ahLst/>
            <a:cxnLst/>
            <a:rect l="l" t="t" r="r" b="b"/>
            <a:pathLst>
              <a:path w="313689" h="255905">
                <a:moveTo>
                  <a:pt x="232029" y="0"/>
                </a:moveTo>
                <a:lnTo>
                  <a:pt x="228473" y="10287"/>
                </a:lnTo>
                <a:lnTo>
                  <a:pt x="243258" y="16742"/>
                </a:lnTo>
                <a:lnTo>
                  <a:pt x="255984" y="25638"/>
                </a:lnTo>
                <a:lnTo>
                  <a:pt x="281856" y="66879"/>
                </a:lnTo>
                <a:lnTo>
                  <a:pt x="289389" y="104753"/>
                </a:lnTo>
                <a:lnTo>
                  <a:pt x="290322" y="126619"/>
                </a:lnTo>
                <a:lnTo>
                  <a:pt x="289371" y="149195"/>
                </a:lnTo>
                <a:lnTo>
                  <a:pt x="281803" y="188108"/>
                </a:lnTo>
                <a:lnTo>
                  <a:pt x="256031" y="229965"/>
                </a:lnTo>
                <a:lnTo>
                  <a:pt x="228854" y="245363"/>
                </a:lnTo>
                <a:lnTo>
                  <a:pt x="232029" y="255778"/>
                </a:lnTo>
                <a:lnTo>
                  <a:pt x="266985" y="239426"/>
                </a:lnTo>
                <a:lnTo>
                  <a:pt x="292607" y="211074"/>
                </a:lnTo>
                <a:lnTo>
                  <a:pt x="308435" y="173148"/>
                </a:lnTo>
                <a:lnTo>
                  <a:pt x="313690" y="127888"/>
                </a:lnTo>
                <a:lnTo>
                  <a:pt x="312378" y="104481"/>
                </a:lnTo>
                <a:lnTo>
                  <a:pt x="301849" y="62952"/>
                </a:lnTo>
                <a:lnTo>
                  <a:pt x="280892" y="29092"/>
                </a:lnTo>
                <a:lnTo>
                  <a:pt x="250602" y="6665"/>
                </a:lnTo>
                <a:lnTo>
                  <a:pt x="232029" y="0"/>
                </a:lnTo>
                <a:close/>
              </a:path>
              <a:path w="313689" h="255905">
                <a:moveTo>
                  <a:pt x="81534" y="0"/>
                </a:moveTo>
                <a:lnTo>
                  <a:pt x="46736" y="16367"/>
                </a:lnTo>
                <a:lnTo>
                  <a:pt x="21081" y="44831"/>
                </a:lnTo>
                <a:lnTo>
                  <a:pt x="5254" y="82835"/>
                </a:lnTo>
                <a:lnTo>
                  <a:pt x="0" y="127888"/>
                </a:lnTo>
                <a:lnTo>
                  <a:pt x="1309" y="151441"/>
                </a:lnTo>
                <a:lnTo>
                  <a:pt x="11787" y="193022"/>
                </a:lnTo>
                <a:lnTo>
                  <a:pt x="32670" y="226738"/>
                </a:lnTo>
                <a:lnTo>
                  <a:pt x="81534" y="255778"/>
                </a:lnTo>
                <a:lnTo>
                  <a:pt x="84836" y="245363"/>
                </a:lnTo>
                <a:lnTo>
                  <a:pt x="70217" y="238938"/>
                </a:lnTo>
                <a:lnTo>
                  <a:pt x="57610" y="229965"/>
                </a:lnTo>
                <a:lnTo>
                  <a:pt x="31813" y="188108"/>
                </a:lnTo>
                <a:lnTo>
                  <a:pt x="24193" y="149195"/>
                </a:lnTo>
                <a:lnTo>
                  <a:pt x="23241" y="126619"/>
                </a:lnTo>
                <a:lnTo>
                  <a:pt x="24193" y="104753"/>
                </a:lnTo>
                <a:lnTo>
                  <a:pt x="31813" y="66879"/>
                </a:lnTo>
                <a:lnTo>
                  <a:pt x="57705" y="25638"/>
                </a:lnTo>
                <a:lnTo>
                  <a:pt x="85217" y="10287"/>
                </a:lnTo>
                <a:lnTo>
                  <a:pt x="815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11758" y="1547116"/>
            <a:ext cx="448945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200" spc="15" dirty="0">
                <a:latin typeface="Cambria Math"/>
                <a:cs typeface="Cambria Math"/>
              </a:rPr>
              <a:t>𝐺</a:t>
            </a:r>
            <a:r>
              <a:rPr sz="2200" spc="395" dirty="0">
                <a:latin typeface="Cambria Math"/>
                <a:cs typeface="Cambria Math"/>
              </a:rPr>
              <a:t> 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84299" y="1387601"/>
            <a:ext cx="2418715" cy="678180"/>
          </a:xfrm>
          <a:custGeom>
            <a:avLst/>
            <a:gdLst/>
            <a:ahLst/>
            <a:cxnLst/>
            <a:rect l="l" t="t" r="r" b="b"/>
            <a:pathLst>
              <a:path w="2418715" h="678180">
                <a:moveTo>
                  <a:pt x="85217" y="432689"/>
                </a:moveTo>
                <a:lnTo>
                  <a:pt x="81534" y="422402"/>
                </a:lnTo>
                <a:lnTo>
                  <a:pt x="62979" y="429069"/>
                </a:lnTo>
                <a:lnTo>
                  <a:pt x="46736" y="438772"/>
                </a:lnTo>
                <a:lnTo>
                  <a:pt x="21082" y="467233"/>
                </a:lnTo>
                <a:lnTo>
                  <a:pt x="5245" y="505244"/>
                </a:lnTo>
                <a:lnTo>
                  <a:pt x="0" y="550291"/>
                </a:lnTo>
                <a:lnTo>
                  <a:pt x="1308" y="573849"/>
                </a:lnTo>
                <a:lnTo>
                  <a:pt x="11785" y="615429"/>
                </a:lnTo>
                <a:lnTo>
                  <a:pt x="32664" y="649147"/>
                </a:lnTo>
                <a:lnTo>
                  <a:pt x="81534" y="678180"/>
                </a:lnTo>
                <a:lnTo>
                  <a:pt x="84836" y="667766"/>
                </a:lnTo>
                <a:lnTo>
                  <a:pt x="70205" y="661352"/>
                </a:lnTo>
                <a:lnTo>
                  <a:pt x="57607" y="652373"/>
                </a:lnTo>
                <a:lnTo>
                  <a:pt x="31800" y="610514"/>
                </a:lnTo>
                <a:lnTo>
                  <a:pt x="24193" y="571601"/>
                </a:lnTo>
                <a:lnTo>
                  <a:pt x="23241" y="549021"/>
                </a:lnTo>
                <a:lnTo>
                  <a:pt x="24193" y="527164"/>
                </a:lnTo>
                <a:lnTo>
                  <a:pt x="31813" y="489292"/>
                </a:lnTo>
                <a:lnTo>
                  <a:pt x="57696" y="448043"/>
                </a:lnTo>
                <a:lnTo>
                  <a:pt x="70421" y="439153"/>
                </a:lnTo>
                <a:lnTo>
                  <a:pt x="85217" y="432689"/>
                </a:lnTo>
                <a:close/>
              </a:path>
              <a:path w="2418715" h="678180">
                <a:moveTo>
                  <a:pt x="100457" y="11049"/>
                </a:moveTo>
                <a:lnTo>
                  <a:pt x="97155" y="0"/>
                </a:lnTo>
                <a:lnTo>
                  <a:pt x="77304" y="7747"/>
                </a:lnTo>
                <a:lnTo>
                  <a:pt x="59893" y="19900"/>
                </a:lnTo>
                <a:lnTo>
                  <a:pt x="32258" y="57404"/>
                </a:lnTo>
                <a:lnTo>
                  <a:pt x="15176" y="107861"/>
                </a:lnTo>
                <a:lnTo>
                  <a:pt x="9525" y="167005"/>
                </a:lnTo>
                <a:lnTo>
                  <a:pt x="10922" y="197434"/>
                </a:lnTo>
                <a:lnTo>
                  <a:pt x="22275" y="252158"/>
                </a:lnTo>
                <a:lnTo>
                  <a:pt x="44869" y="297307"/>
                </a:lnTo>
                <a:lnTo>
                  <a:pt x="77304" y="326021"/>
                </a:lnTo>
                <a:lnTo>
                  <a:pt x="97155" y="333756"/>
                </a:lnTo>
                <a:lnTo>
                  <a:pt x="100457" y="322707"/>
                </a:lnTo>
                <a:lnTo>
                  <a:pt x="85140" y="314731"/>
                </a:lnTo>
                <a:lnTo>
                  <a:pt x="71793" y="303149"/>
                </a:lnTo>
                <a:lnTo>
                  <a:pt x="51054" y="269113"/>
                </a:lnTo>
                <a:lnTo>
                  <a:pt x="38481" y="223024"/>
                </a:lnTo>
                <a:lnTo>
                  <a:pt x="34290" y="166878"/>
                </a:lnTo>
                <a:lnTo>
                  <a:pt x="35331" y="137693"/>
                </a:lnTo>
                <a:lnTo>
                  <a:pt x="43713" y="86537"/>
                </a:lnTo>
                <a:lnTo>
                  <a:pt x="60426" y="45808"/>
                </a:lnTo>
                <a:lnTo>
                  <a:pt x="85140" y="19037"/>
                </a:lnTo>
                <a:lnTo>
                  <a:pt x="100457" y="11049"/>
                </a:lnTo>
                <a:close/>
              </a:path>
              <a:path w="2418715" h="678180">
                <a:moveTo>
                  <a:pt x="218567" y="42164"/>
                </a:moveTo>
                <a:lnTo>
                  <a:pt x="214884" y="31877"/>
                </a:lnTo>
                <a:lnTo>
                  <a:pt x="196329" y="38544"/>
                </a:lnTo>
                <a:lnTo>
                  <a:pt x="180086" y="48247"/>
                </a:lnTo>
                <a:lnTo>
                  <a:pt x="154432" y="76708"/>
                </a:lnTo>
                <a:lnTo>
                  <a:pt x="138595" y="114719"/>
                </a:lnTo>
                <a:lnTo>
                  <a:pt x="133350" y="159766"/>
                </a:lnTo>
                <a:lnTo>
                  <a:pt x="134658" y="183324"/>
                </a:lnTo>
                <a:lnTo>
                  <a:pt x="145135" y="224904"/>
                </a:lnTo>
                <a:lnTo>
                  <a:pt x="166014" y="258622"/>
                </a:lnTo>
                <a:lnTo>
                  <a:pt x="214884" y="287655"/>
                </a:lnTo>
                <a:lnTo>
                  <a:pt x="218186" y="277241"/>
                </a:lnTo>
                <a:lnTo>
                  <a:pt x="203555" y="270827"/>
                </a:lnTo>
                <a:lnTo>
                  <a:pt x="190957" y="261848"/>
                </a:lnTo>
                <a:lnTo>
                  <a:pt x="165150" y="219989"/>
                </a:lnTo>
                <a:lnTo>
                  <a:pt x="157543" y="181076"/>
                </a:lnTo>
                <a:lnTo>
                  <a:pt x="156591" y="158496"/>
                </a:lnTo>
                <a:lnTo>
                  <a:pt x="157543" y="136639"/>
                </a:lnTo>
                <a:lnTo>
                  <a:pt x="165163" y="98767"/>
                </a:lnTo>
                <a:lnTo>
                  <a:pt x="191046" y="57518"/>
                </a:lnTo>
                <a:lnTo>
                  <a:pt x="203771" y="48628"/>
                </a:lnTo>
                <a:lnTo>
                  <a:pt x="218567" y="42164"/>
                </a:lnTo>
                <a:close/>
              </a:path>
              <a:path w="2418715" h="678180">
                <a:moveTo>
                  <a:pt x="923290" y="550291"/>
                </a:moveTo>
                <a:lnTo>
                  <a:pt x="918032" y="505244"/>
                </a:lnTo>
                <a:lnTo>
                  <a:pt x="902208" y="467233"/>
                </a:lnTo>
                <a:lnTo>
                  <a:pt x="876477" y="438772"/>
                </a:lnTo>
                <a:lnTo>
                  <a:pt x="841629" y="422402"/>
                </a:lnTo>
                <a:lnTo>
                  <a:pt x="838073" y="432689"/>
                </a:lnTo>
                <a:lnTo>
                  <a:pt x="852855" y="439153"/>
                </a:lnTo>
                <a:lnTo>
                  <a:pt x="865581" y="448043"/>
                </a:lnTo>
                <a:lnTo>
                  <a:pt x="891451" y="489292"/>
                </a:lnTo>
                <a:lnTo>
                  <a:pt x="898982" y="527164"/>
                </a:lnTo>
                <a:lnTo>
                  <a:pt x="899922" y="549021"/>
                </a:lnTo>
                <a:lnTo>
                  <a:pt x="898969" y="571601"/>
                </a:lnTo>
                <a:lnTo>
                  <a:pt x="891400" y="610514"/>
                </a:lnTo>
                <a:lnTo>
                  <a:pt x="865632" y="652373"/>
                </a:lnTo>
                <a:lnTo>
                  <a:pt x="838454" y="667766"/>
                </a:lnTo>
                <a:lnTo>
                  <a:pt x="841629" y="678180"/>
                </a:lnTo>
                <a:lnTo>
                  <a:pt x="876579" y="661835"/>
                </a:lnTo>
                <a:lnTo>
                  <a:pt x="902208" y="633476"/>
                </a:lnTo>
                <a:lnTo>
                  <a:pt x="918032" y="595553"/>
                </a:lnTo>
                <a:lnTo>
                  <a:pt x="921969" y="573849"/>
                </a:lnTo>
                <a:lnTo>
                  <a:pt x="923290" y="550291"/>
                </a:lnTo>
                <a:close/>
              </a:path>
              <a:path w="2418715" h="678180">
                <a:moveTo>
                  <a:pt x="1028065" y="159766"/>
                </a:moveTo>
                <a:lnTo>
                  <a:pt x="1022807" y="114719"/>
                </a:lnTo>
                <a:lnTo>
                  <a:pt x="1006983" y="76708"/>
                </a:lnTo>
                <a:lnTo>
                  <a:pt x="981252" y="48247"/>
                </a:lnTo>
                <a:lnTo>
                  <a:pt x="946404" y="31877"/>
                </a:lnTo>
                <a:lnTo>
                  <a:pt x="942848" y="42164"/>
                </a:lnTo>
                <a:lnTo>
                  <a:pt x="957630" y="48628"/>
                </a:lnTo>
                <a:lnTo>
                  <a:pt x="970356" y="57518"/>
                </a:lnTo>
                <a:lnTo>
                  <a:pt x="996226" y="98767"/>
                </a:lnTo>
                <a:lnTo>
                  <a:pt x="1003757" y="136639"/>
                </a:lnTo>
                <a:lnTo>
                  <a:pt x="1004697" y="158496"/>
                </a:lnTo>
                <a:lnTo>
                  <a:pt x="1003744" y="181076"/>
                </a:lnTo>
                <a:lnTo>
                  <a:pt x="996175" y="219989"/>
                </a:lnTo>
                <a:lnTo>
                  <a:pt x="970407" y="261848"/>
                </a:lnTo>
                <a:lnTo>
                  <a:pt x="943229" y="277241"/>
                </a:lnTo>
                <a:lnTo>
                  <a:pt x="946404" y="287655"/>
                </a:lnTo>
                <a:lnTo>
                  <a:pt x="981354" y="271310"/>
                </a:lnTo>
                <a:lnTo>
                  <a:pt x="1006983" y="242951"/>
                </a:lnTo>
                <a:lnTo>
                  <a:pt x="1022807" y="205028"/>
                </a:lnTo>
                <a:lnTo>
                  <a:pt x="1026744" y="183324"/>
                </a:lnTo>
                <a:lnTo>
                  <a:pt x="1028065" y="159766"/>
                </a:lnTo>
                <a:close/>
              </a:path>
              <a:path w="2418715" h="678180">
                <a:moveTo>
                  <a:pt x="1161542" y="42164"/>
                </a:moveTo>
                <a:lnTo>
                  <a:pt x="1157859" y="31877"/>
                </a:lnTo>
                <a:lnTo>
                  <a:pt x="1139304" y="38544"/>
                </a:lnTo>
                <a:lnTo>
                  <a:pt x="1123061" y="48247"/>
                </a:lnTo>
                <a:lnTo>
                  <a:pt x="1097407" y="76708"/>
                </a:lnTo>
                <a:lnTo>
                  <a:pt x="1081570" y="114719"/>
                </a:lnTo>
                <a:lnTo>
                  <a:pt x="1076325" y="159766"/>
                </a:lnTo>
                <a:lnTo>
                  <a:pt x="1077633" y="183324"/>
                </a:lnTo>
                <a:lnTo>
                  <a:pt x="1088110" y="224904"/>
                </a:lnTo>
                <a:lnTo>
                  <a:pt x="1108989" y="258622"/>
                </a:lnTo>
                <a:lnTo>
                  <a:pt x="1157859" y="287655"/>
                </a:lnTo>
                <a:lnTo>
                  <a:pt x="1161161" y="277241"/>
                </a:lnTo>
                <a:lnTo>
                  <a:pt x="1146530" y="270827"/>
                </a:lnTo>
                <a:lnTo>
                  <a:pt x="1133932" y="261848"/>
                </a:lnTo>
                <a:lnTo>
                  <a:pt x="1108125" y="219989"/>
                </a:lnTo>
                <a:lnTo>
                  <a:pt x="1100518" y="181076"/>
                </a:lnTo>
                <a:lnTo>
                  <a:pt x="1099566" y="158496"/>
                </a:lnTo>
                <a:lnTo>
                  <a:pt x="1100518" y="136639"/>
                </a:lnTo>
                <a:lnTo>
                  <a:pt x="1108138" y="98767"/>
                </a:lnTo>
                <a:lnTo>
                  <a:pt x="1134021" y="57518"/>
                </a:lnTo>
                <a:lnTo>
                  <a:pt x="1146746" y="48628"/>
                </a:lnTo>
                <a:lnTo>
                  <a:pt x="1161542" y="42164"/>
                </a:lnTo>
                <a:close/>
              </a:path>
              <a:path w="2418715" h="678180">
                <a:moveTo>
                  <a:pt x="1990090" y="159766"/>
                </a:moveTo>
                <a:lnTo>
                  <a:pt x="1984832" y="114719"/>
                </a:lnTo>
                <a:lnTo>
                  <a:pt x="1969008" y="76708"/>
                </a:lnTo>
                <a:lnTo>
                  <a:pt x="1943277" y="48247"/>
                </a:lnTo>
                <a:lnTo>
                  <a:pt x="1908429" y="31877"/>
                </a:lnTo>
                <a:lnTo>
                  <a:pt x="1904873" y="42164"/>
                </a:lnTo>
                <a:lnTo>
                  <a:pt x="1919655" y="48628"/>
                </a:lnTo>
                <a:lnTo>
                  <a:pt x="1932381" y="57518"/>
                </a:lnTo>
                <a:lnTo>
                  <a:pt x="1958251" y="98767"/>
                </a:lnTo>
                <a:lnTo>
                  <a:pt x="1965782" y="136639"/>
                </a:lnTo>
                <a:lnTo>
                  <a:pt x="1966722" y="158496"/>
                </a:lnTo>
                <a:lnTo>
                  <a:pt x="1965769" y="181076"/>
                </a:lnTo>
                <a:lnTo>
                  <a:pt x="1958200" y="219989"/>
                </a:lnTo>
                <a:lnTo>
                  <a:pt x="1932432" y="261848"/>
                </a:lnTo>
                <a:lnTo>
                  <a:pt x="1905254" y="277241"/>
                </a:lnTo>
                <a:lnTo>
                  <a:pt x="1908429" y="287655"/>
                </a:lnTo>
                <a:lnTo>
                  <a:pt x="1943379" y="271310"/>
                </a:lnTo>
                <a:lnTo>
                  <a:pt x="1969008" y="242951"/>
                </a:lnTo>
                <a:lnTo>
                  <a:pt x="1984832" y="205028"/>
                </a:lnTo>
                <a:lnTo>
                  <a:pt x="1988769" y="183324"/>
                </a:lnTo>
                <a:lnTo>
                  <a:pt x="1990090" y="159766"/>
                </a:lnTo>
                <a:close/>
              </a:path>
              <a:path w="2418715" h="678180">
                <a:moveTo>
                  <a:pt x="2418588" y="166878"/>
                </a:moveTo>
                <a:lnTo>
                  <a:pt x="2412923" y="107861"/>
                </a:lnTo>
                <a:lnTo>
                  <a:pt x="2395855" y="57404"/>
                </a:lnTo>
                <a:lnTo>
                  <a:pt x="2368207" y="19900"/>
                </a:lnTo>
                <a:lnTo>
                  <a:pt x="2330958" y="0"/>
                </a:lnTo>
                <a:lnTo>
                  <a:pt x="2327529" y="11049"/>
                </a:lnTo>
                <a:lnTo>
                  <a:pt x="2342908" y="19037"/>
                </a:lnTo>
                <a:lnTo>
                  <a:pt x="2356294" y="30607"/>
                </a:lnTo>
                <a:lnTo>
                  <a:pt x="2377059" y="64643"/>
                </a:lnTo>
                <a:lnTo>
                  <a:pt x="2389632" y="110871"/>
                </a:lnTo>
                <a:lnTo>
                  <a:pt x="2393823" y="167005"/>
                </a:lnTo>
                <a:lnTo>
                  <a:pt x="2392769" y="196253"/>
                </a:lnTo>
                <a:lnTo>
                  <a:pt x="2384387" y="247307"/>
                </a:lnTo>
                <a:lnTo>
                  <a:pt x="2367673" y="287959"/>
                </a:lnTo>
                <a:lnTo>
                  <a:pt x="2327529" y="322707"/>
                </a:lnTo>
                <a:lnTo>
                  <a:pt x="2330958" y="333756"/>
                </a:lnTo>
                <a:lnTo>
                  <a:pt x="2368207" y="313867"/>
                </a:lnTo>
                <a:lnTo>
                  <a:pt x="2395855" y="276352"/>
                </a:lnTo>
                <a:lnTo>
                  <a:pt x="2412936" y="225856"/>
                </a:lnTo>
                <a:lnTo>
                  <a:pt x="2417178" y="197434"/>
                </a:lnTo>
                <a:lnTo>
                  <a:pt x="2418588" y="166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02940" y="1276350"/>
            <a:ext cx="1670685" cy="850227"/>
          </a:xfrm>
          <a:prstGeom prst="rect">
            <a:avLst/>
          </a:prstGeom>
        </p:spPr>
        <p:txBody>
          <a:bodyPr vert="horz" wrap="square" lIns="0" tIns="74924" rIns="0" bIns="0" rtlCol="0">
            <a:spAutoFit/>
          </a:bodyPr>
          <a:lstStyle/>
          <a:p>
            <a:pPr marL="403185">
              <a:spcBef>
                <a:spcPts val="590"/>
              </a:spcBef>
              <a:tabLst>
                <a:tab pos="908595" algn="l"/>
              </a:tabLst>
            </a:pPr>
            <a:r>
              <a:rPr sz="2200" dirty="0">
                <a:latin typeface="Cambria Math"/>
                <a:cs typeface="Cambria Math"/>
              </a:rPr>
              <a:t>𝐾′	</a:t>
            </a:r>
            <a:r>
              <a:rPr sz="2200" spc="10" dirty="0">
                <a:latin typeface="Cambria Math"/>
                <a:cs typeface="Cambria Math"/>
              </a:rPr>
              <a:t>𝑠 </a:t>
            </a:r>
            <a:r>
              <a:rPr sz="2200" spc="20" dirty="0">
                <a:latin typeface="Cambria Math"/>
                <a:cs typeface="Cambria Math"/>
              </a:rPr>
              <a:t>+ </a:t>
            </a:r>
            <a:r>
              <a:rPr sz="2200" spc="-45" dirty="0">
                <a:latin typeface="Cambria Math"/>
                <a:cs typeface="Cambria Math"/>
              </a:rPr>
              <a:t>𝑧</a:t>
            </a:r>
            <a:r>
              <a:rPr sz="2300" spc="-67" baseline="-16129" dirty="0">
                <a:latin typeface="Cambria Math"/>
                <a:cs typeface="Cambria Math"/>
              </a:rPr>
              <a:t>1</a:t>
            </a:r>
            <a:endParaRPr sz="2300" baseline="-16129" dirty="0">
              <a:latin typeface="Cambria Math"/>
              <a:cs typeface="Cambria Math"/>
            </a:endParaRPr>
          </a:p>
          <a:p>
            <a:pPr marL="50796">
              <a:lnSpc>
                <a:spcPts val="1814"/>
              </a:lnSpc>
              <a:spcBef>
                <a:spcPts val="500"/>
              </a:spcBef>
              <a:tabLst>
                <a:tab pos="775258" algn="l"/>
              </a:tabLst>
            </a:pPr>
            <a:r>
              <a:rPr sz="3200" spc="30" baseline="37467" dirty="0">
                <a:latin typeface="Cambria Math"/>
                <a:cs typeface="Cambria Math"/>
              </a:rPr>
              <a:t>=	</a:t>
            </a:r>
            <a:r>
              <a:rPr sz="2200" spc="10" dirty="0" smtClean="0">
                <a:latin typeface="Cambria Math"/>
                <a:cs typeface="Cambria Math"/>
              </a:rPr>
              <a:t>𝑠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50" dirty="0">
                <a:latin typeface="Cambria Math"/>
                <a:cs typeface="Cambria Math"/>
              </a:rPr>
              <a:t> </a:t>
            </a:r>
            <a:r>
              <a:rPr sz="2200" spc="-150" dirty="0">
                <a:latin typeface="Cambria Math"/>
                <a:cs typeface="Cambria Math"/>
              </a:rPr>
              <a:t>𝑝</a:t>
            </a:r>
            <a:endParaRPr sz="2200" dirty="0">
              <a:latin typeface="Cambria Math"/>
              <a:cs typeface="Cambria Math"/>
            </a:endParaRPr>
          </a:p>
          <a:p>
            <a:pPr marR="170164" algn="r">
              <a:lnSpc>
                <a:spcPts val="1095"/>
              </a:lnSpc>
            </a:pPr>
            <a:r>
              <a:rPr sz="1600" spc="50" dirty="0">
                <a:latin typeface="Cambria Math"/>
                <a:cs typeface="Cambria Math"/>
              </a:rPr>
              <a:t>1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55845" y="1810005"/>
            <a:ext cx="923290" cy="255904"/>
          </a:xfrm>
          <a:custGeom>
            <a:avLst/>
            <a:gdLst/>
            <a:ahLst/>
            <a:cxnLst/>
            <a:rect l="l" t="t" r="r" b="b"/>
            <a:pathLst>
              <a:path w="923289" h="255905">
                <a:moveTo>
                  <a:pt x="841628" y="0"/>
                </a:moveTo>
                <a:lnTo>
                  <a:pt x="838072" y="10287"/>
                </a:lnTo>
                <a:lnTo>
                  <a:pt x="852858" y="16742"/>
                </a:lnTo>
                <a:lnTo>
                  <a:pt x="865584" y="25638"/>
                </a:lnTo>
                <a:lnTo>
                  <a:pt x="891456" y="66879"/>
                </a:lnTo>
                <a:lnTo>
                  <a:pt x="898989" y="104753"/>
                </a:lnTo>
                <a:lnTo>
                  <a:pt x="899921" y="126619"/>
                </a:lnTo>
                <a:lnTo>
                  <a:pt x="898971" y="149195"/>
                </a:lnTo>
                <a:lnTo>
                  <a:pt x="891403" y="188108"/>
                </a:lnTo>
                <a:lnTo>
                  <a:pt x="865631" y="229965"/>
                </a:lnTo>
                <a:lnTo>
                  <a:pt x="838453" y="245364"/>
                </a:lnTo>
                <a:lnTo>
                  <a:pt x="841628" y="255778"/>
                </a:lnTo>
                <a:lnTo>
                  <a:pt x="876585" y="239426"/>
                </a:lnTo>
                <a:lnTo>
                  <a:pt x="902207" y="211074"/>
                </a:lnTo>
                <a:lnTo>
                  <a:pt x="918035" y="173148"/>
                </a:lnTo>
                <a:lnTo>
                  <a:pt x="923289" y="127889"/>
                </a:lnTo>
                <a:lnTo>
                  <a:pt x="921978" y="104481"/>
                </a:lnTo>
                <a:lnTo>
                  <a:pt x="911449" y="62952"/>
                </a:lnTo>
                <a:lnTo>
                  <a:pt x="890492" y="29092"/>
                </a:lnTo>
                <a:lnTo>
                  <a:pt x="860202" y="6665"/>
                </a:lnTo>
                <a:lnTo>
                  <a:pt x="841628" y="0"/>
                </a:lnTo>
                <a:close/>
              </a:path>
              <a:path w="923289" h="255905">
                <a:moveTo>
                  <a:pt x="81533" y="0"/>
                </a:moveTo>
                <a:lnTo>
                  <a:pt x="46735" y="16367"/>
                </a:lnTo>
                <a:lnTo>
                  <a:pt x="21081" y="44831"/>
                </a:lnTo>
                <a:lnTo>
                  <a:pt x="5254" y="82835"/>
                </a:lnTo>
                <a:lnTo>
                  <a:pt x="0" y="127889"/>
                </a:lnTo>
                <a:lnTo>
                  <a:pt x="1309" y="151441"/>
                </a:lnTo>
                <a:lnTo>
                  <a:pt x="11787" y="193022"/>
                </a:lnTo>
                <a:lnTo>
                  <a:pt x="32670" y="226738"/>
                </a:lnTo>
                <a:lnTo>
                  <a:pt x="81533" y="255778"/>
                </a:lnTo>
                <a:lnTo>
                  <a:pt x="84835" y="245364"/>
                </a:lnTo>
                <a:lnTo>
                  <a:pt x="70217" y="238938"/>
                </a:lnTo>
                <a:lnTo>
                  <a:pt x="57610" y="229965"/>
                </a:lnTo>
                <a:lnTo>
                  <a:pt x="31813" y="188108"/>
                </a:lnTo>
                <a:lnTo>
                  <a:pt x="24193" y="149195"/>
                </a:lnTo>
                <a:lnTo>
                  <a:pt x="23240" y="126619"/>
                </a:lnTo>
                <a:lnTo>
                  <a:pt x="24193" y="104753"/>
                </a:lnTo>
                <a:lnTo>
                  <a:pt x="31813" y="66879"/>
                </a:lnTo>
                <a:lnTo>
                  <a:pt x="57705" y="25638"/>
                </a:lnTo>
                <a:lnTo>
                  <a:pt x="85216" y="10287"/>
                </a:lnTo>
                <a:lnTo>
                  <a:pt x="815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87596" y="1278383"/>
            <a:ext cx="1323975" cy="816884"/>
          </a:xfrm>
          <a:prstGeom prst="rect">
            <a:avLst/>
          </a:prstGeom>
        </p:spPr>
        <p:txBody>
          <a:bodyPr vert="horz" wrap="square" lIns="0" tIns="74924" rIns="0" bIns="0" rtlCol="0">
            <a:spAutoFit/>
          </a:bodyPr>
          <a:lstStyle/>
          <a:p>
            <a:pPr marL="168259">
              <a:spcBef>
                <a:spcPts val="590"/>
              </a:spcBef>
              <a:tabLst>
                <a:tab pos="1064153" algn="l"/>
              </a:tabLst>
            </a:pP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95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75" dirty="0">
                <a:latin typeface="Cambria Math"/>
                <a:cs typeface="Cambria Math"/>
              </a:rPr>
              <a:t> </a:t>
            </a:r>
            <a:r>
              <a:rPr sz="2200" spc="-10" dirty="0">
                <a:latin typeface="Cambria Math"/>
                <a:cs typeface="Cambria Math"/>
              </a:rPr>
              <a:t>𝑧</a:t>
            </a:r>
            <a:r>
              <a:rPr sz="2300" spc="-15" baseline="-16129" dirty="0">
                <a:latin typeface="Cambria Math"/>
                <a:cs typeface="Cambria Math"/>
              </a:rPr>
              <a:t>2	</a:t>
            </a:r>
            <a:r>
              <a:rPr sz="2200" spc="20" dirty="0">
                <a:latin typeface="Cambria Math"/>
                <a:cs typeface="Cambria Math"/>
              </a:rPr>
              <a:t>…</a:t>
            </a:r>
            <a:endParaRPr sz="2200" dirty="0">
              <a:latin typeface="Cambria Math"/>
              <a:cs typeface="Cambria Math"/>
            </a:endParaRPr>
          </a:p>
          <a:p>
            <a:pPr marL="63494">
              <a:spcBef>
                <a:spcPts val="500"/>
              </a:spcBef>
              <a:tabLst>
                <a:tab pos="968914" algn="l"/>
              </a:tabLst>
            </a:pP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95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-5" dirty="0">
                <a:latin typeface="Cambria Math"/>
                <a:cs typeface="Cambria Math"/>
              </a:rPr>
              <a:t> </a:t>
            </a:r>
            <a:r>
              <a:rPr sz="2200" spc="-10" dirty="0">
                <a:latin typeface="Cambria Math"/>
                <a:cs typeface="Cambria Math"/>
              </a:rPr>
              <a:t>𝑝</a:t>
            </a:r>
            <a:r>
              <a:rPr sz="2300" spc="-15" baseline="-16129" dirty="0">
                <a:latin typeface="Cambria Math"/>
                <a:cs typeface="Cambria Math"/>
              </a:rPr>
              <a:t>2	</a:t>
            </a:r>
            <a:r>
              <a:rPr sz="2200" spc="20" dirty="0">
                <a:latin typeface="Cambria Math"/>
                <a:cs typeface="Cambria Math"/>
              </a:rPr>
              <a:t>…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02735" y="1747647"/>
            <a:ext cx="2724150" cy="19050"/>
          </a:xfrm>
          <a:custGeom>
            <a:avLst/>
            <a:gdLst/>
            <a:ahLst/>
            <a:cxnLst/>
            <a:rect l="l" t="t" r="r" b="b"/>
            <a:pathLst>
              <a:path w="2724150" h="19050">
                <a:moveTo>
                  <a:pt x="2724150" y="0"/>
                </a:moveTo>
                <a:lnTo>
                  <a:pt x="0" y="0"/>
                </a:lnTo>
                <a:lnTo>
                  <a:pt x="0" y="19050"/>
                </a:lnTo>
                <a:lnTo>
                  <a:pt x="2724150" y="19050"/>
                </a:lnTo>
                <a:lnTo>
                  <a:pt x="2724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77012" y="2310829"/>
            <a:ext cx="21590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80" dirty="0">
                <a:latin typeface="Cambria Math"/>
                <a:cs typeface="Cambria Math"/>
              </a:rPr>
              <a:t>𝑠𝑠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6642" y="2186685"/>
            <a:ext cx="228981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98420" indent="-286357">
              <a:spcBef>
                <a:spcPts val="130"/>
              </a:spcBef>
              <a:buFont typeface="Wingdings"/>
              <a:buChar char=""/>
              <a:tabLst>
                <a:tab pos="299056" algn="l"/>
                <a:tab pos="613350" algn="l"/>
              </a:tabLst>
            </a:pPr>
            <a:r>
              <a:rPr sz="2000" spc="10" dirty="0">
                <a:latin typeface="Cambria Math"/>
                <a:cs typeface="Cambria Math"/>
              </a:rPr>
              <a:t>𝑒	</a:t>
            </a:r>
            <a:r>
              <a:rPr sz="2000" spc="-5" dirty="0">
                <a:latin typeface="Calibri"/>
                <a:cs typeface="Calibri"/>
              </a:rPr>
              <a:t>(position) 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2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lim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93185" y="2366772"/>
            <a:ext cx="619125" cy="19050"/>
          </a:xfrm>
          <a:custGeom>
            <a:avLst/>
            <a:gdLst/>
            <a:ahLst/>
            <a:cxnLst/>
            <a:rect l="l" t="t" r="r" b="b"/>
            <a:pathLst>
              <a:path w="619125" h="19050">
                <a:moveTo>
                  <a:pt x="619125" y="0"/>
                </a:moveTo>
                <a:lnTo>
                  <a:pt x="0" y="0"/>
                </a:lnTo>
                <a:lnTo>
                  <a:pt x="0" y="19050"/>
                </a:lnTo>
                <a:lnTo>
                  <a:pt x="619125" y="19050"/>
                </a:lnTo>
                <a:lnTo>
                  <a:pt x="6191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80129" y="2186685"/>
            <a:ext cx="21844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000" spc="20" dirty="0">
                <a:latin typeface="Cambria Math"/>
                <a:cs typeface="Cambria Math"/>
              </a:rPr>
              <a:t>=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41729" y="2100898"/>
            <a:ext cx="101282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888912" algn="l"/>
              </a:tabLst>
            </a:pPr>
            <a:r>
              <a:rPr sz="1500" spc="35" dirty="0">
                <a:latin typeface="Cambria Math"/>
                <a:cs typeface="Cambria Math"/>
              </a:rPr>
              <a:t>1	1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58214" y="2387029"/>
            <a:ext cx="1919605" cy="2487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  <a:tabLst>
                <a:tab pos="1391781" algn="l"/>
              </a:tabLst>
            </a:pPr>
            <a:r>
              <a:rPr sz="2300" spc="52" baseline="-5555" dirty="0">
                <a:latin typeface="Cambria Math"/>
                <a:cs typeface="Cambria Math"/>
              </a:rPr>
              <a:t>𝑠→0</a:t>
            </a:r>
            <a:r>
              <a:rPr sz="2300" spc="-104" baseline="-5555" dirty="0">
                <a:latin typeface="Cambria Math"/>
                <a:cs typeface="Cambria Math"/>
              </a:rPr>
              <a:t> </a:t>
            </a:r>
            <a:r>
              <a:rPr sz="1500" spc="20" dirty="0">
                <a:latin typeface="Cambria Math"/>
                <a:cs typeface="Cambria Math"/>
              </a:rPr>
              <a:t>1+𝐺(𝑠)	</a:t>
            </a:r>
            <a:r>
              <a:rPr sz="1500" spc="15" dirty="0">
                <a:latin typeface="Cambria Math"/>
                <a:cs typeface="Cambria Math"/>
              </a:rPr>
              <a:t>1+𝐾</a:t>
            </a:r>
            <a:r>
              <a:rPr spc="22" baseline="-13888" dirty="0">
                <a:latin typeface="Cambria Math"/>
                <a:cs typeface="Cambria Math"/>
              </a:rPr>
              <a:t>𝑝</a:t>
            </a:r>
            <a:endParaRPr baseline="-13888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45685" y="2366772"/>
            <a:ext cx="476250" cy="19050"/>
          </a:xfrm>
          <a:custGeom>
            <a:avLst/>
            <a:gdLst/>
            <a:ahLst/>
            <a:cxnLst/>
            <a:rect l="l" t="t" r="r" b="b"/>
            <a:pathLst>
              <a:path w="476250" h="19050">
                <a:moveTo>
                  <a:pt x="476250" y="0"/>
                </a:moveTo>
                <a:lnTo>
                  <a:pt x="0" y="0"/>
                </a:lnTo>
                <a:lnTo>
                  <a:pt x="0" y="19050"/>
                </a:lnTo>
                <a:lnTo>
                  <a:pt x="476250" y="19050"/>
                </a:lnTo>
                <a:lnTo>
                  <a:pt x="476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77012" y="2854643"/>
            <a:ext cx="21590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80" dirty="0">
                <a:latin typeface="Cambria Math"/>
                <a:cs typeface="Cambria Math"/>
              </a:rPr>
              <a:t>𝑠𝑠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51242" y="2730821"/>
            <a:ext cx="280924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23818" indent="-286357">
              <a:spcBef>
                <a:spcPts val="125"/>
              </a:spcBef>
              <a:buFont typeface="Wingdings"/>
              <a:buChar char=""/>
              <a:tabLst>
                <a:tab pos="324453" algn="l"/>
                <a:tab pos="638746" algn="l"/>
                <a:tab pos="2488317" algn="l"/>
                <a:tab pos="2770229" algn="l"/>
              </a:tabLst>
            </a:pPr>
            <a:r>
              <a:rPr sz="2000" spc="10" dirty="0">
                <a:latin typeface="Cambria Math"/>
                <a:cs typeface="Cambria Math"/>
              </a:rPr>
              <a:t>𝑒	</a:t>
            </a:r>
            <a:r>
              <a:rPr sz="2000" spc="-10" dirty="0">
                <a:latin typeface="Calibri"/>
                <a:cs typeface="Calibri"/>
              </a:rPr>
              <a:t>(velocity)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7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lim</a:t>
            </a:r>
            <a:r>
              <a:rPr sz="3000" u="heavy" spc="15" baseline="33333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	</a:t>
            </a:r>
            <a:r>
              <a:rPr sz="2300" u="heavy" spc="52" baseline="44444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	</a:t>
            </a:r>
            <a:endParaRPr sz="2300" baseline="44444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42489" y="2644714"/>
            <a:ext cx="14033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u="heavy" spc="-3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00" u="heavy" spc="3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20110" y="2730817"/>
            <a:ext cx="1935480" cy="4520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981614">
              <a:lnSpc>
                <a:spcPts val="1975"/>
              </a:lnSpc>
              <a:spcBef>
                <a:spcPts val="125"/>
              </a:spcBef>
              <a:tabLst>
                <a:tab pos="1420352" algn="l"/>
              </a:tabLst>
            </a:pPr>
            <a:r>
              <a:rPr sz="2000" spc="20" dirty="0">
                <a:latin typeface="Cambria Math"/>
                <a:cs typeface="Cambria Math"/>
              </a:rPr>
              <a:t>=	=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∞</a:t>
            </a:r>
            <a:endParaRPr sz="2000" dirty="0">
              <a:latin typeface="Cambria Math"/>
              <a:cs typeface="Cambria Math"/>
            </a:endParaRPr>
          </a:p>
          <a:p>
            <a:pPr marL="38096">
              <a:lnSpc>
                <a:spcPts val="1375"/>
              </a:lnSpc>
              <a:tabLst>
                <a:tab pos="1238761" algn="l"/>
              </a:tabLst>
            </a:pPr>
            <a:r>
              <a:rPr sz="2300" spc="52" baseline="-5555" dirty="0">
                <a:latin typeface="Cambria Math"/>
                <a:cs typeface="Cambria Math"/>
              </a:rPr>
              <a:t>𝑠→0</a:t>
            </a:r>
            <a:r>
              <a:rPr sz="2300" spc="-112" baseline="-5555" dirty="0">
                <a:latin typeface="Cambria Math"/>
                <a:cs typeface="Cambria Math"/>
              </a:rPr>
              <a:t> </a:t>
            </a:r>
            <a:r>
              <a:rPr sz="1500" spc="20" dirty="0">
                <a:latin typeface="Cambria Math"/>
                <a:cs typeface="Cambria Math"/>
              </a:rPr>
              <a:t>𝑠𝐺(𝑠)	</a:t>
            </a:r>
            <a:r>
              <a:rPr sz="1500" spc="35" dirty="0">
                <a:latin typeface="Cambria Math"/>
                <a:cs typeface="Cambria Math"/>
              </a:rPr>
              <a:t>0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77012" y="3370009"/>
            <a:ext cx="21590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80" dirty="0">
                <a:latin typeface="Cambria Math"/>
                <a:cs typeface="Cambria Math"/>
              </a:rPr>
              <a:t>𝑠𝑠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51246" y="3246061"/>
            <a:ext cx="339026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23818" indent="-286357">
              <a:spcBef>
                <a:spcPts val="125"/>
              </a:spcBef>
              <a:buFont typeface="Wingdings"/>
              <a:buChar char=""/>
              <a:tabLst>
                <a:tab pos="324453" algn="l"/>
                <a:tab pos="638746" algn="l"/>
                <a:tab pos="3012140" algn="l"/>
                <a:tab pos="3351194" algn="l"/>
              </a:tabLst>
            </a:pPr>
            <a:r>
              <a:rPr sz="2000" spc="10" dirty="0">
                <a:latin typeface="Cambria Math"/>
                <a:cs typeface="Cambria Math"/>
              </a:rPr>
              <a:t>𝑒	</a:t>
            </a:r>
            <a:r>
              <a:rPr sz="2000" spc="-15" dirty="0">
                <a:latin typeface="Calibri"/>
                <a:cs typeface="Calibri"/>
              </a:rPr>
              <a:t>(acceleration)</a:t>
            </a:r>
            <a:r>
              <a:rPr sz="2000" spc="145" dirty="0">
                <a:latin typeface="Calibri"/>
                <a:cs typeface="Calibri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15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lim</a:t>
            </a:r>
            <a:r>
              <a:rPr sz="3000" u="heavy" spc="15" baseline="33333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	</a:t>
            </a:r>
            <a:r>
              <a:rPr sz="2300" u="heavy" spc="52" baseline="44444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	</a:t>
            </a:r>
            <a:endParaRPr sz="2300" baseline="44444" dirty="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13985" y="3160078"/>
            <a:ext cx="14097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u="heavy" spc="-3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00" u="heavy" spc="3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96996" y="3379537"/>
            <a:ext cx="203073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96">
              <a:spcBef>
                <a:spcPts val="125"/>
              </a:spcBef>
            </a:pPr>
            <a:r>
              <a:rPr sz="2300" spc="52" baseline="-5555" dirty="0">
                <a:latin typeface="Cambria Math"/>
                <a:cs typeface="Cambria Math"/>
              </a:rPr>
              <a:t>𝑠→0 </a:t>
            </a:r>
            <a:r>
              <a:rPr sz="1500" spc="45" dirty="0">
                <a:latin typeface="Cambria Math"/>
                <a:cs typeface="Cambria Math"/>
              </a:rPr>
              <a:t>𝑠</a:t>
            </a:r>
            <a:r>
              <a:rPr spc="67" baseline="20833" dirty="0">
                <a:latin typeface="Cambria Math"/>
                <a:cs typeface="Cambria Math"/>
              </a:rPr>
              <a:t>2</a:t>
            </a:r>
            <a:r>
              <a:rPr sz="1500" spc="45" dirty="0">
                <a:latin typeface="Cambria Math"/>
                <a:cs typeface="Cambria Math"/>
              </a:rPr>
              <a:t>𝐺(𝑠) </a:t>
            </a:r>
            <a:r>
              <a:rPr sz="3000" spc="30" baseline="29166" dirty="0">
                <a:latin typeface="Cambria Math"/>
                <a:cs typeface="Cambria Math"/>
              </a:rPr>
              <a:t>= </a:t>
            </a:r>
            <a:r>
              <a:rPr sz="1500" spc="35" dirty="0">
                <a:latin typeface="Cambria Math"/>
                <a:cs typeface="Cambria Math"/>
              </a:rPr>
              <a:t>0 </a:t>
            </a:r>
            <a:r>
              <a:rPr sz="3000" spc="30" baseline="29166" dirty="0">
                <a:latin typeface="Cambria Math"/>
                <a:cs typeface="Cambria Math"/>
              </a:rPr>
              <a:t>=</a:t>
            </a:r>
            <a:r>
              <a:rPr sz="3000" spc="-172" baseline="29166" dirty="0">
                <a:latin typeface="Cambria Math"/>
                <a:cs typeface="Cambria Math"/>
              </a:rPr>
              <a:t> </a:t>
            </a:r>
            <a:r>
              <a:rPr sz="3000" spc="30" baseline="29166" dirty="0">
                <a:latin typeface="Cambria Math"/>
                <a:cs typeface="Cambria Math"/>
              </a:rPr>
              <a:t>∞</a:t>
            </a:r>
            <a:endParaRPr sz="3000" baseline="29166" dirty="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6279" y="4018597"/>
            <a:ext cx="7704455" cy="65787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564" indent="-343499">
              <a:lnSpc>
                <a:spcPts val="2495"/>
              </a:lnSpc>
              <a:spcBef>
                <a:spcPts val="130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2200" spc="5" dirty="0">
                <a:latin typeface="Calibri"/>
                <a:cs typeface="Calibri"/>
              </a:rPr>
              <a:t>Constant position </a:t>
            </a:r>
            <a:r>
              <a:rPr sz="2200" spc="-35" dirty="0">
                <a:latin typeface="Calibri"/>
                <a:cs typeface="Calibri"/>
              </a:rPr>
              <a:t>error, </a:t>
            </a:r>
            <a:r>
              <a:rPr sz="2200" spc="10" dirty="0">
                <a:latin typeface="Calibri"/>
                <a:cs typeface="Calibri"/>
              </a:rPr>
              <a:t>infinite </a:t>
            </a:r>
            <a:r>
              <a:rPr sz="2200" spc="5" dirty="0">
                <a:latin typeface="Calibri"/>
                <a:cs typeface="Calibri"/>
              </a:rPr>
              <a:t>velocity </a:t>
            </a:r>
            <a:r>
              <a:rPr sz="2200" spc="10" dirty="0">
                <a:latin typeface="Calibri"/>
                <a:cs typeface="Calibri"/>
              </a:rPr>
              <a:t>and acceleration</a:t>
            </a:r>
            <a:r>
              <a:rPr sz="2200" spc="4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errors</a:t>
            </a:r>
            <a:endParaRPr sz="2200" dirty="0">
              <a:latin typeface="Calibri"/>
              <a:cs typeface="Calibri"/>
            </a:endParaRPr>
          </a:p>
          <a:p>
            <a:pPr marL="355564">
              <a:lnSpc>
                <a:spcPts val="2495"/>
              </a:lnSpc>
            </a:pPr>
            <a:r>
              <a:rPr sz="2200" spc="10" dirty="0">
                <a:latin typeface="Calibri"/>
                <a:cs typeface="Calibri"/>
              </a:rPr>
              <a:t>at </a:t>
            </a:r>
            <a:r>
              <a:rPr sz="2200" dirty="0">
                <a:latin typeface="Calibri"/>
                <a:cs typeface="Calibri"/>
              </a:rPr>
              <a:t>steady</a:t>
            </a:r>
            <a:r>
              <a:rPr sz="2200" spc="80" dirty="0">
                <a:latin typeface="Calibri"/>
                <a:cs typeface="Calibri"/>
              </a:rPr>
              <a:t> </a:t>
            </a:r>
            <a:r>
              <a:rPr sz="2200" spc="10" dirty="0">
                <a:latin typeface="Calibri"/>
                <a:cs typeface="Calibri"/>
              </a:rPr>
              <a:t>state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602" y="153987"/>
            <a:ext cx="734822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15" dirty="0">
                <a:solidFill>
                  <a:srgbClr val="FF0000"/>
                </a:solidFill>
              </a:rPr>
              <a:t>Steady </a:t>
            </a:r>
            <a:r>
              <a:rPr sz="2800" spc="-35" dirty="0">
                <a:solidFill>
                  <a:srgbClr val="FF0000"/>
                </a:solidFill>
              </a:rPr>
              <a:t>State </a:t>
            </a:r>
            <a:r>
              <a:rPr sz="2800" spc="-20" dirty="0">
                <a:solidFill>
                  <a:srgbClr val="FF0000"/>
                </a:solidFill>
              </a:rPr>
              <a:t>Error </a:t>
            </a:r>
            <a:r>
              <a:rPr sz="2800" spc="-25" dirty="0">
                <a:solidFill>
                  <a:srgbClr val="FF0000"/>
                </a:solidFill>
              </a:rPr>
              <a:t>for </a:t>
            </a:r>
            <a:r>
              <a:rPr lang="en-US" sz="2800" spc="-5" dirty="0" smtClean="0">
                <a:solidFill>
                  <a:srgbClr val="FF0000"/>
                </a:solidFill>
              </a:rPr>
              <a:t> step input</a:t>
            </a:r>
            <a:endParaRPr sz="2800" spc="-30" dirty="0">
              <a:solidFill>
                <a:srgbClr val="FF00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6800" y="742950"/>
            <a:ext cx="7162800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564" indent="-343499">
              <a:spcBef>
                <a:spcPts val="130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lang="en-US" sz="2200" b="1" spc="15" dirty="0" smtClean="0">
                <a:solidFill>
                  <a:srgbClr val="006FC0"/>
                </a:solidFill>
                <a:cs typeface="Calibri"/>
              </a:rPr>
              <a:t>Type</a:t>
            </a:r>
            <a:r>
              <a:rPr lang="en-US" sz="2200" spc="15" dirty="0" smtClean="0">
                <a:solidFill>
                  <a:srgbClr val="006FC0"/>
                </a:solidFill>
                <a:latin typeface="Cambria Math"/>
                <a:cs typeface="Cambria Math"/>
              </a:rPr>
              <a:t>−𝟏</a:t>
            </a:r>
            <a:r>
              <a:rPr lang="en-US" sz="2200" spc="-55" dirty="0" smtClean="0">
                <a:solidFill>
                  <a:srgbClr val="006FC0"/>
                </a:solidFill>
                <a:latin typeface="Cambria Math"/>
                <a:cs typeface="Cambria Math"/>
              </a:rPr>
              <a:t> </a:t>
            </a:r>
            <a:r>
              <a:rPr lang="en-US" sz="2200" b="1" spc="30" dirty="0" smtClean="0">
                <a:solidFill>
                  <a:srgbClr val="006FC0"/>
                </a:solidFill>
                <a:cs typeface="Calibri"/>
              </a:rPr>
              <a:t>system: find </a:t>
            </a:r>
            <a:r>
              <a:rPr lang="en-US" sz="2200" b="1" spc="30" dirty="0" err="1" smtClean="0">
                <a:solidFill>
                  <a:srgbClr val="006FC0"/>
                </a:solidFill>
                <a:cs typeface="Calibri"/>
              </a:rPr>
              <a:t>Kp</a:t>
            </a:r>
            <a:r>
              <a:rPr lang="en-US" sz="2200" b="1" spc="30" dirty="0" smtClean="0">
                <a:solidFill>
                  <a:srgbClr val="006FC0"/>
                </a:solidFill>
                <a:cs typeface="Calibri"/>
              </a:rPr>
              <a:t> and </a:t>
            </a:r>
            <a:r>
              <a:rPr lang="en-US" sz="2200" b="1" spc="30" dirty="0" err="1" smtClean="0">
                <a:solidFill>
                  <a:srgbClr val="006FC0"/>
                </a:solidFill>
                <a:cs typeface="Calibri"/>
              </a:rPr>
              <a:t>ess</a:t>
            </a:r>
            <a:r>
              <a:rPr lang="en-US" sz="2200" b="1" spc="30" dirty="0" smtClean="0">
                <a:solidFill>
                  <a:srgbClr val="006FC0"/>
                </a:solidFill>
                <a:cs typeface="Calibri"/>
              </a:rPr>
              <a:t> for unit step input</a:t>
            </a:r>
            <a:endParaRPr lang="en-US" sz="2200" dirty="0"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27020" y="1629030"/>
            <a:ext cx="313690" cy="255904"/>
          </a:xfrm>
          <a:custGeom>
            <a:avLst/>
            <a:gdLst/>
            <a:ahLst/>
            <a:cxnLst/>
            <a:rect l="l" t="t" r="r" b="b"/>
            <a:pathLst>
              <a:path w="313689" h="255905">
                <a:moveTo>
                  <a:pt x="232029" y="0"/>
                </a:moveTo>
                <a:lnTo>
                  <a:pt x="228473" y="10287"/>
                </a:lnTo>
                <a:lnTo>
                  <a:pt x="243258" y="16742"/>
                </a:lnTo>
                <a:lnTo>
                  <a:pt x="255984" y="25638"/>
                </a:lnTo>
                <a:lnTo>
                  <a:pt x="281856" y="66879"/>
                </a:lnTo>
                <a:lnTo>
                  <a:pt x="289389" y="104753"/>
                </a:lnTo>
                <a:lnTo>
                  <a:pt x="290322" y="126619"/>
                </a:lnTo>
                <a:lnTo>
                  <a:pt x="289371" y="149195"/>
                </a:lnTo>
                <a:lnTo>
                  <a:pt x="281803" y="188108"/>
                </a:lnTo>
                <a:lnTo>
                  <a:pt x="256031" y="229965"/>
                </a:lnTo>
                <a:lnTo>
                  <a:pt x="228854" y="245363"/>
                </a:lnTo>
                <a:lnTo>
                  <a:pt x="232029" y="255778"/>
                </a:lnTo>
                <a:lnTo>
                  <a:pt x="266985" y="239426"/>
                </a:lnTo>
                <a:lnTo>
                  <a:pt x="292607" y="211074"/>
                </a:lnTo>
                <a:lnTo>
                  <a:pt x="308435" y="173148"/>
                </a:lnTo>
                <a:lnTo>
                  <a:pt x="313690" y="127888"/>
                </a:lnTo>
                <a:lnTo>
                  <a:pt x="312378" y="104481"/>
                </a:lnTo>
                <a:lnTo>
                  <a:pt x="301849" y="62952"/>
                </a:lnTo>
                <a:lnTo>
                  <a:pt x="280892" y="29092"/>
                </a:lnTo>
                <a:lnTo>
                  <a:pt x="250602" y="6665"/>
                </a:lnTo>
                <a:lnTo>
                  <a:pt x="232029" y="0"/>
                </a:lnTo>
                <a:close/>
              </a:path>
              <a:path w="313689" h="255905">
                <a:moveTo>
                  <a:pt x="81534" y="0"/>
                </a:moveTo>
                <a:lnTo>
                  <a:pt x="46736" y="16367"/>
                </a:lnTo>
                <a:lnTo>
                  <a:pt x="21081" y="44831"/>
                </a:lnTo>
                <a:lnTo>
                  <a:pt x="5254" y="82835"/>
                </a:lnTo>
                <a:lnTo>
                  <a:pt x="0" y="127888"/>
                </a:lnTo>
                <a:lnTo>
                  <a:pt x="1309" y="151441"/>
                </a:lnTo>
                <a:lnTo>
                  <a:pt x="11787" y="193022"/>
                </a:lnTo>
                <a:lnTo>
                  <a:pt x="32670" y="226738"/>
                </a:lnTo>
                <a:lnTo>
                  <a:pt x="81534" y="255778"/>
                </a:lnTo>
                <a:lnTo>
                  <a:pt x="84836" y="245363"/>
                </a:lnTo>
                <a:lnTo>
                  <a:pt x="70217" y="238938"/>
                </a:lnTo>
                <a:lnTo>
                  <a:pt x="57610" y="229965"/>
                </a:lnTo>
                <a:lnTo>
                  <a:pt x="31813" y="188108"/>
                </a:lnTo>
                <a:lnTo>
                  <a:pt x="24193" y="149195"/>
                </a:lnTo>
                <a:lnTo>
                  <a:pt x="23241" y="126619"/>
                </a:lnTo>
                <a:lnTo>
                  <a:pt x="24193" y="104753"/>
                </a:lnTo>
                <a:lnTo>
                  <a:pt x="31813" y="66879"/>
                </a:lnTo>
                <a:lnTo>
                  <a:pt x="57705" y="25638"/>
                </a:lnTo>
                <a:lnTo>
                  <a:pt x="85217" y="10287"/>
                </a:lnTo>
                <a:lnTo>
                  <a:pt x="815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11758" y="1547116"/>
            <a:ext cx="448945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200" spc="15" dirty="0">
                <a:latin typeface="Cambria Math"/>
                <a:cs typeface="Cambria Math"/>
              </a:rPr>
              <a:t>𝐺</a:t>
            </a:r>
            <a:r>
              <a:rPr sz="2200" spc="395" dirty="0">
                <a:latin typeface="Cambria Math"/>
                <a:cs typeface="Cambria Math"/>
              </a:rPr>
              <a:t> 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93820" y="1387602"/>
            <a:ext cx="2409190" cy="334010"/>
          </a:xfrm>
          <a:custGeom>
            <a:avLst/>
            <a:gdLst/>
            <a:ahLst/>
            <a:cxnLst/>
            <a:rect l="l" t="t" r="r" b="b"/>
            <a:pathLst>
              <a:path w="2409190" h="334010">
                <a:moveTo>
                  <a:pt x="90932" y="11049"/>
                </a:moveTo>
                <a:lnTo>
                  <a:pt x="87630" y="0"/>
                </a:lnTo>
                <a:lnTo>
                  <a:pt x="67779" y="7747"/>
                </a:lnTo>
                <a:lnTo>
                  <a:pt x="50368" y="19900"/>
                </a:lnTo>
                <a:lnTo>
                  <a:pt x="22733" y="57404"/>
                </a:lnTo>
                <a:lnTo>
                  <a:pt x="5651" y="107861"/>
                </a:lnTo>
                <a:lnTo>
                  <a:pt x="0" y="167005"/>
                </a:lnTo>
                <a:lnTo>
                  <a:pt x="1397" y="197434"/>
                </a:lnTo>
                <a:lnTo>
                  <a:pt x="12750" y="252158"/>
                </a:lnTo>
                <a:lnTo>
                  <a:pt x="35344" y="297307"/>
                </a:lnTo>
                <a:lnTo>
                  <a:pt x="67779" y="326021"/>
                </a:lnTo>
                <a:lnTo>
                  <a:pt x="87630" y="333756"/>
                </a:lnTo>
                <a:lnTo>
                  <a:pt x="90932" y="322707"/>
                </a:lnTo>
                <a:lnTo>
                  <a:pt x="75615" y="314731"/>
                </a:lnTo>
                <a:lnTo>
                  <a:pt x="62268" y="303149"/>
                </a:lnTo>
                <a:lnTo>
                  <a:pt x="41529" y="269113"/>
                </a:lnTo>
                <a:lnTo>
                  <a:pt x="28956" y="223024"/>
                </a:lnTo>
                <a:lnTo>
                  <a:pt x="24765" y="166878"/>
                </a:lnTo>
                <a:lnTo>
                  <a:pt x="25806" y="137693"/>
                </a:lnTo>
                <a:lnTo>
                  <a:pt x="34188" y="86537"/>
                </a:lnTo>
                <a:lnTo>
                  <a:pt x="50901" y="45808"/>
                </a:lnTo>
                <a:lnTo>
                  <a:pt x="75615" y="19037"/>
                </a:lnTo>
                <a:lnTo>
                  <a:pt x="90932" y="11049"/>
                </a:lnTo>
                <a:close/>
              </a:path>
              <a:path w="2409190" h="334010">
                <a:moveTo>
                  <a:pt x="209042" y="42164"/>
                </a:moveTo>
                <a:lnTo>
                  <a:pt x="205359" y="31877"/>
                </a:lnTo>
                <a:lnTo>
                  <a:pt x="186804" y="38544"/>
                </a:lnTo>
                <a:lnTo>
                  <a:pt x="170561" y="48247"/>
                </a:lnTo>
                <a:lnTo>
                  <a:pt x="144907" y="76708"/>
                </a:lnTo>
                <a:lnTo>
                  <a:pt x="129070" y="114719"/>
                </a:lnTo>
                <a:lnTo>
                  <a:pt x="123825" y="159766"/>
                </a:lnTo>
                <a:lnTo>
                  <a:pt x="125133" y="183324"/>
                </a:lnTo>
                <a:lnTo>
                  <a:pt x="135610" y="224904"/>
                </a:lnTo>
                <a:lnTo>
                  <a:pt x="156489" y="258622"/>
                </a:lnTo>
                <a:lnTo>
                  <a:pt x="205359" y="287655"/>
                </a:lnTo>
                <a:lnTo>
                  <a:pt x="208661" y="277241"/>
                </a:lnTo>
                <a:lnTo>
                  <a:pt x="194030" y="270827"/>
                </a:lnTo>
                <a:lnTo>
                  <a:pt x="181432" y="261848"/>
                </a:lnTo>
                <a:lnTo>
                  <a:pt x="155625" y="219989"/>
                </a:lnTo>
                <a:lnTo>
                  <a:pt x="148018" y="181076"/>
                </a:lnTo>
                <a:lnTo>
                  <a:pt x="147066" y="158496"/>
                </a:lnTo>
                <a:lnTo>
                  <a:pt x="148018" y="136639"/>
                </a:lnTo>
                <a:lnTo>
                  <a:pt x="155638" y="98767"/>
                </a:lnTo>
                <a:lnTo>
                  <a:pt x="181521" y="57518"/>
                </a:lnTo>
                <a:lnTo>
                  <a:pt x="194246" y="48628"/>
                </a:lnTo>
                <a:lnTo>
                  <a:pt x="209042" y="42164"/>
                </a:lnTo>
                <a:close/>
              </a:path>
              <a:path w="2409190" h="334010">
                <a:moveTo>
                  <a:pt x="1018540" y="159766"/>
                </a:moveTo>
                <a:lnTo>
                  <a:pt x="1013282" y="114719"/>
                </a:lnTo>
                <a:lnTo>
                  <a:pt x="997458" y="76708"/>
                </a:lnTo>
                <a:lnTo>
                  <a:pt x="971727" y="48247"/>
                </a:lnTo>
                <a:lnTo>
                  <a:pt x="936879" y="31877"/>
                </a:lnTo>
                <a:lnTo>
                  <a:pt x="933323" y="42164"/>
                </a:lnTo>
                <a:lnTo>
                  <a:pt x="948105" y="48628"/>
                </a:lnTo>
                <a:lnTo>
                  <a:pt x="960831" y="57518"/>
                </a:lnTo>
                <a:lnTo>
                  <a:pt x="986701" y="98767"/>
                </a:lnTo>
                <a:lnTo>
                  <a:pt x="994232" y="136639"/>
                </a:lnTo>
                <a:lnTo>
                  <a:pt x="995172" y="158496"/>
                </a:lnTo>
                <a:lnTo>
                  <a:pt x="994219" y="181076"/>
                </a:lnTo>
                <a:lnTo>
                  <a:pt x="986650" y="219989"/>
                </a:lnTo>
                <a:lnTo>
                  <a:pt x="960882" y="261848"/>
                </a:lnTo>
                <a:lnTo>
                  <a:pt x="933704" y="277241"/>
                </a:lnTo>
                <a:lnTo>
                  <a:pt x="936879" y="287655"/>
                </a:lnTo>
                <a:lnTo>
                  <a:pt x="971829" y="271310"/>
                </a:lnTo>
                <a:lnTo>
                  <a:pt x="997458" y="242951"/>
                </a:lnTo>
                <a:lnTo>
                  <a:pt x="1013282" y="205028"/>
                </a:lnTo>
                <a:lnTo>
                  <a:pt x="1017219" y="183324"/>
                </a:lnTo>
                <a:lnTo>
                  <a:pt x="1018540" y="159766"/>
                </a:lnTo>
                <a:close/>
              </a:path>
              <a:path w="2409190" h="334010">
                <a:moveTo>
                  <a:pt x="1152017" y="42164"/>
                </a:moveTo>
                <a:lnTo>
                  <a:pt x="1148334" y="31877"/>
                </a:lnTo>
                <a:lnTo>
                  <a:pt x="1129779" y="38544"/>
                </a:lnTo>
                <a:lnTo>
                  <a:pt x="1113536" y="48247"/>
                </a:lnTo>
                <a:lnTo>
                  <a:pt x="1087882" y="76708"/>
                </a:lnTo>
                <a:lnTo>
                  <a:pt x="1072045" y="114719"/>
                </a:lnTo>
                <a:lnTo>
                  <a:pt x="1066800" y="159766"/>
                </a:lnTo>
                <a:lnTo>
                  <a:pt x="1068108" y="183324"/>
                </a:lnTo>
                <a:lnTo>
                  <a:pt x="1078585" y="224904"/>
                </a:lnTo>
                <a:lnTo>
                  <a:pt x="1099464" y="258622"/>
                </a:lnTo>
                <a:lnTo>
                  <a:pt x="1148334" y="287655"/>
                </a:lnTo>
                <a:lnTo>
                  <a:pt x="1151636" y="277241"/>
                </a:lnTo>
                <a:lnTo>
                  <a:pt x="1137005" y="270827"/>
                </a:lnTo>
                <a:lnTo>
                  <a:pt x="1124407" y="261848"/>
                </a:lnTo>
                <a:lnTo>
                  <a:pt x="1098600" y="219989"/>
                </a:lnTo>
                <a:lnTo>
                  <a:pt x="1090993" y="181076"/>
                </a:lnTo>
                <a:lnTo>
                  <a:pt x="1090041" y="158496"/>
                </a:lnTo>
                <a:lnTo>
                  <a:pt x="1090993" y="136639"/>
                </a:lnTo>
                <a:lnTo>
                  <a:pt x="1098613" y="98767"/>
                </a:lnTo>
                <a:lnTo>
                  <a:pt x="1124496" y="57518"/>
                </a:lnTo>
                <a:lnTo>
                  <a:pt x="1137221" y="48628"/>
                </a:lnTo>
                <a:lnTo>
                  <a:pt x="1152017" y="42164"/>
                </a:lnTo>
                <a:close/>
              </a:path>
              <a:path w="2409190" h="334010">
                <a:moveTo>
                  <a:pt x="1980565" y="159766"/>
                </a:moveTo>
                <a:lnTo>
                  <a:pt x="1975307" y="114719"/>
                </a:lnTo>
                <a:lnTo>
                  <a:pt x="1959483" y="76708"/>
                </a:lnTo>
                <a:lnTo>
                  <a:pt x="1933752" y="48247"/>
                </a:lnTo>
                <a:lnTo>
                  <a:pt x="1898904" y="31877"/>
                </a:lnTo>
                <a:lnTo>
                  <a:pt x="1895348" y="42164"/>
                </a:lnTo>
                <a:lnTo>
                  <a:pt x="1910130" y="48628"/>
                </a:lnTo>
                <a:lnTo>
                  <a:pt x="1922856" y="57518"/>
                </a:lnTo>
                <a:lnTo>
                  <a:pt x="1948726" y="98767"/>
                </a:lnTo>
                <a:lnTo>
                  <a:pt x="1956257" y="136639"/>
                </a:lnTo>
                <a:lnTo>
                  <a:pt x="1957197" y="158496"/>
                </a:lnTo>
                <a:lnTo>
                  <a:pt x="1956244" y="181076"/>
                </a:lnTo>
                <a:lnTo>
                  <a:pt x="1948675" y="219989"/>
                </a:lnTo>
                <a:lnTo>
                  <a:pt x="1922907" y="261848"/>
                </a:lnTo>
                <a:lnTo>
                  <a:pt x="1895729" y="277241"/>
                </a:lnTo>
                <a:lnTo>
                  <a:pt x="1898904" y="287655"/>
                </a:lnTo>
                <a:lnTo>
                  <a:pt x="1933854" y="271310"/>
                </a:lnTo>
                <a:lnTo>
                  <a:pt x="1959483" y="242951"/>
                </a:lnTo>
                <a:lnTo>
                  <a:pt x="1975307" y="205028"/>
                </a:lnTo>
                <a:lnTo>
                  <a:pt x="1979244" y="183324"/>
                </a:lnTo>
                <a:lnTo>
                  <a:pt x="1980565" y="159766"/>
                </a:lnTo>
                <a:close/>
              </a:path>
              <a:path w="2409190" h="334010">
                <a:moveTo>
                  <a:pt x="2409063" y="166878"/>
                </a:moveTo>
                <a:lnTo>
                  <a:pt x="2403398" y="107861"/>
                </a:lnTo>
                <a:lnTo>
                  <a:pt x="2386330" y="57404"/>
                </a:lnTo>
                <a:lnTo>
                  <a:pt x="2358682" y="19900"/>
                </a:lnTo>
                <a:lnTo>
                  <a:pt x="2321433" y="0"/>
                </a:lnTo>
                <a:lnTo>
                  <a:pt x="2318004" y="11049"/>
                </a:lnTo>
                <a:lnTo>
                  <a:pt x="2333383" y="19037"/>
                </a:lnTo>
                <a:lnTo>
                  <a:pt x="2346769" y="30607"/>
                </a:lnTo>
                <a:lnTo>
                  <a:pt x="2367534" y="64643"/>
                </a:lnTo>
                <a:lnTo>
                  <a:pt x="2380107" y="110871"/>
                </a:lnTo>
                <a:lnTo>
                  <a:pt x="2384298" y="167005"/>
                </a:lnTo>
                <a:lnTo>
                  <a:pt x="2383244" y="196253"/>
                </a:lnTo>
                <a:lnTo>
                  <a:pt x="2374862" y="247307"/>
                </a:lnTo>
                <a:lnTo>
                  <a:pt x="2358148" y="287959"/>
                </a:lnTo>
                <a:lnTo>
                  <a:pt x="2318004" y="322707"/>
                </a:lnTo>
                <a:lnTo>
                  <a:pt x="2321433" y="333756"/>
                </a:lnTo>
                <a:lnTo>
                  <a:pt x="2358682" y="313867"/>
                </a:lnTo>
                <a:lnTo>
                  <a:pt x="2386330" y="276352"/>
                </a:lnTo>
                <a:lnTo>
                  <a:pt x="2403411" y="225856"/>
                </a:lnTo>
                <a:lnTo>
                  <a:pt x="2407653" y="197434"/>
                </a:lnTo>
                <a:lnTo>
                  <a:pt x="2409063" y="166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90240" y="1337310"/>
            <a:ext cx="3008630" cy="55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15883">
              <a:lnSpc>
                <a:spcPts val="2115"/>
              </a:lnSpc>
              <a:spcBef>
                <a:spcPts val="130"/>
              </a:spcBef>
              <a:tabLst>
                <a:tab pos="921293" algn="l"/>
                <a:tab pos="1864810" algn="l"/>
                <a:tab pos="2761339" algn="l"/>
              </a:tabLst>
            </a:pPr>
            <a:r>
              <a:rPr sz="2200" dirty="0">
                <a:latin typeface="Cambria Math"/>
                <a:cs typeface="Cambria Math"/>
              </a:rPr>
              <a:t>𝐾′	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95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dirty="0">
                <a:latin typeface="Cambria Math"/>
                <a:cs typeface="Cambria Math"/>
              </a:rPr>
              <a:t> </a:t>
            </a:r>
            <a:r>
              <a:rPr sz="2200" spc="-45" dirty="0">
                <a:latin typeface="Cambria Math"/>
                <a:cs typeface="Cambria Math"/>
              </a:rPr>
              <a:t>𝑧</a:t>
            </a:r>
            <a:r>
              <a:rPr sz="2300" spc="-67" baseline="-16129" dirty="0">
                <a:latin typeface="Cambria Math"/>
                <a:cs typeface="Cambria Math"/>
              </a:rPr>
              <a:t>1	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100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75" dirty="0">
                <a:latin typeface="Cambria Math"/>
                <a:cs typeface="Cambria Math"/>
              </a:rPr>
              <a:t> </a:t>
            </a:r>
            <a:r>
              <a:rPr sz="2200" spc="-10" dirty="0">
                <a:latin typeface="Cambria Math"/>
                <a:cs typeface="Cambria Math"/>
              </a:rPr>
              <a:t>𝑧</a:t>
            </a:r>
            <a:r>
              <a:rPr sz="2300" spc="-15" baseline="-16129" dirty="0">
                <a:latin typeface="Cambria Math"/>
                <a:cs typeface="Cambria Math"/>
              </a:rPr>
              <a:t>2	</a:t>
            </a:r>
            <a:r>
              <a:rPr sz="2200" spc="20" dirty="0">
                <a:latin typeface="Cambria Math"/>
                <a:cs typeface="Cambria Math"/>
              </a:rPr>
              <a:t>…</a:t>
            </a:r>
            <a:endParaRPr sz="2200" dirty="0">
              <a:latin typeface="Cambria Math"/>
              <a:cs typeface="Cambria Math"/>
            </a:endParaRPr>
          </a:p>
          <a:p>
            <a:pPr marL="63494">
              <a:lnSpc>
                <a:spcPts val="2115"/>
              </a:lnSpc>
            </a:pPr>
            <a:r>
              <a:rPr sz="2200" spc="20" dirty="0">
                <a:latin typeface="Cambria Math"/>
                <a:cs typeface="Cambria Math"/>
              </a:rPr>
              <a:t>=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50970" y="1810005"/>
            <a:ext cx="923290" cy="255904"/>
          </a:xfrm>
          <a:custGeom>
            <a:avLst/>
            <a:gdLst/>
            <a:ahLst/>
            <a:cxnLst/>
            <a:rect l="l" t="t" r="r" b="b"/>
            <a:pathLst>
              <a:path w="923289" h="255905">
                <a:moveTo>
                  <a:pt x="841628" y="0"/>
                </a:moveTo>
                <a:lnTo>
                  <a:pt x="838072" y="10287"/>
                </a:lnTo>
                <a:lnTo>
                  <a:pt x="852858" y="16742"/>
                </a:lnTo>
                <a:lnTo>
                  <a:pt x="865584" y="25638"/>
                </a:lnTo>
                <a:lnTo>
                  <a:pt x="891456" y="66879"/>
                </a:lnTo>
                <a:lnTo>
                  <a:pt x="898989" y="104753"/>
                </a:lnTo>
                <a:lnTo>
                  <a:pt x="899921" y="126619"/>
                </a:lnTo>
                <a:lnTo>
                  <a:pt x="898971" y="149195"/>
                </a:lnTo>
                <a:lnTo>
                  <a:pt x="891403" y="188108"/>
                </a:lnTo>
                <a:lnTo>
                  <a:pt x="865631" y="229965"/>
                </a:lnTo>
                <a:lnTo>
                  <a:pt x="838453" y="245364"/>
                </a:lnTo>
                <a:lnTo>
                  <a:pt x="841628" y="255778"/>
                </a:lnTo>
                <a:lnTo>
                  <a:pt x="876585" y="239426"/>
                </a:lnTo>
                <a:lnTo>
                  <a:pt x="902207" y="211074"/>
                </a:lnTo>
                <a:lnTo>
                  <a:pt x="918035" y="173148"/>
                </a:lnTo>
                <a:lnTo>
                  <a:pt x="923289" y="127889"/>
                </a:lnTo>
                <a:lnTo>
                  <a:pt x="921978" y="104481"/>
                </a:lnTo>
                <a:lnTo>
                  <a:pt x="911449" y="62952"/>
                </a:lnTo>
                <a:lnTo>
                  <a:pt x="890492" y="29092"/>
                </a:lnTo>
                <a:lnTo>
                  <a:pt x="860202" y="6665"/>
                </a:lnTo>
                <a:lnTo>
                  <a:pt x="841628" y="0"/>
                </a:lnTo>
                <a:close/>
              </a:path>
              <a:path w="923289" h="255905">
                <a:moveTo>
                  <a:pt x="81533" y="0"/>
                </a:moveTo>
                <a:lnTo>
                  <a:pt x="46735" y="16367"/>
                </a:lnTo>
                <a:lnTo>
                  <a:pt x="21081" y="44831"/>
                </a:lnTo>
                <a:lnTo>
                  <a:pt x="5254" y="82835"/>
                </a:lnTo>
                <a:lnTo>
                  <a:pt x="0" y="127889"/>
                </a:lnTo>
                <a:lnTo>
                  <a:pt x="1309" y="151441"/>
                </a:lnTo>
                <a:lnTo>
                  <a:pt x="11787" y="193022"/>
                </a:lnTo>
                <a:lnTo>
                  <a:pt x="32670" y="226738"/>
                </a:lnTo>
                <a:lnTo>
                  <a:pt x="81533" y="255778"/>
                </a:lnTo>
                <a:lnTo>
                  <a:pt x="84835" y="245364"/>
                </a:lnTo>
                <a:lnTo>
                  <a:pt x="70217" y="238938"/>
                </a:lnTo>
                <a:lnTo>
                  <a:pt x="57610" y="229965"/>
                </a:lnTo>
                <a:lnTo>
                  <a:pt x="31813" y="188108"/>
                </a:lnTo>
                <a:lnTo>
                  <a:pt x="24193" y="149195"/>
                </a:lnTo>
                <a:lnTo>
                  <a:pt x="23240" y="126619"/>
                </a:lnTo>
                <a:lnTo>
                  <a:pt x="24193" y="104753"/>
                </a:lnTo>
                <a:lnTo>
                  <a:pt x="31813" y="66879"/>
                </a:lnTo>
                <a:lnTo>
                  <a:pt x="57705" y="25638"/>
                </a:lnTo>
                <a:lnTo>
                  <a:pt x="85216" y="10287"/>
                </a:lnTo>
                <a:lnTo>
                  <a:pt x="815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59201" y="1728472"/>
            <a:ext cx="1041400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2200" spc="10" dirty="0">
                <a:latin typeface="Cambria Math"/>
                <a:cs typeface="Cambria Math"/>
              </a:rPr>
              <a:t>𝑠 𝑠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-20" dirty="0">
                <a:latin typeface="Cambria Math"/>
                <a:cs typeface="Cambria Math"/>
              </a:rPr>
              <a:t> </a:t>
            </a:r>
            <a:r>
              <a:rPr sz="2200" spc="-50" dirty="0">
                <a:latin typeface="Cambria Math"/>
                <a:cs typeface="Cambria Math"/>
              </a:rPr>
              <a:t>𝑝</a:t>
            </a:r>
            <a:r>
              <a:rPr sz="2300" spc="-75" baseline="-16129" dirty="0">
                <a:latin typeface="Cambria Math"/>
                <a:cs typeface="Cambria Math"/>
              </a:rPr>
              <a:t>1</a:t>
            </a:r>
            <a:endParaRPr sz="2300" baseline="-16129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02736" y="1747646"/>
            <a:ext cx="2724150" cy="318135"/>
          </a:xfrm>
          <a:custGeom>
            <a:avLst/>
            <a:gdLst/>
            <a:ahLst/>
            <a:cxnLst/>
            <a:rect l="l" t="t" r="r" b="b"/>
            <a:pathLst>
              <a:path w="2724150" h="318135">
                <a:moveTo>
                  <a:pt x="1405001" y="72644"/>
                </a:moveTo>
                <a:lnTo>
                  <a:pt x="1401318" y="62357"/>
                </a:lnTo>
                <a:lnTo>
                  <a:pt x="1382763" y="69024"/>
                </a:lnTo>
                <a:lnTo>
                  <a:pt x="1366520" y="78727"/>
                </a:lnTo>
                <a:lnTo>
                  <a:pt x="1340866" y="107188"/>
                </a:lnTo>
                <a:lnTo>
                  <a:pt x="1325029" y="145199"/>
                </a:lnTo>
                <a:lnTo>
                  <a:pt x="1319784" y="190246"/>
                </a:lnTo>
                <a:lnTo>
                  <a:pt x="1321092" y="213804"/>
                </a:lnTo>
                <a:lnTo>
                  <a:pt x="1331569" y="255384"/>
                </a:lnTo>
                <a:lnTo>
                  <a:pt x="1352448" y="289102"/>
                </a:lnTo>
                <a:lnTo>
                  <a:pt x="1401318" y="318135"/>
                </a:lnTo>
                <a:lnTo>
                  <a:pt x="1404620" y="307721"/>
                </a:lnTo>
                <a:lnTo>
                  <a:pt x="1389989" y="301307"/>
                </a:lnTo>
                <a:lnTo>
                  <a:pt x="1377391" y="292328"/>
                </a:lnTo>
                <a:lnTo>
                  <a:pt x="1351584" y="250469"/>
                </a:lnTo>
                <a:lnTo>
                  <a:pt x="1343977" y="211556"/>
                </a:lnTo>
                <a:lnTo>
                  <a:pt x="1343025" y="188976"/>
                </a:lnTo>
                <a:lnTo>
                  <a:pt x="1343977" y="167119"/>
                </a:lnTo>
                <a:lnTo>
                  <a:pt x="1351597" y="129247"/>
                </a:lnTo>
                <a:lnTo>
                  <a:pt x="1377480" y="87998"/>
                </a:lnTo>
                <a:lnTo>
                  <a:pt x="1390205" y="79108"/>
                </a:lnTo>
                <a:lnTo>
                  <a:pt x="1405001" y="72644"/>
                </a:lnTo>
                <a:close/>
              </a:path>
              <a:path w="2724150" h="318135">
                <a:moveTo>
                  <a:pt x="2243074" y="190246"/>
                </a:moveTo>
                <a:lnTo>
                  <a:pt x="2237816" y="145199"/>
                </a:lnTo>
                <a:lnTo>
                  <a:pt x="2221992" y="107188"/>
                </a:lnTo>
                <a:lnTo>
                  <a:pt x="2196261" y="78727"/>
                </a:lnTo>
                <a:lnTo>
                  <a:pt x="2161413" y="62357"/>
                </a:lnTo>
                <a:lnTo>
                  <a:pt x="2157857" y="72644"/>
                </a:lnTo>
                <a:lnTo>
                  <a:pt x="2172639" y="79108"/>
                </a:lnTo>
                <a:lnTo>
                  <a:pt x="2185365" y="87998"/>
                </a:lnTo>
                <a:lnTo>
                  <a:pt x="2211235" y="129247"/>
                </a:lnTo>
                <a:lnTo>
                  <a:pt x="2218766" y="167119"/>
                </a:lnTo>
                <a:lnTo>
                  <a:pt x="2219706" y="188976"/>
                </a:lnTo>
                <a:lnTo>
                  <a:pt x="2218753" y="211556"/>
                </a:lnTo>
                <a:lnTo>
                  <a:pt x="2211184" y="250469"/>
                </a:lnTo>
                <a:lnTo>
                  <a:pt x="2185416" y="292328"/>
                </a:lnTo>
                <a:lnTo>
                  <a:pt x="2158238" y="307721"/>
                </a:lnTo>
                <a:lnTo>
                  <a:pt x="2161413" y="318135"/>
                </a:lnTo>
                <a:lnTo>
                  <a:pt x="2196363" y="301790"/>
                </a:lnTo>
                <a:lnTo>
                  <a:pt x="2221992" y="273431"/>
                </a:lnTo>
                <a:lnTo>
                  <a:pt x="2237816" y="235508"/>
                </a:lnTo>
                <a:lnTo>
                  <a:pt x="2241753" y="213804"/>
                </a:lnTo>
                <a:lnTo>
                  <a:pt x="2243074" y="190246"/>
                </a:lnTo>
                <a:close/>
              </a:path>
              <a:path w="2724150" h="318135">
                <a:moveTo>
                  <a:pt x="2724150" y="0"/>
                </a:moveTo>
                <a:lnTo>
                  <a:pt x="0" y="0"/>
                </a:lnTo>
                <a:lnTo>
                  <a:pt x="0" y="19050"/>
                </a:lnTo>
                <a:lnTo>
                  <a:pt x="2724150" y="19050"/>
                </a:lnTo>
                <a:lnTo>
                  <a:pt x="2724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785996" y="1603814"/>
            <a:ext cx="1384300" cy="480888"/>
          </a:xfrm>
          <a:prstGeom prst="rect">
            <a:avLst/>
          </a:prstGeom>
        </p:spPr>
        <p:txBody>
          <a:bodyPr vert="horz" wrap="square" lIns="0" tIns="140957" rIns="0" bIns="0" rtlCol="0">
            <a:spAutoFit/>
          </a:bodyPr>
          <a:lstStyle/>
          <a:p>
            <a:pPr marL="231752">
              <a:spcBef>
                <a:spcPts val="1110"/>
              </a:spcBef>
              <a:tabLst>
                <a:tab pos="1137172" algn="l"/>
              </a:tabLst>
            </a:pP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95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dirty="0">
                <a:latin typeface="Cambria Math"/>
                <a:cs typeface="Cambria Math"/>
              </a:rPr>
              <a:t> </a:t>
            </a:r>
            <a:r>
              <a:rPr sz="2200" spc="-15" dirty="0">
                <a:latin typeface="Cambria Math"/>
                <a:cs typeface="Cambria Math"/>
              </a:rPr>
              <a:t>𝑝</a:t>
            </a:r>
            <a:r>
              <a:rPr sz="2300" spc="-22" baseline="-16129" dirty="0">
                <a:latin typeface="Cambria Math"/>
                <a:cs typeface="Cambria Math"/>
              </a:rPr>
              <a:t>2	</a:t>
            </a:r>
            <a:r>
              <a:rPr sz="2200" spc="20" dirty="0" smtClean="0">
                <a:latin typeface="Cambria Math"/>
                <a:cs typeface="Cambria Math"/>
              </a:rPr>
              <a:t>…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441056" y="4837510"/>
            <a:ext cx="1778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latin typeface="Calibri"/>
                <a:cs typeface="Calibri"/>
              </a:rPr>
              <a:t>18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6277" y="4197725"/>
            <a:ext cx="6791323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564" indent="-343499">
              <a:spcBef>
                <a:spcPts val="130"/>
              </a:spcBef>
              <a:buFont typeface="Arial"/>
              <a:buChar char="•"/>
              <a:tabLst>
                <a:tab pos="355564" algn="l"/>
                <a:tab pos="356199" algn="l"/>
                <a:tab pos="1051456" algn="l"/>
              </a:tabLst>
            </a:pPr>
            <a:r>
              <a:rPr lang="en-US" sz="2200" spc="35" dirty="0" smtClean="0">
                <a:latin typeface="Calibri"/>
                <a:cs typeface="Calibri"/>
              </a:rPr>
              <a:t> </a:t>
            </a:r>
            <a:r>
              <a:rPr lang="en-US" sz="2200" spc="35" dirty="0" err="1" smtClean="0">
                <a:latin typeface="Calibri"/>
                <a:cs typeface="Calibri"/>
              </a:rPr>
              <a:t>Kp</a:t>
            </a:r>
            <a:r>
              <a:rPr lang="en-US" sz="2200" spc="35" dirty="0" smtClean="0">
                <a:latin typeface="Calibri"/>
                <a:cs typeface="Calibri"/>
              </a:rPr>
              <a:t> is infinite </a:t>
            </a:r>
            <a:r>
              <a:rPr lang="en-US" sz="2200" spc="35" dirty="0" smtClean="0">
                <a:cs typeface="Calibri"/>
              </a:rPr>
              <a:t>and Z</a:t>
            </a:r>
            <a:r>
              <a:rPr lang="en-US" sz="2200" spc="-25" dirty="0" smtClean="0">
                <a:cs typeface="Calibri"/>
              </a:rPr>
              <a:t>e</a:t>
            </a:r>
            <a:r>
              <a:rPr lang="en-US" sz="2200" spc="-5" dirty="0" smtClean="0">
                <a:cs typeface="Calibri"/>
              </a:rPr>
              <a:t>r</a:t>
            </a:r>
            <a:r>
              <a:rPr lang="en-US" sz="2200" spc="15" dirty="0" smtClean="0">
                <a:cs typeface="Calibri"/>
              </a:rPr>
              <a:t>o </a:t>
            </a:r>
            <a:r>
              <a:rPr sz="2200" spc="-10" dirty="0" smtClean="0">
                <a:latin typeface="Calibri"/>
                <a:cs typeface="Calibri"/>
              </a:rPr>
              <a:t>po</a:t>
            </a:r>
            <a:r>
              <a:rPr sz="2200" spc="-20" dirty="0" smtClean="0">
                <a:latin typeface="Calibri"/>
                <a:cs typeface="Calibri"/>
              </a:rPr>
              <a:t>s</a:t>
            </a:r>
            <a:r>
              <a:rPr sz="2200" spc="25" dirty="0" smtClean="0">
                <a:latin typeface="Calibri"/>
                <a:cs typeface="Calibri"/>
              </a:rPr>
              <a:t>iti</a:t>
            </a:r>
            <a:r>
              <a:rPr sz="2200" spc="-10" dirty="0" smtClean="0">
                <a:latin typeface="Calibri"/>
                <a:cs typeface="Calibri"/>
              </a:rPr>
              <a:t>o</a:t>
            </a:r>
            <a:r>
              <a:rPr sz="2200" spc="15" dirty="0" smtClean="0">
                <a:latin typeface="Calibri"/>
                <a:cs typeface="Calibri"/>
              </a:rPr>
              <a:t>n</a:t>
            </a:r>
            <a:r>
              <a:rPr lang="en-US" sz="2200" spc="15" dirty="0" smtClean="0">
                <a:latin typeface="Calibri"/>
                <a:cs typeface="Calibri"/>
              </a:rPr>
              <a:t> error(</a:t>
            </a:r>
            <a:r>
              <a:rPr lang="en-US" sz="2200" spc="15" dirty="0" err="1" smtClean="0">
                <a:latin typeface="Calibri"/>
                <a:cs typeface="Calibri"/>
              </a:rPr>
              <a:t>ess</a:t>
            </a:r>
            <a:r>
              <a:rPr lang="en-US" sz="2200" spc="15" dirty="0" smtClean="0">
                <a:latin typeface="Calibri"/>
                <a:cs typeface="Calibri"/>
              </a:rPr>
              <a:t>=0)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76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602" y="153987"/>
            <a:ext cx="734822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15" dirty="0">
                <a:solidFill>
                  <a:srgbClr val="FF0000"/>
                </a:solidFill>
              </a:rPr>
              <a:t>Steady </a:t>
            </a:r>
            <a:r>
              <a:rPr sz="2800" spc="-35" dirty="0">
                <a:solidFill>
                  <a:srgbClr val="FF0000"/>
                </a:solidFill>
              </a:rPr>
              <a:t>State </a:t>
            </a:r>
            <a:r>
              <a:rPr sz="2800" spc="-20" dirty="0">
                <a:solidFill>
                  <a:srgbClr val="FF0000"/>
                </a:solidFill>
              </a:rPr>
              <a:t>Error </a:t>
            </a:r>
            <a:r>
              <a:rPr sz="2800" spc="-25" dirty="0">
                <a:solidFill>
                  <a:srgbClr val="FF0000"/>
                </a:solidFill>
              </a:rPr>
              <a:t>for </a:t>
            </a:r>
            <a:r>
              <a:rPr lang="en-US" sz="2800" spc="-5" dirty="0" smtClean="0">
                <a:solidFill>
                  <a:srgbClr val="FF0000"/>
                </a:solidFill>
              </a:rPr>
              <a:t>Ramp input</a:t>
            </a:r>
            <a:endParaRPr sz="2800" spc="-30" dirty="0">
              <a:solidFill>
                <a:srgbClr val="FF00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9129" y="666750"/>
            <a:ext cx="7839071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564" indent="-343499">
              <a:spcBef>
                <a:spcPts val="130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lang="en-US" sz="2200" b="1" spc="15" dirty="0" smtClean="0">
                <a:solidFill>
                  <a:srgbClr val="006FC0"/>
                </a:solidFill>
                <a:cs typeface="Calibri"/>
              </a:rPr>
              <a:t>Type</a:t>
            </a:r>
            <a:r>
              <a:rPr lang="en-US" sz="2200" spc="15" dirty="0" smtClean="0">
                <a:solidFill>
                  <a:srgbClr val="006FC0"/>
                </a:solidFill>
                <a:latin typeface="Cambria Math"/>
                <a:cs typeface="Cambria Math"/>
              </a:rPr>
              <a:t>−𝟏</a:t>
            </a:r>
            <a:r>
              <a:rPr lang="en-US" sz="2200" spc="-55" dirty="0" smtClean="0">
                <a:solidFill>
                  <a:srgbClr val="006FC0"/>
                </a:solidFill>
                <a:latin typeface="Cambria Math"/>
                <a:cs typeface="Cambria Math"/>
              </a:rPr>
              <a:t> </a:t>
            </a:r>
            <a:r>
              <a:rPr lang="en-US" sz="2200" b="1" spc="30" dirty="0" smtClean="0">
                <a:solidFill>
                  <a:srgbClr val="006FC0"/>
                </a:solidFill>
                <a:cs typeface="Calibri"/>
              </a:rPr>
              <a:t>system: find </a:t>
            </a:r>
            <a:r>
              <a:rPr lang="en-US" sz="2200" b="1" spc="30" dirty="0" err="1" smtClean="0">
                <a:solidFill>
                  <a:srgbClr val="006FC0"/>
                </a:solidFill>
                <a:cs typeface="Calibri"/>
              </a:rPr>
              <a:t>Kv</a:t>
            </a:r>
            <a:r>
              <a:rPr lang="en-US" sz="2200" b="1" spc="30" dirty="0" smtClean="0">
                <a:solidFill>
                  <a:srgbClr val="006FC0"/>
                </a:solidFill>
                <a:cs typeface="Calibri"/>
              </a:rPr>
              <a:t> and </a:t>
            </a:r>
            <a:r>
              <a:rPr lang="en-US" sz="2200" b="1" spc="30" dirty="0" err="1" smtClean="0">
                <a:solidFill>
                  <a:srgbClr val="006FC0"/>
                </a:solidFill>
                <a:cs typeface="Calibri"/>
              </a:rPr>
              <a:t>ess</a:t>
            </a:r>
            <a:r>
              <a:rPr lang="en-US" sz="2200" b="1" spc="30" dirty="0" smtClean="0">
                <a:solidFill>
                  <a:srgbClr val="006FC0"/>
                </a:solidFill>
                <a:cs typeface="Calibri"/>
              </a:rPr>
              <a:t> for unit    Ramp   input</a:t>
            </a:r>
            <a:endParaRPr lang="en-US" sz="2200" dirty="0"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27020" y="1629030"/>
            <a:ext cx="313690" cy="255904"/>
          </a:xfrm>
          <a:custGeom>
            <a:avLst/>
            <a:gdLst/>
            <a:ahLst/>
            <a:cxnLst/>
            <a:rect l="l" t="t" r="r" b="b"/>
            <a:pathLst>
              <a:path w="313689" h="255905">
                <a:moveTo>
                  <a:pt x="232029" y="0"/>
                </a:moveTo>
                <a:lnTo>
                  <a:pt x="228473" y="10287"/>
                </a:lnTo>
                <a:lnTo>
                  <a:pt x="243258" y="16742"/>
                </a:lnTo>
                <a:lnTo>
                  <a:pt x="255984" y="25638"/>
                </a:lnTo>
                <a:lnTo>
                  <a:pt x="281856" y="66879"/>
                </a:lnTo>
                <a:lnTo>
                  <a:pt x="289389" y="104753"/>
                </a:lnTo>
                <a:lnTo>
                  <a:pt x="290322" y="126619"/>
                </a:lnTo>
                <a:lnTo>
                  <a:pt x="289371" y="149195"/>
                </a:lnTo>
                <a:lnTo>
                  <a:pt x="281803" y="188108"/>
                </a:lnTo>
                <a:lnTo>
                  <a:pt x="256031" y="229965"/>
                </a:lnTo>
                <a:lnTo>
                  <a:pt x="228854" y="245363"/>
                </a:lnTo>
                <a:lnTo>
                  <a:pt x="232029" y="255778"/>
                </a:lnTo>
                <a:lnTo>
                  <a:pt x="266985" y="239426"/>
                </a:lnTo>
                <a:lnTo>
                  <a:pt x="292607" y="211074"/>
                </a:lnTo>
                <a:lnTo>
                  <a:pt x="308435" y="173148"/>
                </a:lnTo>
                <a:lnTo>
                  <a:pt x="313690" y="127888"/>
                </a:lnTo>
                <a:lnTo>
                  <a:pt x="312378" y="104481"/>
                </a:lnTo>
                <a:lnTo>
                  <a:pt x="301849" y="62952"/>
                </a:lnTo>
                <a:lnTo>
                  <a:pt x="280892" y="29092"/>
                </a:lnTo>
                <a:lnTo>
                  <a:pt x="250602" y="6665"/>
                </a:lnTo>
                <a:lnTo>
                  <a:pt x="232029" y="0"/>
                </a:lnTo>
                <a:close/>
              </a:path>
              <a:path w="313689" h="255905">
                <a:moveTo>
                  <a:pt x="81534" y="0"/>
                </a:moveTo>
                <a:lnTo>
                  <a:pt x="46736" y="16367"/>
                </a:lnTo>
                <a:lnTo>
                  <a:pt x="21081" y="44831"/>
                </a:lnTo>
                <a:lnTo>
                  <a:pt x="5254" y="82835"/>
                </a:lnTo>
                <a:lnTo>
                  <a:pt x="0" y="127888"/>
                </a:lnTo>
                <a:lnTo>
                  <a:pt x="1309" y="151441"/>
                </a:lnTo>
                <a:lnTo>
                  <a:pt x="11787" y="193022"/>
                </a:lnTo>
                <a:lnTo>
                  <a:pt x="32670" y="226738"/>
                </a:lnTo>
                <a:lnTo>
                  <a:pt x="81534" y="255778"/>
                </a:lnTo>
                <a:lnTo>
                  <a:pt x="84836" y="245363"/>
                </a:lnTo>
                <a:lnTo>
                  <a:pt x="70217" y="238938"/>
                </a:lnTo>
                <a:lnTo>
                  <a:pt x="57610" y="229965"/>
                </a:lnTo>
                <a:lnTo>
                  <a:pt x="31813" y="188108"/>
                </a:lnTo>
                <a:lnTo>
                  <a:pt x="24193" y="149195"/>
                </a:lnTo>
                <a:lnTo>
                  <a:pt x="23241" y="126619"/>
                </a:lnTo>
                <a:lnTo>
                  <a:pt x="24193" y="104753"/>
                </a:lnTo>
                <a:lnTo>
                  <a:pt x="31813" y="66879"/>
                </a:lnTo>
                <a:lnTo>
                  <a:pt x="57705" y="25638"/>
                </a:lnTo>
                <a:lnTo>
                  <a:pt x="85217" y="10287"/>
                </a:lnTo>
                <a:lnTo>
                  <a:pt x="815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11758" y="1547116"/>
            <a:ext cx="448945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200" spc="15" dirty="0">
                <a:latin typeface="Cambria Math"/>
                <a:cs typeface="Cambria Math"/>
              </a:rPr>
              <a:t>𝐺</a:t>
            </a:r>
            <a:r>
              <a:rPr sz="2200" spc="395" dirty="0">
                <a:latin typeface="Cambria Math"/>
                <a:cs typeface="Cambria Math"/>
              </a:rPr>
              <a:t> 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93820" y="1387602"/>
            <a:ext cx="2409190" cy="334010"/>
          </a:xfrm>
          <a:custGeom>
            <a:avLst/>
            <a:gdLst/>
            <a:ahLst/>
            <a:cxnLst/>
            <a:rect l="l" t="t" r="r" b="b"/>
            <a:pathLst>
              <a:path w="2409190" h="334010">
                <a:moveTo>
                  <a:pt x="90932" y="11049"/>
                </a:moveTo>
                <a:lnTo>
                  <a:pt x="87630" y="0"/>
                </a:lnTo>
                <a:lnTo>
                  <a:pt x="67779" y="7747"/>
                </a:lnTo>
                <a:lnTo>
                  <a:pt x="50368" y="19900"/>
                </a:lnTo>
                <a:lnTo>
                  <a:pt x="22733" y="57404"/>
                </a:lnTo>
                <a:lnTo>
                  <a:pt x="5651" y="107861"/>
                </a:lnTo>
                <a:lnTo>
                  <a:pt x="0" y="167005"/>
                </a:lnTo>
                <a:lnTo>
                  <a:pt x="1397" y="197434"/>
                </a:lnTo>
                <a:lnTo>
                  <a:pt x="12750" y="252158"/>
                </a:lnTo>
                <a:lnTo>
                  <a:pt x="35344" y="297307"/>
                </a:lnTo>
                <a:lnTo>
                  <a:pt x="67779" y="326021"/>
                </a:lnTo>
                <a:lnTo>
                  <a:pt x="87630" y="333756"/>
                </a:lnTo>
                <a:lnTo>
                  <a:pt x="90932" y="322707"/>
                </a:lnTo>
                <a:lnTo>
                  <a:pt x="75615" y="314731"/>
                </a:lnTo>
                <a:lnTo>
                  <a:pt x="62268" y="303149"/>
                </a:lnTo>
                <a:lnTo>
                  <a:pt x="41529" y="269113"/>
                </a:lnTo>
                <a:lnTo>
                  <a:pt x="28956" y="223024"/>
                </a:lnTo>
                <a:lnTo>
                  <a:pt x="24765" y="166878"/>
                </a:lnTo>
                <a:lnTo>
                  <a:pt x="25806" y="137693"/>
                </a:lnTo>
                <a:lnTo>
                  <a:pt x="34188" y="86537"/>
                </a:lnTo>
                <a:lnTo>
                  <a:pt x="50901" y="45808"/>
                </a:lnTo>
                <a:lnTo>
                  <a:pt x="75615" y="19037"/>
                </a:lnTo>
                <a:lnTo>
                  <a:pt x="90932" y="11049"/>
                </a:lnTo>
                <a:close/>
              </a:path>
              <a:path w="2409190" h="334010">
                <a:moveTo>
                  <a:pt x="209042" y="42164"/>
                </a:moveTo>
                <a:lnTo>
                  <a:pt x="205359" y="31877"/>
                </a:lnTo>
                <a:lnTo>
                  <a:pt x="186804" y="38544"/>
                </a:lnTo>
                <a:lnTo>
                  <a:pt x="170561" y="48247"/>
                </a:lnTo>
                <a:lnTo>
                  <a:pt x="144907" y="76708"/>
                </a:lnTo>
                <a:lnTo>
                  <a:pt x="129070" y="114719"/>
                </a:lnTo>
                <a:lnTo>
                  <a:pt x="123825" y="159766"/>
                </a:lnTo>
                <a:lnTo>
                  <a:pt x="125133" y="183324"/>
                </a:lnTo>
                <a:lnTo>
                  <a:pt x="135610" y="224904"/>
                </a:lnTo>
                <a:lnTo>
                  <a:pt x="156489" y="258622"/>
                </a:lnTo>
                <a:lnTo>
                  <a:pt x="205359" y="287655"/>
                </a:lnTo>
                <a:lnTo>
                  <a:pt x="208661" y="277241"/>
                </a:lnTo>
                <a:lnTo>
                  <a:pt x="194030" y="270827"/>
                </a:lnTo>
                <a:lnTo>
                  <a:pt x="181432" y="261848"/>
                </a:lnTo>
                <a:lnTo>
                  <a:pt x="155625" y="219989"/>
                </a:lnTo>
                <a:lnTo>
                  <a:pt x="148018" y="181076"/>
                </a:lnTo>
                <a:lnTo>
                  <a:pt x="147066" y="158496"/>
                </a:lnTo>
                <a:lnTo>
                  <a:pt x="148018" y="136639"/>
                </a:lnTo>
                <a:lnTo>
                  <a:pt x="155638" y="98767"/>
                </a:lnTo>
                <a:lnTo>
                  <a:pt x="181521" y="57518"/>
                </a:lnTo>
                <a:lnTo>
                  <a:pt x="194246" y="48628"/>
                </a:lnTo>
                <a:lnTo>
                  <a:pt x="209042" y="42164"/>
                </a:lnTo>
                <a:close/>
              </a:path>
              <a:path w="2409190" h="334010">
                <a:moveTo>
                  <a:pt x="1018540" y="159766"/>
                </a:moveTo>
                <a:lnTo>
                  <a:pt x="1013282" y="114719"/>
                </a:lnTo>
                <a:lnTo>
                  <a:pt x="997458" y="76708"/>
                </a:lnTo>
                <a:lnTo>
                  <a:pt x="971727" y="48247"/>
                </a:lnTo>
                <a:lnTo>
                  <a:pt x="936879" y="31877"/>
                </a:lnTo>
                <a:lnTo>
                  <a:pt x="933323" y="42164"/>
                </a:lnTo>
                <a:lnTo>
                  <a:pt x="948105" y="48628"/>
                </a:lnTo>
                <a:lnTo>
                  <a:pt x="960831" y="57518"/>
                </a:lnTo>
                <a:lnTo>
                  <a:pt x="986701" y="98767"/>
                </a:lnTo>
                <a:lnTo>
                  <a:pt x="994232" y="136639"/>
                </a:lnTo>
                <a:lnTo>
                  <a:pt x="995172" y="158496"/>
                </a:lnTo>
                <a:lnTo>
                  <a:pt x="994219" y="181076"/>
                </a:lnTo>
                <a:lnTo>
                  <a:pt x="986650" y="219989"/>
                </a:lnTo>
                <a:lnTo>
                  <a:pt x="960882" y="261848"/>
                </a:lnTo>
                <a:lnTo>
                  <a:pt x="933704" y="277241"/>
                </a:lnTo>
                <a:lnTo>
                  <a:pt x="936879" y="287655"/>
                </a:lnTo>
                <a:lnTo>
                  <a:pt x="971829" y="271310"/>
                </a:lnTo>
                <a:lnTo>
                  <a:pt x="997458" y="242951"/>
                </a:lnTo>
                <a:lnTo>
                  <a:pt x="1013282" y="205028"/>
                </a:lnTo>
                <a:lnTo>
                  <a:pt x="1017219" y="183324"/>
                </a:lnTo>
                <a:lnTo>
                  <a:pt x="1018540" y="159766"/>
                </a:lnTo>
                <a:close/>
              </a:path>
              <a:path w="2409190" h="334010">
                <a:moveTo>
                  <a:pt x="1152017" y="42164"/>
                </a:moveTo>
                <a:lnTo>
                  <a:pt x="1148334" y="31877"/>
                </a:lnTo>
                <a:lnTo>
                  <a:pt x="1129779" y="38544"/>
                </a:lnTo>
                <a:lnTo>
                  <a:pt x="1113536" y="48247"/>
                </a:lnTo>
                <a:lnTo>
                  <a:pt x="1087882" y="76708"/>
                </a:lnTo>
                <a:lnTo>
                  <a:pt x="1072045" y="114719"/>
                </a:lnTo>
                <a:lnTo>
                  <a:pt x="1066800" y="159766"/>
                </a:lnTo>
                <a:lnTo>
                  <a:pt x="1068108" y="183324"/>
                </a:lnTo>
                <a:lnTo>
                  <a:pt x="1078585" y="224904"/>
                </a:lnTo>
                <a:lnTo>
                  <a:pt x="1099464" y="258622"/>
                </a:lnTo>
                <a:lnTo>
                  <a:pt x="1148334" y="287655"/>
                </a:lnTo>
                <a:lnTo>
                  <a:pt x="1151636" y="277241"/>
                </a:lnTo>
                <a:lnTo>
                  <a:pt x="1137005" y="270827"/>
                </a:lnTo>
                <a:lnTo>
                  <a:pt x="1124407" y="261848"/>
                </a:lnTo>
                <a:lnTo>
                  <a:pt x="1098600" y="219989"/>
                </a:lnTo>
                <a:lnTo>
                  <a:pt x="1090993" y="181076"/>
                </a:lnTo>
                <a:lnTo>
                  <a:pt x="1090041" y="158496"/>
                </a:lnTo>
                <a:lnTo>
                  <a:pt x="1090993" y="136639"/>
                </a:lnTo>
                <a:lnTo>
                  <a:pt x="1098613" y="98767"/>
                </a:lnTo>
                <a:lnTo>
                  <a:pt x="1124496" y="57518"/>
                </a:lnTo>
                <a:lnTo>
                  <a:pt x="1137221" y="48628"/>
                </a:lnTo>
                <a:lnTo>
                  <a:pt x="1152017" y="42164"/>
                </a:lnTo>
                <a:close/>
              </a:path>
              <a:path w="2409190" h="334010">
                <a:moveTo>
                  <a:pt x="1980565" y="159766"/>
                </a:moveTo>
                <a:lnTo>
                  <a:pt x="1975307" y="114719"/>
                </a:lnTo>
                <a:lnTo>
                  <a:pt x="1959483" y="76708"/>
                </a:lnTo>
                <a:lnTo>
                  <a:pt x="1933752" y="48247"/>
                </a:lnTo>
                <a:lnTo>
                  <a:pt x="1898904" y="31877"/>
                </a:lnTo>
                <a:lnTo>
                  <a:pt x="1895348" y="42164"/>
                </a:lnTo>
                <a:lnTo>
                  <a:pt x="1910130" y="48628"/>
                </a:lnTo>
                <a:lnTo>
                  <a:pt x="1922856" y="57518"/>
                </a:lnTo>
                <a:lnTo>
                  <a:pt x="1948726" y="98767"/>
                </a:lnTo>
                <a:lnTo>
                  <a:pt x="1956257" y="136639"/>
                </a:lnTo>
                <a:lnTo>
                  <a:pt x="1957197" y="158496"/>
                </a:lnTo>
                <a:lnTo>
                  <a:pt x="1956244" y="181076"/>
                </a:lnTo>
                <a:lnTo>
                  <a:pt x="1948675" y="219989"/>
                </a:lnTo>
                <a:lnTo>
                  <a:pt x="1922907" y="261848"/>
                </a:lnTo>
                <a:lnTo>
                  <a:pt x="1895729" y="277241"/>
                </a:lnTo>
                <a:lnTo>
                  <a:pt x="1898904" y="287655"/>
                </a:lnTo>
                <a:lnTo>
                  <a:pt x="1933854" y="271310"/>
                </a:lnTo>
                <a:lnTo>
                  <a:pt x="1959483" y="242951"/>
                </a:lnTo>
                <a:lnTo>
                  <a:pt x="1975307" y="205028"/>
                </a:lnTo>
                <a:lnTo>
                  <a:pt x="1979244" y="183324"/>
                </a:lnTo>
                <a:lnTo>
                  <a:pt x="1980565" y="159766"/>
                </a:lnTo>
                <a:close/>
              </a:path>
              <a:path w="2409190" h="334010">
                <a:moveTo>
                  <a:pt x="2409063" y="166878"/>
                </a:moveTo>
                <a:lnTo>
                  <a:pt x="2403398" y="107861"/>
                </a:lnTo>
                <a:lnTo>
                  <a:pt x="2386330" y="57404"/>
                </a:lnTo>
                <a:lnTo>
                  <a:pt x="2358682" y="19900"/>
                </a:lnTo>
                <a:lnTo>
                  <a:pt x="2321433" y="0"/>
                </a:lnTo>
                <a:lnTo>
                  <a:pt x="2318004" y="11049"/>
                </a:lnTo>
                <a:lnTo>
                  <a:pt x="2333383" y="19037"/>
                </a:lnTo>
                <a:lnTo>
                  <a:pt x="2346769" y="30607"/>
                </a:lnTo>
                <a:lnTo>
                  <a:pt x="2367534" y="64643"/>
                </a:lnTo>
                <a:lnTo>
                  <a:pt x="2380107" y="110871"/>
                </a:lnTo>
                <a:lnTo>
                  <a:pt x="2384298" y="167005"/>
                </a:lnTo>
                <a:lnTo>
                  <a:pt x="2383244" y="196253"/>
                </a:lnTo>
                <a:lnTo>
                  <a:pt x="2374862" y="247307"/>
                </a:lnTo>
                <a:lnTo>
                  <a:pt x="2358148" y="287959"/>
                </a:lnTo>
                <a:lnTo>
                  <a:pt x="2318004" y="322707"/>
                </a:lnTo>
                <a:lnTo>
                  <a:pt x="2321433" y="333756"/>
                </a:lnTo>
                <a:lnTo>
                  <a:pt x="2358682" y="313867"/>
                </a:lnTo>
                <a:lnTo>
                  <a:pt x="2386330" y="276352"/>
                </a:lnTo>
                <a:lnTo>
                  <a:pt x="2403411" y="225856"/>
                </a:lnTo>
                <a:lnTo>
                  <a:pt x="2407653" y="197434"/>
                </a:lnTo>
                <a:lnTo>
                  <a:pt x="2409063" y="166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90240" y="1337310"/>
            <a:ext cx="3008630" cy="55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15883">
              <a:lnSpc>
                <a:spcPts val="2115"/>
              </a:lnSpc>
              <a:spcBef>
                <a:spcPts val="130"/>
              </a:spcBef>
              <a:tabLst>
                <a:tab pos="921293" algn="l"/>
                <a:tab pos="1864810" algn="l"/>
                <a:tab pos="2761339" algn="l"/>
              </a:tabLst>
            </a:pPr>
            <a:r>
              <a:rPr sz="2200" dirty="0">
                <a:latin typeface="Cambria Math"/>
                <a:cs typeface="Cambria Math"/>
              </a:rPr>
              <a:t>𝐾′	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95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dirty="0">
                <a:latin typeface="Cambria Math"/>
                <a:cs typeface="Cambria Math"/>
              </a:rPr>
              <a:t> </a:t>
            </a:r>
            <a:r>
              <a:rPr sz="2200" spc="-45" dirty="0">
                <a:latin typeface="Cambria Math"/>
                <a:cs typeface="Cambria Math"/>
              </a:rPr>
              <a:t>𝑧</a:t>
            </a:r>
            <a:r>
              <a:rPr sz="2300" spc="-67" baseline="-16129" dirty="0">
                <a:latin typeface="Cambria Math"/>
                <a:cs typeface="Cambria Math"/>
              </a:rPr>
              <a:t>1	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100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75" dirty="0">
                <a:latin typeface="Cambria Math"/>
                <a:cs typeface="Cambria Math"/>
              </a:rPr>
              <a:t> </a:t>
            </a:r>
            <a:r>
              <a:rPr sz="2200" spc="-10" dirty="0">
                <a:latin typeface="Cambria Math"/>
                <a:cs typeface="Cambria Math"/>
              </a:rPr>
              <a:t>𝑧</a:t>
            </a:r>
            <a:r>
              <a:rPr sz="2300" spc="-15" baseline="-16129" dirty="0">
                <a:latin typeface="Cambria Math"/>
                <a:cs typeface="Cambria Math"/>
              </a:rPr>
              <a:t>2	</a:t>
            </a:r>
            <a:r>
              <a:rPr sz="2200" spc="20" dirty="0">
                <a:latin typeface="Cambria Math"/>
                <a:cs typeface="Cambria Math"/>
              </a:rPr>
              <a:t>…</a:t>
            </a:r>
            <a:endParaRPr sz="2200" dirty="0">
              <a:latin typeface="Cambria Math"/>
              <a:cs typeface="Cambria Math"/>
            </a:endParaRPr>
          </a:p>
          <a:p>
            <a:pPr marL="63494">
              <a:lnSpc>
                <a:spcPts val="2115"/>
              </a:lnSpc>
            </a:pPr>
            <a:r>
              <a:rPr sz="2200" spc="20" dirty="0">
                <a:latin typeface="Cambria Math"/>
                <a:cs typeface="Cambria Math"/>
              </a:rPr>
              <a:t>=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50970" y="1810005"/>
            <a:ext cx="923290" cy="255904"/>
          </a:xfrm>
          <a:custGeom>
            <a:avLst/>
            <a:gdLst/>
            <a:ahLst/>
            <a:cxnLst/>
            <a:rect l="l" t="t" r="r" b="b"/>
            <a:pathLst>
              <a:path w="923289" h="255905">
                <a:moveTo>
                  <a:pt x="841628" y="0"/>
                </a:moveTo>
                <a:lnTo>
                  <a:pt x="838072" y="10287"/>
                </a:lnTo>
                <a:lnTo>
                  <a:pt x="852858" y="16742"/>
                </a:lnTo>
                <a:lnTo>
                  <a:pt x="865584" y="25638"/>
                </a:lnTo>
                <a:lnTo>
                  <a:pt x="891456" y="66879"/>
                </a:lnTo>
                <a:lnTo>
                  <a:pt x="898989" y="104753"/>
                </a:lnTo>
                <a:lnTo>
                  <a:pt x="899921" y="126619"/>
                </a:lnTo>
                <a:lnTo>
                  <a:pt x="898971" y="149195"/>
                </a:lnTo>
                <a:lnTo>
                  <a:pt x="891403" y="188108"/>
                </a:lnTo>
                <a:lnTo>
                  <a:pt x="865631" y="229965"/>
                </a:lnTo>
                <a:lnTo>
                  <a:pt x="838453" y="245364"/>
                </a:lnTo>
                <a:lnTo>
                  <a:pt x="841628" y="255778"/>
                </a:lnTo>
                <a:lnTo>
                  <a:pt x="876585" y="239426"/>
                </a:lnTo>
                <a:lnTo>
                  <a:pt x="902207" y="211074"/>
                </a:lnTo>
                <a:lnTo>
                  <a:pt x="918035" y="173148"/>
                </a:lnTo>
                <a:lnTo>
                  <a:pt x="923289" y="127889"/>
                </a:lnTo>
                <a:lnTo>
                  <a:pt x="921978" y="104481"/>
                </a:lnTo>
                <a:lnTo>
                  <a:pt x="911449" y="62952"/>
                </a:lnTo>
                <a:lnTo>
                  <a:pt x="890492" y="29092"/>
                </a:lnTo>
                <a:lnTo>
                  <a:pt x="860202" y="6665"/>
                </a:lnTo>
                <a:lnTo>
                  <a:pt x="841628" y="0"/>
                </a:lnTo>
                <a:close/>
              </a:path>
              <a:path w="923289" h="255905">
                <a:moveTo>
                  <a:pt x="81533" y="0"/>
                </a:moveTo>
                <a:lnTo>
                  <a:pt x="46735" y="16367"/>
                </a:lnTo>
                <a:lnTo>
                  <a:pt x="21081" y="44831"/>
                </a:lnTo>
                <a:lnTo>
                  <a:pt x="5254" y="82835"/>
                </a:lnTo>
                <a:lnTo>
                  <a:pt x="0" y="127889"/>
                </a:lnTo>
                <a:lnTo>
                  <a:pt x="1309" y="151441"/>
                </a:lnTo>
                <a:lnTo>
                  <a:pt x="11787" y="193022"/>
                </a:lnTo>
                <a:lnTo>
                  <a:pt x="32670" y="226738"/>
                </a:lnTo>
                <a:lnTo>
                  <a:pt x="81533" y="255778"/>
                </a:lnTo>
                <a:lnTo>
                  <a:pt x="84835" y="245364"/>
                </a:lnTo>
                <a:lnTo>
                  <a:pt x="70217" y="238938"/>
                </a:lnTo>
                <a:lnTo>
                  <a:pt x="57610" y="229965"/>
                </a:lnTo>
                <a:lnTo>
                  <a:pt x="31813" y="188108"/>
                </a:lnTo>
                <a:lnTo>
                  <a:pt x="24193" y="149195"/>
                </a:lnTo>
                <a:lnTo>
                  <a:pt x="23240" y="126619"/>
                </a:lnTo>
                <a:lnTo>
                  <a:pt x="24193" y="104753"/>
                </a:lnTo>
                <a:lnTo>
                  <a:pt x="31813" y="66879"/>
                </a:lnTo>
                <a:lnTo>
                  <a:pt x="57705" y="25638"/>
                </a:lnTo>
                <a:lnTo>
                  <a:pt x="85216" y="10287"/>
                </a:lnTo>
                <a:lnTo>
                  <a:pt x="815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59201" y="1728472"/>
            <a:ext cx="1041400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2200" spc="10" dirty="0">
                <a:latin typeface="Cambria Math"/>
                <a:cs typeface="Cambria Math"/>
              </a:rPr>
              <a:t>𝑠 𝑠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-20" dirty="0">
                <a:latin typeface="Cambria Math"/>
                <a:cs typeface="Cambria Math"/>
              </a:rPr>
              <a:t> </a:t>
            </a:r>
            <a:r>
              <a:rPr sz="2200" spc="-50" dirty="0">
                <a:latin typeface="Cambria Math"/>
                <a:cs typeface="Cambria Math"/>
              </a:rPr>
              <a:t>𝑝</a:t>
            </a:r>
            <a:r>
              <a:rPr sz="2300" spc="-75" baseline="-16129" dirty="0">
                <a:latin typeface="Cambria Math"/>
                <a:cs typeface="Cambria Math"/>
              </a:rPr>
              <a:t>1</a:t>
            </a:r>
            <a:endParaRPr sz="2300" baseline="-16129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02736" y="1747646"/>
            <a:ext cx="2724150" cy="318135"/>
          </a:xfrm>
          <a:custGeom>
            <a:avLst/>
            <a:gdLst/>
            <a:ahLst/>
            <a:cxnLst/>
            <a:rect l="l" t="t" r="r" b="b"/>
            <a:pathLst>
              <a:path w="2724150" h="318135">
                <a:moveTo>
                  <a:pt x="1405001" y="72644"/>
                </a:moveTo>
                <a:lnTo>
                  <a:pt x="1401318" y="62357"/>
                </a:lnTo>
                <a:lnTo>
                  <a:pt x="1382763" y="69024"/>
                </a:lnTo>
                <a:lnTo>
                  <a:pt x="1366520" y="78727"/>
                </a:lnTo>
                <a:lnTo>
                  <a:pt x="1340866" y="107188"/>
                </a:lnTo>
                <a:lnTo>
                  <a:pt x="1325029" y="145199"/>
                </a:lnTo>
                <a:lnTo>
                  <a:pt x="1319784" y="190246"/>
                </a:lnTo>
                <a:lnTo>
                  <a:pt x="1321092" y="213804"/>
                </a:lnTo>
                <a:lnTo>
                  <a:pt x="1331569" y="255384"/>
                </a:lnTo>
                <a:lnTo>
                  <a:pt x="1352448" y="289102"/>
                </a:lnTo>
                <a:lnTo>
                  <a:pt x="1401318" y="318135"/>
                </a:lnTo>
                <a:lnTo>
                  <a:pt x="1404620" y="307721"/>
                </a:lnTo>
                <a:lnTo>
                  <a:pt x="1389989" y="301307"/>
                </a:lnTo>
                <a:lnTo>
                  <a:pt x="1377391" y="292328"/>
                </a:lnTo>
                <a:lnTo>
                  <a:pt x="1351584" y="250469"/>
                </a:lnTo>
                <a:lnTo>
                  <a:pt x="1343977" y="211556"/>
                </a:lnTo>
                <a:lnTo>
                  <a:pt x="1343025" y="188976"/>
                </a:lnTo>
                <a:lnTo>
                  <a:pt x="1343977" y="167119"/>
                </a:lnTo>
                <a:lnTo>
                  <a:pt x="1351597" y="129247"/>
                </a:lnTo>
                <a:lnTo>
                  <a:pt x="1377480" y="87998"/>
                </a:lnTo>
                <a:lnTo>
                  <a:pt x="1390205" y="79108"/>
                </a:lnTo>
                <a:lnTo>
                  <a:pt x="1405001" y="72644"/>
                </a:lnTo>
                <a:close/>
              </a:path>
              <a:path w="2724150" h="318135">
                <a:moveTo>
                  <a:pt x="2243074" y="190246"/>
                </a:moveTo>
                <a:lnTo>
                  <a:pt x="2237816" y="145199"/>
                </a:lnTo>
                <a:lnTo>
                  <a:pt x="2221992" y="107188"/>
                </a:lnTo>
                <a:lnTo>
                  <a:pt x="2196261" y="78727"/>
                </a:lnTo>
                <a:lnTo>
                  <a:pt x="2161413" y="62357"/>
                </a:lnTo>
                <a:lnTo>
                  <a:pt x="2157857" y="72644"/>
                </a:lnTo>
                <a:lnTo>
                  <a:pt x="2172639" y="79108"/>
                </a:lnTo>
                <a:lnTo>
                  <a:pt x="2185365" y="87998"/>
                </a:lnTo>
                <a:lnTo>
                  <a:pt x="2211235" y="129247"/>
                </a:lnTo>
                <a:lnTo>
                  <a:pt x="2218766" y="167119"/>
                </a:lnTo>
                <a:lnTo>
                  <a:pt x="2219706" y="188976"/>
                </a:lnTo>
                <a:lnTo>
                  <a:pt x="2218753" y="211556"/>
                </a:lnTo>
                <a:lnTo>
                  <a:pt x="2211184" y="250469"/>
                </a:lnTo>
                <a:lnTo>
                  <a:pt x="2185416" y="292328"/>
                </a:lnTo>
                <a:lnTo>
                  <a:pt x="2158238" y="307721"/>
                </a:lnTo>
                <a:lnTo>
                  <a:pt x="2161413" y="318135"/>
                </a:lnTo>
                <a:lnTo>
                  <a:pt x="2196363" y="301790"/>
                </a:lnTo>
                <a:lnTo>
                  <a:pt x="2221992" y="273431"/>
                </a:lnTo>
                <a:lnTo>
                  <a:pt x="2237816" y="235508"/>
                </a:lnTo>
                <a:lnTo>
                  <a:pt x="2241753" y="213804"/>
                </a:lnTo>
                <a:lnTo>
                  <a:pt x="2243074" y="190246"/>
                </a:lnTo>
                <a:close/>
              </a:path>
              <a:path w="2724150" h="318135">
                <a:moveTo>
                  <a:pt x="2724150" y="0"/>
                </a:moveTo>
                <a:lnTo>
                  <a:pt x="0" y="0"/>
                </a:lnTo>
                <a:lnTo>
                  <a:pt x="0" y="19050"/>
                </a:lnTo>
                <a:lnTo>
                  <a:pt x="2724150" y="19050"/>
                </a:lnTo>
                <a:lnTo>
                  <a:pt x="2724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785996" y="1603814"/>
            <a:ext cx="1384300" cy="480888"/>
          </a:xfrm>
          <a:prstGeom prst="rect">
            <a:avLst/>
          </a:prstGeom>
        </p:spPr>
        <p:txBody>
          <a:bodyPr vert="horz" wrap="square" lIns="0" tIns="140957" rIns="0" bIns="0" rtlCol="0">
            <a:spAutoFit/>
          </a:bodyPr>
          <a:lstStyle/>
          <a:p>
            <a:pPr marL="231752">
              <a:spcBef>
                <a:spcPts val="1110"/>
              </a:spcBef>
              <a:tabLst>
                <a:tab pos="1137172" algn="l"/>
              </a:tabLst>
            </a:pP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95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dirty="0">
                <a:latin typeface="Cambria Math"/>
                <a:cs typeface="Cambria Math"/>
              </a:rPr>
              <a:t> </a:t>
            </a:r>
            <a:r>
              <a:rPr sz="2200" spc="-15" dirty="0">
                <a:latin typeface="Cambria Math"/>
                <a:cs typeface="Cambria Math"/>
              </a:rPr>
              <a:t>𝑝</a:t>
            </a:r>
            <a:r>
              <a:rPr sz="2300" spc="-22" baseline="-16129" dirty="0">
                <a:latin typeface="Cambria Math"/>
                <a:cs typeface="Cambria Math"/>
              </a:rPr>
              <a:t>2	</a:t>
            </a:r>
            <a:r>
              <a:rPr sz="2200" spc="20" dirty="0" smtClean="0">
                <a:latin typeface="Cambria Math"/>
                <a:cs typeface="Cambria Math"/>
              </a:rPr>
              <a:t>…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441056" y="4837510"/>
            <a:ext cx="1778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latin typeface="Calibri"/>
                <a:cs typeface="Calibri"/>
              </a:rPr>
              <a:t>18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7200" y="4578725"/>
            <a:ext cx="8458200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  <a:tabLst>
                <a:tab pos="813355" algn="l"/>
                <a:tab pos="1137172" algn="l"/>
                <a:tab pos="2309900" algn="l"/>
                <a:tab pos="3377864" algn="l"/>
                <a:tab pos="4130898" algn="l"/>
                <a:tab pos="4750596" algn="l"/>
              </a:tabLst>
            </a:pPr>
            <a:r>
              <a:rPr lang="en-US" sz="2200" spc="10" dirty="0" smtClean="0">
                <a:latin typeface="Calibri"/>
                <a:cs typeface="Calibri"/>
              </a:rPr>
              <a:t>Finite value of </a:t>
            </a:r>
            <a:r>
              <a:rPr lang="en-US" sz="2200" spc="10" dirty="0" err="1" smtClean="0">
                <a:latin typeface="Calibri"/>
                <a:cs typeface="Calibri"/>
              </a:rPr>
              <a:t>Kv</a:t>
            </a:r>
            <a:r>
              <a:rPr lang="en-US" sz="2200" spc="10" dirty="0" smtClean="0">
                <a:latin typeface="Calibri"/>
                <a:cs typeface="Calibri"/>
              </a:rPr>
              <a:t>=K and  constant </a:t>
            </a:r>
            <a:r>
              <a:rPr sz="2200" spc="5" dirty="0" smtClean="0">
                <a:latin typeface="Calibri"/>
                <a:cs typeface="Calibri"/>
              </a:rPr>
              <a:t>velocity</a:t>
            </a:r>
            <a:r>
              <a:rPr lang="en-US" sz="2200" spc="5" dirty="0" smtClean="0">
                <a:latin typeface="Calibri"/>
                <a:cs typeface="Calibri"/>
              </a:rPr>
              <a:t> </a:t>
            </a:r>
            <a:r>
              <a:rPr sz="2200" spc="-10" dirty="0" smtClean="0">
                <a:latin typeface="Calibri"/>
                <a:cs typeface="Calibri"/>
              </a:rPr>
              <a:t>error</a:t>
            </a:r>
            <a:r>
              <a:rPr lang="en-US" sz="2200" spc="-10" dirty="0" smtClean="0">
                <a:latin typeface="Calibri"/>
                <a:cs typeface="Calibri"/>
              </a:rPr>
              <a:t>(=1/K) </a:t>
            </a:r>
            <a:r>
              <a:rPr lang="en-US" sz="2200" spc="10" dirty="0" smtClean="0">
                <a:cs typeface="Calibri"/>
              </a:rPr>
              <a:t>at </a:t>
            </a:r>
            <a:r>
              <a:rPr lang="en-US" sz="2200" dirty="0" smtClean="0">
                <a:cs typeface="Calibri"/>
              </a:rPr>
              <a:t>steady</a:t>
            </a:r>
            <a:r>
              <a:rPr lang="en-US" sz="2200" spc="-120" dirty="0" smtClean="0">
                <a:cs typeface="Calibri"/>
              </a:rPr>
              <a:t> </a:t>
            </a:r>
            <a:r>
              <a:rPr lang="en-US" sz="2200" spc="10" dirty="0" smtClean="0">
                <a:cs typeface="Calibri"/>
              </a:rPr>
              <a:t>state </a:t>
            </a:r>
            <a:r>
              <a:rPr sz="2200" spc="30" dirty="0">
                <a:latin typeface="Calibri"/>
                <a:cs typeface="Calibri"/>
              </a:rPr>
              <a:t>	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77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602" y="153987"/>
            <a:ext cx="734822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15" dirty="0">
                <a:solidFill>
                  <a:srgbClr val="FF0000"/>
                </a:solidFill>
              </a:rPr>
              <a:t>Steady </a:t>
            </a:r>
            <a:r>
              <a:rPr sz="2800" spc="-35" dirty="0">
                <a:solidFill>
                  <a:srgbClr val="FF0000"/>
                </a:solidFill>
              </a:rPr>
              <a:t>State </a:t>
            </a:r>
            <a:r>
              <a:rPr sz="2800" spc="-20" dirty="0">
                <a:solidFill>
                  <a:srgbClr val="FF0000"/>
                </a:solidFill>
              </a:rPr>
              <a:t>Error </a:t>
            </a:r>
            <a:r>
              <a:rPr sz="2800" spc="-25" dirty="0">
                <a:solidFill>
                  <a:srgbClr val="FF0000"/>
                </a:solidFill>
              </a:rPr>
              <a:t>for </a:t>
            </a:r>
            <a:r>
              <a:rPr lang="en-US" sz="2800" spc="-5" dirty="0" smtClean="0">
                <a:solidFill>
                  <a:srgbClr val="FF0000"/>
                </a:solidFill>
              </a:rPr>
              <a:t> Unit  Parabolic  input</a:t>
            </a:r>
            <a:endParaRPr sz="2800" spc="-30" dirty="0">
              <a:solidFill>
                <a:srgbClr val="FF00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9129" y="666750"/>
            <a:ext cx="8220071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564" indent="-343499">
              <a:spcBef>
                <a:spcPts val="130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lang="en-US" sz="2200" b="1" spc="15" dirty="0" smtClean="0">
                <a:solidFill>
                  <a:srgbClr val="006FC0"/>
                </a:solidFill>
                <a:cs typeface="Calibri"/>
              </a:rPr>
              <a:t>Type</a:t>
            </a:r>
            <a:r>
              <a:rPr lang="en-US" sz="2200" spc="15" dirty="0" smtClean="0">
                <a:solidFill>
                  <a:srgbClr val="006FC0"/>
                </a:solidFill>
                <a:latin typeface="Cambria Math"/>
                <a:cs typeface="Cambria Math"/>
              </a:rPr>
              <a:t>−𝟏</a:t>
            </a:r>
            <a:r>
              <a:rPr lang="en-US" sz="2200" spc="-55" dirty="0" smtClean="0">
                <a:solidFill>
                  <a:srgbClr val="006FC0"/>
                </a:solidFill>
                <a:latin typeface="Cambria Math"/>
                <a:cs typeface="Cambria Math"/>
              </a:rPr>
              <a:t> </a:t>
            </a:r>
            <a:r>
              <a:rPr lang="en-US" sz="2200" b="1" spc="30" dirty="0" smtClean="0">
                <a:solidFill>
                  <a:srgbClr val="006FC0"/>
                </a:solidFill>
                <a:cs typeface="Calibri"/>
              </a:rPr>
              <a:t>system: find Ka and </a:t>
            </a:r>
            <a:r>
              <a:rPr lang="en-US" sz="2200" b="1" spc="30" dirty="0" err="1" smtClean="0">
                <a:solidFill>
                  <a:srgbClr val="006FC0"/>
                </a:solidFill>
                <a:cs typeface="Calibri"/>
              </a:rPr>
              <a:t>ess</a:t>
            </a:r>
            <a:r>
              <a:rPr lang="en-US" sz="2200" b="1" spc="30" dirty="0" smtClean="0">
                <a:solidFill>
                  <a:srgbClr val="006FC0"/>
                </a:solidFill>
                <a:cs typeface="Calibri"/>
              </a:rPr>
              <a:t> for unit   parabolic   input</a:t>
            </a:r>
            <a:endParaRPr lang="en-US" sz="2200" dirty="0"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27020" y="1629030"/>
            <a:ext cx="313690" cy="255904"/>
          </a:xfrm>
          <a:custGeom>
            <a:avLst/>
            <a:gdLst/>
            <a:ahLst/>
            <a:cxnLst/>
            <a:rect l="l" t="t" r="r" b="b"/>
            <a:pathLst>
              <a:path w="313689" h="255905">
                <a:moveTo>
                  <a:pt x="232029" y="0"/>
                </a:moveTo>
                <a:lnTo>
                  <a:pt x="228473" y="10287"/>
                </a:lnTo>
                <a:lnTo>
                  <a:pt x="243258" y="16742"/>
                </a:lnTo>
                <a:lnTo>
                  <a:pt x="255984" y="25638"/>
                </a:lnTo>
                <a:lnTo>
                  <a:pt x="281856" y="66879"/>
                </a:lnTo>
                <a:lnTo>
                  <a:pt x="289389" y="104753"/>
                </a:lnTo>
                <a:lnTo>
                  <a:pt x="290322" y="126619"/>
                </a:lnTo>
                <a:lnTo>
                  <a:pt x="289371" y="149195"/>
                </a:lnTo>
                <a:lnTo>
                  <a:pt x="281803" y="188108"/>
                </a:lnTo>
                <a:lnTo>
                  <a:pt x="256031" y="229965"/>
                </a:lnTo>
                <a:lnTo>
                  <a:pt x="228854" y="245363"/>
                </a:lnTo>
                <a:lnTo>
                  <a:pt x="232029" y="255778"/>
                </a:lnTo>
                <a:lnTo>
                  <a:pt x="266985" y="239426"/>
                </a:lnTo>
                <a:lnTo>
                  <a:pt x="292607" y="211074"/>
                </a:lnTo>
                <a:lnTo>
                  <a:pt x="308435" y="173148"/>
                </a:lnTo>
                <a:lnTo>
                  <a:pt x="313690" y="127888"/>
                </a:lnTo>
                <a:lnTo>
                  <a:pt x="312378" y="104481"/>
                </a:lnTo>
                <a:lnTo>
                  <a:pt x="301849" y="62952"/>
                </a:lnTo>
                <a:lnTo>
                  <a:pt x="280892" y="29092"/>
                </a:lnTo>
                <a:lnTo>
                  <a:pt x="250602" y="6665"/>
                </a:lnTo>
                <a:lnTo>
                  <a:pt x="232029" y="0"/>
                </a:lnTo>
                <a:close/>
              </a:path>
              <a:path w="313689" h="255905">
                <a:moveTo>
                  <a:pt x="81534" y="0"/>
                </a:moveTo>
                <a:lnTo>
                  <a:pt x="46736" y="16367"/>
                </a:lnTo>
                <a:lnTo>
                  <a:pt x="21081" y="44831"/>
                </a:lnTo>
                <a:lnTo>
                  <a:pt x="5254" y="82835"/>
                </a:lnTo>
                <a:lnTo>
                  <a:pt x="0" y="127888"/>
                </a:lnTo>
                <a:lnTo>
                  <a:pt x="1309" y="151441"/>
                </a:lnTo>
                <a:lnTo>
                  <a:pt x="11787" y="193022"/>
                </a:lnTo>
                <a:lnTo>
                  <a:pt x="32670" y="226738"/>
                </a:lnTo>
                <a:lnTo>
                  <a:pt x="81534" y="255778"/>
                </a:lnTo>
                <a:lnTo>
                  <a:pt x="84836" y="245363"/>
                </a:lnTo>
                <a:lnTo>
                  <a:pt x="70217" y="238938"/>
                </a:lnTo>
                <a:lnTo>
                  <a:pt x="57610" y="229965"/>
                </a:lnTo>
                <a:lnTo>
                  <a:pt x="31813" y="188108"/>
                </a:lnTo>
                <a:lnTo>
                  <a:pt x="24193" y="149195"/>
                </a:lnTo>
                <a:lnTo>
                  <a:pt x="23241" y="126619"/>
                </a:lnTo>
                <a:lnTo>
                  <a:pt x="24193" y="104753"/>
                </a:lnTo>
                <a:lnTo>
                  <a:pt x="31813" y="66879"/>
                </a:lnTo>
                <a:lnTo>
                  <a:pt x="57705" y="25638"/>
                </a:lnTo>
                <a:lnTo>
                  <a:pt x="85217" y="10287"/>
                </a:lnTo>
                <a:lnTo>
                  <a:pt x="815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11758" y="1547116"/>
            <a:ext cx="448945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200" spc="15" dirty="0">
                <a:latin typeface="Cambria Math"/>
                <a:cs typeface="Cambria Math"/>
              </a:rPr>
              <a:t>𝐺</a:t>
            </a:r>
            <a:r>
              <a:rPr sz="2200" spc="395" dirty="0">
                <a:latin typeface="Cambria Math"/>
                <a:cs typeface="Cambria Math"/>
              </a:rPr>
              <a:t> 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93820" y="1387602"/>
            <a:ext cx="2409190" cy="334010"/>
          </a:xfrm>
          <a:custGeom>
            <a:avLst/>
            <a:gdLst/>
            <a:ahLst/>
            <a:cxnLst/>
            <a:rect l="l" t="t" r="r" b="b"/>
            <a:pathLst>
              <a:path w="2409190" h="334010">
                <a:moveTo>
                  <a:pt x="90932" y="11049"/>
                </a:moveTo>
                <a:lnTo>
                  <a:pt x="87630" y="0"/>
                </a:lnTo>
                <a:lnTo>
                  <a:pt x="67779" y="7747"/>
                </a:lnTo>
                <a:lnTo>
                  <a:pt x="50368" y="19900"/>
                </a:lnTo>
                <a:lnTo>
                  <a:pt x="22733" y="57404"/>
                </a:lnTo>
                <a:lnTo>
                  <a:pt x="5651" y="107861"/>
                </a:lnTo>
                <a:lnTo>
                  <a:pt x="0" y="167005"/>
                </a:lnTo>
                <a:lnTo>
                  <a:pt x="1397" y="197434"/>
                </a:lnTo>
                <a:lnTo>
                  <a:pt x="12750" y="252158"/>
                </a:lnTo>
                <a:lnTo>
                  <a:pt x="35344" y="297307"/>
                </a:lnTo>
                <a:lnTo>
                  <a:pt x="67779" y="326021"/>
                </a:lnTo>
                <a:lnTo>
                  <a:pt x="87630" y="333756"/>
                </a:lnTo>
                <a:lnTo>
                  <a:pt x="90932" y="322707"/>
                </a:lnTo>
                <a:lnTo>
                  <a:pt x="75615" y="314731"/>
                </a:lnTo>
                <a:lnTo>
                  <a:pt x="62268" y="303149"/>
                </a:lnTo>
                <a:lnTo>
                  <a:pt x="41529" y="269113"/>
                </a:lnTo>
                <a:lnTo>
                  <a:pt x="28956" y="223024"/>
                </a:lnTo>
                <a:lnTo>
                  <a:pt x="24765" y="166878"/>
                </a:lnTo>
                <a:lnTo>
                  <a:pt x="25806" y="137693"/>
                </a:lnTo>
                <a:lnTo>
                  <a:pt x="34188" y="86537"/>
                </a:lnTo>
                <a:lnTo>
                  <a:pt x="50901" y="45808"/>
                </a:lnTo>
                <a:lnTo>
                  <a:pt x="75615" y="19037"/>
                </a:lnTo>
                <a:lnTo>
                  <a:pt x="90932" y="11049"/>
                </a:lnTo>
                <a:close/>
              </a:path>
              <a:path w="2409190" h="334010">
                <a:moveTo>
                  <a:pt x="209042" y="42164"/>
                </a:moveTo>
                <a:lnTo>
                  <a:pt x="205359" y="31877"/>
                </a:lnTo>
                <a:lnTo>
                  <a:pt x="186804" y="38544"/>
                </a:lnTo>
                <a:lnTo>
                  <a:pt x="170561" y="48247"/>
                </a:lnTo>
                <a:lnTo>
                  <a:pt x="144907" y="76708"/>
                </a:lnTo>
                <a:lnTo>
                  <a:pt x="129070" y="114719"/>
                </a:lnTo>
                <a:lnTo>
                  <a:pt x="123825" y="159766"/>
                </a:lnTo>
                <a:lnTo>
                  <a:pt x="125133" y="183324"/>
                </a:lnTo>
                <a:lnTo>
                  <a:pt x="135610" y="224904"/>
                </a:lnTo>
                <a:lnTo>
                  <a:pt x="156489" y="258622"/>
                </a:lnTo>
                <a:lnTo>
                  <a:pt x="205359" y="287655"/>
                </a:lnTo>
                <a:lnTo>
                  <a:pt x="208661" y="277241"/>
                </a:lnTo>
                <a:lnTo>
                  <a:pt x="194030" y="270827"/>
                </a:lnTo>
                <a:lnTo>
                  <a:pt x="181432" y="261848"/>
                </a:lnTo>
                <a:lnTo>
                  <a:pt x="155625" y="219989"/>
                </a:lnTo>
                <a:lnTo>
                  <a:pt x="148018" y="181076"/>
                </a:lnTo>
                <a:lnTo>
                  <a:pt x="147066" y="158496"/>
                </a:lnTo>
                <a:lnTo>
                  <a:pt x="148018" y="136639"/>
                </a:lnTo>
                <a:lnTo>
                  <a:pt x="155638" y="98767"/>
                </a:lnTo>
                <a:lnTo>
                  <a:pt x="181521" y="57518"/>
                </a:lnTo>
                <a:lnTo>
                  <a:pt x="194246" y="48628"/>
                </a:lnTo>
                <a:lnTo>
                  <a:pt x="209042" y="42164"/>
                </a:lnTo>
                <a:close/>
              </a:path>
              <a:path w="2409190" h="334010">
                <a:moveTo>
                  <a:pt x="1018540" y="159766"/>
                </a:moveTo>
                <a:lnTo>
                  <a:pt x="1013282" y="114719"/>
                </a:lnTo>
                <a:lnTo>
                  <a:pt x="997458" y="76708"/>
                </a:lnTo>
                <a:lnTo>
                  <a:pt x="971727" y="48247"/>
                </a:lnTo>
                <a:lnTo>
                  <a:pt x="936879" y="31877"/>
                </a:lnTo>
                <a:lnTo>
                  <a:pt x="933323" y="42164"/>
                </a:lnTo>
                <a:lnTo>
                  <a:pt x="948105" y="48628"/>
                </a:lnTo>
                <a:lnTo>
                  <a:pt x="960831" y="57518"/>
                </a:lnTo>
                <a:lnTo>
                  <a:pt x="986701" y="98767"/>
                </a:lnTo>
                <a:lnTo>
                  <a:pt x="994232" y="136639"/>
                </a:lnTo>
                <a:lnTo>
                  <a:pt x="995172" y="158496"/>
                </a:lnTo>
                <a:lnTo>
                  <a:pt x="994219" y="181076"/>
                </a:lnTo>
                <a:lnTo>
                  <a:pt x="986650" y="219989"/>
                </a:lnTo>
                <a:lnTo>
                  <a:pt x="960882" y="261848"/>
                </a:lnTo>
                <a:lnTo>
                  <a:pt x="933704" y="277241"/>
                </a:lnTo>
                <a:lnTo>
                  <a:pt x="936879" y="287655"/>
                </a:lnTo>
                <a:lnTo>
                  <a:pt x="971829" y="271310"/>
                </a:lnTo>
                <a:lnTo>
                  <a:pt x="997458" y="242951"/>
                </a:lnTo>
                <a:lnTo>
                  <a:pt x="1013282" y="205028"/>
                </a:lnTo>
                <a:lnTo>
                  <a:pt x="1017219" y="183324"/>
                </a:lnTo>
                <a:lnTo>
                  <a:pt x="1018540" y="159766"/>
                </a:lnTo>
                <a:close/>
              </a:path>
              <a:path w="2409190" h="334010">
                <a:moveTo>
                  <a:pt x="1152017" y="42164"/>
                </a:moveTo>
                <a:lnTo>
                  <a:pt x="1148334" y="31877"/>
                </a:lnTo>
                <a:lnTo>
                  <a:pt x="1129779" y="38544"/>
                </a:lnTo>
                <a:lnTo>
                  <a:pt x="1113536" y="48247"/>
                </a:lnTo>
                <a:lnTo>
                  <a:pt x="1087882" y="76708"/>
                </a:lnTo>
                <a:lnTo>
                  <a:pt x="1072045" y="114719"/>
                </a:lnTo>
                <a:lnTo>
                  <a:pt x="1066800" y="159766"/>
                </a:lnTo>
                <a:lnTo>
                  <a:pt x="1068108" y="183324"/>
                </a:lnTo>
                <a:lnTo>
                  <a:pt x="1078585" y="224904"/>
                </a:lnTo>
                <a:lnTo>
                  <a:pt x="1099464" y="258622"/>
                </a:lnTo>
                <a:lnTo>
                  <a:pt x="1148334" y="287655"/>
                </a:lnTo>
                <a:lnTo>
                  <a:pt x="1151636" y="277241"/>
                </a:lnTo>
                <a:lnTo>
                  <a:pt x="1137005" y="270827"/>
                </a:lnTo>
                <a:lnTo>
                  <a:pt x="1124407" y="261848"/>
                </a:lnTo>
                <a:lnTo>
                  <a:pt x="1098600" y="219989"/>
                </a:lnTo>
                <a:lnTo>
                  <a:pt x="1090993" y="181076"/>
                </a:lnTo>
                <a:lnTo>
                  <a:pt x="1090041" y="158496"/>
                </a:lnTo>
                <a:lnTo>
                  <a:pt x="1090993" y="136639"/>
                </a:lnTo>
                <a:lnTo>
                  <a:pt x="1098613" y="98767"/>
                </a:lnTo>
                <a:lnTo>
                  <a:pt x="1124496" y="57518"/>
                </a:lnTo>
                <a:lnTo>
                  <a:pt x="1137221" y="48628"/>
                </a:lnTo>
                <a:lnTo>
                  <a:pt x="1152017" y="42164"/>
                </a:lnTo>
                <a:close/>
              </a:path>
              <a:path w="2409190" h="334010">
                <a:moveTo>
                  <a:pt x="1980565" y="159766"/>
                </a:moveTo>
                <a:lnTo>
                  <a:pt x="1975307" y="114719"/>
                </a:lnTo>
                <a:lnTo>
                  <a:pt x="1959483" y="76708"/>
                </a:lnTo>
                <a:lnTo>
                  <a:pt x="1933752" y="48247"/>
                </a:lnTo>
                <a:lnTo>
                  <a:pt x="1898904" y="31877"/>
                </a:lnTo>
                <a:lnTo>
                  <a:pt x="1895348" y="42164"/>
                </a:lnTo>
                <a:lnTo>
                  <a:pt x="1910130" y="48628"/>
                </a:lnTo>
                <a:lnTo>
                  <a:pt x="1922856" y="57518"/>
                </a:lnTo>
                <a:lnTo>
                  <a:pt x="1948726" y="98767"/>
                </a:lnTo>
                <a:lnTo>
                  <a:pt x="1956257" y="136639"/>
                </a:lnTo>
                <a:lnTo>
                  <a:pt x="1957197" y="158496"/>
                </a:lnTo>
                <a:lnTo>
                  <a:pt x="1956244" y="181076"/>
                </a:lnTo>
                <a:lnTo>
                  <a:pt x="1948675" y="219989"/>
                </a:lnTo>
                <a:lnTo>
                  <a:pt x="1922907" y="261848"/>
                </a:lnTo>
                <a:lnTo>
                  <a:pt x="1895729" y="277241"/>
                </a:lnTo>
                <a:lnTo>
                  <a:pt x="1898904" y="287655"/>
                </a:lnTo>
                <a:lnTo>
                  <a:pt x="1933854" y="271310"/>
                </a:lnTo>
                <a:lnTo>
                  <a:pt x="1959483" y="242951"/>
                </a:lnTo>
                <a:lnTo>
                  <a:pt x="1975307" y="205028"/>
                </a:lnTo>
                <a:lnTo>
                  <a:pt x="1979244" y="183324"/>
                </a:lnTo>
                <a:lnTo>
                  <a:pt x="1980565" y="159766"/>
                </a:lnTo>
                <a:close/>
              </a:path>
              <a:path w="2409190" h="334010">
                <a:moveTo>
                  <a:pt x="2409063" y="166878"/>
                </a:moveTo>
                <a:lnTo>
                  <a:pt x="2403398" y="107861"/>
                </a:lnTo>
                <a:lnTo>
                  <a:pt x="2386330" y="57404"/>
                </a:lnTo>
                <a:lnTo>
                  <a:pt x="2358682" y="19900"/>
                </a:lnTo>
                <a:lnTo>
                  <a:pt x="2321433" y="0"/>
                </a:lnTo>
                <a:lnTo>
                  <a:pt x="2318004" y="11049"/>
                </a:lnTo>
                <a:lnTo>
                  <a:pt x="2333383" y="19037"/>
                </a:lnTo>
                <a:lnTo>
                  <a:pt x="2346769" y="30607"/>
                </a:lnTo>
                <a:lnTo>
                  <a:pt x="2367534" y="64643"/>
                </a:lnTo>
                <a:lnTo>
                  <a:pt x="2380107" y="110871"/>
                </a:lnTo>
                <a:lnTo>
                  <a:pt x="2384298" y="167005"/>
                </a:lnTo>
                <a:lnTo>
                  <a:pt x="2383244" y="196253"/>
                </a:lnTo>
                <a:lnTo>
                  <a:pt x="2374862" y="247307"/>
                </a:lnTo>
                <a:lnTo>
                  <a:pt x="2358148" y="287959"/>
                </a:lnTo>
                <a:lnTo>
                  <a:pt x="2318004" y="322707"/>
                </a:lnTo>
                <a:lnTo>
                  <a:pt x="2321433" y="333756"/>
                </a:lnTo>
                <a:lnTo>
                  <a:pt x="2358682" y="313867"/>
                </a:lnTo>
                <a:lnTo>
                  <a:pt x="2386330" y="276352"/>
                </a:lnTo>
                <a:lnTo>
                  <a:pt x="2403411" y="225856"/>
                </a:lnTo>
                <a:lnTo>
                  <a:pt x="2407653" y="197434"/>
                </a:lnTo>
                <a:lnTo>
                  <a:pt x="2409063" y="166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90240" y="1337310"/>
            <a:ext cx="3008630" cy="55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15883">
              <a:lnSpc>
                <a:spcPts val="2115"/>
              </a:lnSpc>
              <a:spcBef>
                <a:spcPts val="130"/>
              </a:spcBef>
              <a:tabLst>
                <a:tab pos="921293" algn="l"/>
                <a:tab pos="1864810" algn="l"/>
                <a:tab pos="2761339" algn="l"/>
              </a:tabLst>
            </a:pPr>
            <a:r>
              <a:rPr sz="2200" dirty="0">
                <a:latin typeface="Cambria Math"/>
                <a:cs typeface="Cambria Math"/>
              </a:rPr>
              <a:t>𝐾′	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95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dirty="0">
                <a:latin typeface="Cambria Math"/>
                <a:cs typeface="Cambria Math"/>
              </a:rPr>
              <a:t> </a:t>
            </a:r>
            <a:r>
              <a:rPr sz="2200" spc="-45" dirty="0">
                <a:latin typeface="Cambria Math"/>
                <a:cs typeface="Cambria Math"/>
              </a:rPr>
              <a:t>𝑧</a:t>
            </a:r>
            <a:r>
              <a:rPr sz="2300" spc="-67" baseline="-16129" dirty="0">
                <a:latin typeface="Cambria Math"/>
                <a:cs typeface="Cambria Math"/>
              </a:rPr>
              <a:t>1	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100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75" dirty="0">
                <a:latin typeface="Cambria Math"/>
                <a:cs typeface="Cambria Math"/>
              </a:rPr>
              <a:t> </a:t>
            </a:r>
            <a:r>
              <a:rPr sz="2200" spc="-10" dirty="0">
                <a:latin typeface="Cambria Math"/>
                <a:cs typeface="Cambria Math"/>
              </a:rPr>
              <a:t>𝑧</a:t>
            </a:r>
            <a:r>
              <a:rPr sz="2300" spc="-15" baseline="-16129" dirty="0">
                <a:latin typeface="Cambria Math"/>
                <a:cs typeface="Cambria Math"/>
              </a:rPr>
              <a:t>2	</a:t>
            </a:r>
            <a:r>
              <a:rPr sz="2200" spc="20" dirty="0">
                <a:latin typeface="Cambria Math"/>
                <a:cs typeface="Cambria Math"/>
              </a:rPr>
              <a:t>…</a:t>
            </a:r>
            <a:endParaRPr sz="2200" dirty="0">
              <a:latin typeface="Cambria Math"/>
              <a:cs typeface="Cambria Math"/>
            </a:endParaRPr>
          </a:p>
          <a:p>
            <a:pPr marL="63494">
              <a:lnSpc>
                <a:spcPts val="2115"/>
              </a:lnSpc>
            </a:pPr>
            <a:r>
              <a:rPr sz="2200" spc="20" dirty="0">
                <a:latin typeface="Cambria Math"/>
                <a:cs typeface="Cambria Math"/>
              </a:rPr>
              <a:t>=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50970" y="1810005"/>
            <a:ext cx="923290" cy="255904"/>
          </a:xfrm>
          <a:custGeom>
            <a:avLst/>
            <a:gdLst/>
            <a:ahLst/>
            <a:cxnLst/>
            <a:rect l="l" t="t" r="r" b="b"/>
            <a:pathLst>
              <a:path w="923289" h="255905">
                <a:moveTo>
                  <a:pt x="841628" y="0"/>
                </a:moveTo>
                <a:lnTo>
                  <a:pt x="838072" y="10287"/>
                </a:lnTo>
                <a:lnTo>
                  <a:pt x="852858" y="16742"/>
                </a:lnTo>
                <a:lnTo>
                  <a:pt x="865584" y="25638"/>
                </a:lnTo>
                <a:lnTo>
                  <a:pt x="891456" y="66879"/>
                </a:lnTo>
                <a:lnTo>
                  <a:pt x="898989" y="104753"/>
                </a:lnTo>
                <a:lnTo>
                  <a:pt x="899921" y="126619"/>
                </a:lnTo>
                <a:lnTo>
                  <a:pt x="898971" y="149195"/>
                </a:lnTo>
                <a:lnTo>
                  <a:pt x="891403" y="188108"/>
                </a:lnTo>
                <a:lnTo>
                  <a:pt x="865631" y="229965"/>
                </a:lnTo>
                <a:lnTo>
                  <a:pt x="838453" y="245364"/>
                </a:lnTo>
                <a:lnTo>
                  <a:pt x="841628" y="255778"/>
                </a:lnTo>
                <a:lnTo>
                  <a:pt x="876585" y="239426"/>
                </a:lnTo>
                <a:lnTo>
                  <a:pt x="902207" y="211074"/>
                </a:lnTo>
                <a:lnTo>
                  <a:pt x="918035" y="173148"/>
                </a:lnTo>
                <a:lnTo>
                  <a:pt x="923289" y="127889"/>
                </a:lnTo>
                <a:lnTo>
                  <a:pt x="921978" y="104481"/>
                </a:lnTo>
                <a:lnTo>
                  <a:pt x="911449" y="62952"/>
                </a:lnTo>
                <a:lnTo>
                  <a:pt x="890492" y="29092"/>
                </a:lnTo>
                <a:lnTo>
                  <a:pt x="860202" y="6665"/>
                </a:lnTo>
                <a:lnTo>
                  <a:pt x="841628" y="0"/>
                </a:lnTo>
                <a:close/>
              </a:path>
              <a:path w="923289" h="255905">
                <a:moveTo>
                  <a:pt x="81533" y="0"/>
                </a:moveTo>
                <a:lnTo>
                  <a:pt x="46735" y="16367"/>
                </a:lnTo>
                <a:lnTo>
                  <a:pt x="21081" y="44831"/>
                </a:lnTo>
                <a:lnTo>
                  <a:pt x="5254" y="82835"/>
                </a:lnTo>
                <a:lnTo>
                  <a:pt x="0" y="127889"/>
                </a:lnTo>
                <a:lnTo>
                  <a:pt x="1309" y="151441"/>
                </a:lnTo>
                <a:lnTo>
                  <a:pt x="11787" y="193022"/>
                </a:lnTo>
                <a:lnTo>
                  <a:pt x="32670" y="226738"/>
                </a:lnTo>
                <a:lnTo>
                  <a:pt x="81533" y="255778"/>
                </a:lnTo>
                <a:lnTo>
                  <a:pt x="84835" y="245364"/>
                </a:lnTo>
                <a:lnTo>
                  <a:pt x="70217" y="238938"/>
                </a:lnTo>
                <a:lnTo>
                  <a:pt x="57610" y="229965"/>
                </a:lnTo>
                <a:lnTo>
                  <a:pt x="31813" y="188108"/>
                </a:lnTo>
                <a:lnTo>
                  <a:pt x="24193" y="149195"/>
                </a:lnTo>
                <a:lnTo>
                  <a:pt x="23240" y="126619"/>
                </a:lnTo>
                <a:lnTo>
                  <a:pt x="24193" y="104753"/>
                </a:lnTo>
                <a:lnTo>
                  <a:pt x="31813" y="66879"/>
                </a:lnTo>
                <a:lnTo>
                  <a:pt x="57705" y="25638"/>
                </a:lnTo>
                <a:lnTo>
                  <a:pt x="85216" y="10287"/>
                </a:lnTo>
                <a:lnTo>
                  <a:pt x="815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59201" y="1728472"/>
            <a:ext cx="1041400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2200" spc="10" dirty="0">
                <a:latin typeface="Cambria Math"/>
                <a:cs typeface="Cambria Math"/>
              </a:rPr>
              <a:t>𝑠 𝑠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-20" dirty="0">
                <a:latin typeface="Cambria Math"/>
                <a:cs typeface="Cambria Math"/>
              </a:rPr>
              <a:t> </a:t>
            </a:r>
            <a:r>
              <a:rPr sz="2200" spc="-50" dirty="0">
                <a:latin typeface="Cambria Math"/>
                <a:cs typeface="Cambria Math"/>
              </a:rPr>
              <a:t>𝑝</a:t>
            </a:r>
            <a:r>
              <a:rPr sz="2300" spc="-75" baseline="-16129" dirty="0">
                <a:latin typeface="Cambria Math"/>
                <a:cs typeface="Cambria Math"/>
              </a:rPr>
              <a:t>1</a:t>
            </a:r>
            <a:endParaRPr sz="2300" baseline="-16129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02736" y="1747646"/>
            <a:ext cx="2724150" cy="318135"/>
          </a:xfrm>
          <a:custGeom>
            <a:avLst/>
            <a:gdLst/>
            <a:ahLst/>
            <a:cxnLst/>
            <a:rect l="l" t="t" r="r" b="b"/>
            <a:pathLst>
              <a:path w="2724150" h="318135">
                <a:moveTo>
                  <a:pt x="1405001" y="72644"/>
                </a:moveTo>
                <a:lnTo>
                  <a:pt x="1401318" y="62357"/>
                </a:lnTo>
                <a:lnTo>
                  <a:pt x="1382763" y="69024"/>
                </a:lnTo>
                <a:lnTo>
                  <a:pt x="1366520" y="78727"/>
                </a:lnTo>
                <a:lnTo>
                  <a:pt x="1340866" y="107188"/>
                </a:lnTo>
                <a:lnTo>
                  <a:pt x="1325029" y="145199"/>
                </a:lnTo>
                <a:lnTo>
                  <a:pt x="1319784" y="190246"/>
                </a:lnTo>
                <a:lnTo>
                  <a:pt x="1321092" y="213804"/>
                </a:lnTo>
                <a:lnTo>
                  <a:pt x="1331569" y="255384"/>
                </a:lnTo>
                <a:lnTo>
                  <a:pt x="1352448" y="289102"/>
                </a:lnTo>
                <a:lnTo>
                  <a:pt x="1401318" y="318135"/>
                </a:lnTo>
                <a:lnTo>
                  <a:pt x="1404620" y="307721"/>
                </a:lnTo>
                <a:lnTo>
                  <a:pt x="1389989" y="301307"/>
                </a:lnTo>
                <a:lnTo>
                  <a:pt x="1377391" y="292328"/>
                </a:lnTo>
                <a:lnTo>
                  <a:pt x="1351584" y="250469"/>
                </a:lnTo>
                <a:lnTo>
                  <a:pt x="1343977" y="211556"/>
                </a:lnTo>
                <a:lnTo>
                  <a:pt x="1343025" y="188976"/>
                </a:lnTo>
                <a:lnTo>
                  <a:pt x="1343977" y="167119"/>
                </a:lnTo>
                <a:lnTo>
                  <a:pt x="1351597" y="129247"/>
                </a:lnTo>
                <a:lnTo>
                  <a:pt x="1377480" y="87998"/>
                </a:lnTo>
                <a:lnTo>
                  <a:pt x="1390205" y="79108"/>
                </a:lnTo>
                <a:lnTo>
                  <a:pt x="1405001" y="72644"/>
                </a:lnTo>
                <a:close/>
              </a:path>
              <a:path w="2724150" h="318135">
                <a:moveTo>
                  <a:pt x="2243074" y="190246"/>
                </a:moveTo>
                <a:lnTo>
                  <a:pt x="2237816" y="145199"/>
                </a:lnTo>
                <a:lnTo>
                  <a:pt x="2221992" y="107188"/>
                </a:lnTo>
                <a:lnTo>
                  <a:pt x="2196261" y="78727"/>
                </a:lnTo>
                <a:lnTo>
                  <a:pt x="2161413" y="62357"/>
                </a:lnTo>
                <a:lnTo>
                  <a:pt x="2157857" y="72644"/>
                </a:lnTo>
                <a:lnTo>
                  <a:pt x="2172639" y="79108"/>
                </a:lnTo>
                <a:lnTo>
                  <a:pt x="2185365" y="87998"/>
                </a:lnTo>
                <a:lnTo>
                  <a:pt x="2211235" y="129247"/>
                </a:lnTo>
                <a:lnTo>
                  <a:pt x="2218766" y="167119"/>
                </a:lnTo>
                <a:lnTo>
                  <a:pt x="2219706" y="188976"/>
                </a:lnTo>
                <a:lnTo>
                  <a:pt x="2218753" y="211556"/>
                </a:lnTo>
                <a:lnTo>
                  <a:pt x="2211184" y="250469"/>
                </a:lnTo>
                <a:lnTo>
                  <a:pt x="2185416" y="292328"/>
                </a:lnTo>
                <a:lnTo>
                  <a:pt x="2158238" y="307721"/>
                </a:lnTo>
                <a:lnTo>
                  <a:pt x="2161413" y="318135"/>
                </a:lnTo>
                <a:lnTo>
                  <a:pt x="2196363" y="301790"/>
                </a:lnTo>
                <a:lnTo>
                  <a:pt x="2221992" y="273431"/>
                </a:lnTo>
                <a:lnTo>
                  <a:pt x="2237816" y="235508"/>
                </a:lnTo>
                <a:lnTo>
                  <a:pt x="2241753" y="213804"/>
                </a:lnTo>
                <a:lnTo>
                  <a:pt x="2243074" y="190246"/>
                </a:lnTo>
                <a:close/>
              </a:path>
              <a:path w="2724150" h="318135">
                <a:moveTo>
                  <a:pt x="2724150" y="0"/>
                </a:moveTo>
                <a:lnTo>
                  <a:pt x="0" y="0"/>
                </a:lnTo>
                <a:lnTo>
                  <a:pt x="0" y="19050"/>
                </a:lnTo>
                <a:lnTo>
                  <a:pt x="2724150" y="19050"/>
                </a:lnTo>
                <a:lnTo>
                  <a:pt x="2724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785996" y="1603814"/>
            <a:ext cx="1384300" cy="480888"/>
          </a:xfrm>
          <a:prstGeom prst="rect">
            <a:avLst/>
          </a:prstGeom>
        </p:spPr>
        <p:txBody>
          <a:bodyPr vert="horz" wrap="square" lIns="0" tIns="140957" rIns="0" bIns="0" rtlCol="0">
            <a:spAutoFit/>
          </a:bodyPr>
          <a:lstStyle/>
          <a:p>
            <a:pPr marL="231752">
              <a:spcBef>
                <a:spcPts val="1110"/>
              </a:spcBef>
              <a:tabLst>
                <a:tab pos="1137172" algn="l"/>
              </a:tabLst>
            </a:pP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95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dirty="0">
                <a:latin typeface="Cambria Math"/>
                <a:cs typeface="Cambria Math"/>
              </a:rPr>
              <a:t> </a:t>
            </a:r>
            <a:r>
              <a:rPr sz="2200" spc="-15" dirty="0">
                <a:latin typeface="Cambria Math"/>
                <a:cs typeface="Cambria Math"/>
              </a:rPr>
              <a:t>𝑝</a:t>
            </a:r>
            <a:r>
              <a:rPr sz="2300" spc="-22" baseline="-16129" dirty="0">
                <a:latin typeface="Cambria Math"/>
                <a:cs typeface="Cambria Math"/>
              </a:rPr>
              <a:t>2	</a:t>
            </a:r>
            <a:r>
              <a:rPr sz="2200" spc="20" dirty="0" smtClean="0">
                <a:latin typeface="Cambria Math"/>
                <a:cs typeface="Cambria Math"/>
              </a:rPr>
              <a:t>…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441056" y="4837510"/>
            <a:ext cx="1778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latin typeface="Calibri"/>
                <a:cs typeface="Calibri"/>
              </a:rPr>
              <a:t>18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2000" y="4324350"/>
            <a:ext cx="8001000" cy="693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  <a:tabLst>
                <a:tab pos="813355" algn="l"/>
                <a:tab pos="1137172" algn="l"/>
                <a:tab pos="2309900" algn="l"/>
                <a:tab pos="3377864" algn="l"/>
                <a:tab pos="4130898" algn="l"/>
                <a:tab pos="4750596" algn="l"/>
              </a:tabLst>
            </a:pPr>
            <a:r>
              <a:rPr lang="en-US" sz="2200" spc="10" dirty="0" smtClean="0">
                <a:latin typeface="Calibri"/>
                <a:cs typeface="Calibri"/>
              </a:rPr>
              <a:t>value  Ka =o and </a:t>
            </a:r>
            <a:r>
              <a:rPr lang="en-US" sz="2200" spc="5" dirty="0" smtClean="0">
                <a:latin typeface="Calibri"/>
                <a:cs typeface="Calibri"/>
              </a:rPr>
              <a:t> infinite </a:t>
            </a:r>
            <a:r>
              <a:rPr lang="en-US" sz="2200" spc="5" dirty="0">
                <a:latin typeface="Calibri"/>
                <a:cs typeface="Calibri"/>
              </a:rPr>
              <a:t> </a:t>
            </a:r>
            <a:r>
              <a:rPr lang="en-US" sz="2200" spc="5" dirty="0" smtClean="0">
                <a:latin typeface="Calibri"/>
                <a:cs typeface="Calibri"/>
              </a:rPr>
              <a:t>acceleration </a:t>
            </a:r>
            <a:r>
              <a:rPr sz="2200" spc="-10" dirty="0" smtClean="0">
                <a:latin typeface="Calibri"/>
                <a:cs typeface="Calibri"/>
              </a:rPr>
              <a:t>error</a:t>
            </a:r>
            <a:r>
              <a:rPr lang="en-US" sz="2200" spc="-10" dirty="0" smtClean="0">
                <a:latin typeface="Calibri"/>
                <a:cs typeface="Calibri"/>
              </a:rPr>
              <a:t>(</a:t>
            </a:r>
            <a:r>
              <a:rPr lang="en-US" sz="2200" spc="-10" dirty="0" err="1" smtClean="0">
                <a:latin typeface="Calibri"/>
                <a:cs typeface="Calibri"/>
              </a:rPr>
              <a:t>ess</a:t>
            </a:r>
            <a:r>
              <a:rPr lang="en-US" sz="2200" spc="-10" dirty="0" smtClean="0">
                <a:latin typeface="Calibri"/>
                <a:cs typeface="Calibri"/>
              </a:rPr>
              <a:t>=1/0= </a:t>
            </a:r>
            <a:r>
              <a:rPr lang="el-GR" sz="2200" spc="-10" dirty="0" smtClean="0">
                <a:latin typeface="Arial"/>
                <a:cs typeface="Arial"/>
              </a:rPr>
              <a:t>α</a:t>
            </a:r>
            <a:r>
              <a:rPr lang="en-US" sz="2200" spc="-10" dirty="0" smtClean="0">
                <a:latin typeface="Calibri"/>
                <a:cs typeface="Calibri"/>
              </a:rPr>
              <a:t>) at steady state </a:t>
            </a:r>
            <a:r>
              <a:rPr sz="2200" spc="-10" dirty="0">
                <a:latin typeface="Calibri"/>
                <a:cs typeface="Calibri"/>
              </a:rPr>
              <a:t>	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78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602" y="153987"/>
            <a:ext cx="734822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15" dirty="0">
                <a:solidFill>
                  <a:srgbClr val="FF0000"/>
                </a:solidFill>
              </a:rPr>
              <a:t>Steady </a:t>
            </a:r>
            <a:r>
              <a:rPr sz="2800" spc="-35" dirty="0">
                <a:solidFill>
                  <a:srgbClr val="FF0000"/>
                </a:solidFill>
              </a:rPr>
              <a:t>State </a:t>
            </a:r>
            <a:r>
              <a:rPr sz="2800" spc="-20" dirty="0">
                <a:solidFill>
                  <a:srgbClr val="FF0000"/>
                </a:solidFill>
              </a:rPr>
              <a:t>Error </a:t>
            </a:r>
            <a:r>
              <a:rPr sz="2800" spc="-25" dirty="0">
                <a:solidFill>
                  <a:srgbClr val="FF0000"/>
                </a:solidFill>
              </a:rPr>
              <a:t>for </a:t>
            </a:r>
            <a:r>
              <a:rPr sz="2800" spc="-5" dirty="0">
                <a:solidFill>
                  <a:srgbClr val="FF0000"/>
                </a:solidFill>
              </a:rPr>
              <a:t>Different</a:t>
            </a:r>
            <a:r>
              <a:rPr sz="2800" spc="-95" dirty="0">
                <a:solidFill>
                  <a:srgbClr val="FF0000"/>
                </a:solidFill>
              </a:rPr>
              <a:t> </a:t>
            </a:r>
            <a:r>
              <a:rPr sz="2800" spc="-30" dirty="0">
                <a:solidFill>
                  <a:srgbClr val="FF0000"/>
                </a:solidFill>
              </a:rPr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9129" y="974727"/>
            <a:ext cx="2266315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564" indent="-343499">
              <a:spcBef>
                <a:spcPts val="130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2200" b="1" spc="15" dirty="0">
                <a:solidFill>
                  <a:srgbClr val="006FC0"/>
                </a:solidFill>
                <a:latin typeface="Calibri"/>
                <a:cs typeface="Calibri"/>
              </a:rPr>
              <a:t>Type</a:t>
            </a:r>
            <a:r>
              <a:rPr sz="2200" spc="15" dirty="0">
                <a:solidFill>
                  <a:srgbClr val="006FC0"/>
                </a:solidFill>
                <a:latin typeface="Cambria Math"/>
                <a:cs typeface="Cambria Math"/>
              </a:rPr>
              <a:t>−𝟏</a:t>
            </a:r>
            <a:r>
              <a:rPr sz="2200" spc="-55" dirty="0">
                <a:solidFill>
                  <a:srgbClr val="006FC0"/>
                </a:solidFill>
                <a:latin typeface="Cambria Math"/>
                <a:cs typeface="Cambria Math"/>
              </a:rPr>
              <a:t> </a:t>
            </a:r>
            <a:r>
              <a:rPr sz="2200" b="1" spc="30" dirty="0">
                <a:solidFill>
                  <a:srgbClr val="006FC0"/>
                </a:solidFill>
                <a:latin typeface="Calibri"/>
                <a:cs typeface="Calibri"/>
              </a:rPr>
              <a:t>system: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27020" y="1629030"/>
            <a:ext cx="313690" cy="255904"/>
          </a:xfrm>
          <a:custGeom>
            <a:avLst/>
            <a:gdLst/>
            <a:ahLst/>
            <a:cxnLst/>
            <a:rect l="l" t="t" r="r" b="b"/>
            <a:pathLst>
              <a:path w="313689" h="255905">
                <a:moveTo>
                  <a:pt x="232029" y="0"/>
                </a:moveTo>
                <a:lnTo>
                  <a:pt x="228473" y="10287"/>
                </a:lnTo>
                <a:lnTo>
                  <a:pt x="243258" y="16742"/>
                </a:lnTo>
                <a:lnTo>
                  <a:pt x="255984" y="25638"/>
                </a:lnTo>
                <a:lnTo>
                  <a:pt x="281856" y="66879"/>
                </a:lnTo>
                <a:lnTo>
                  <a:pt x="289389" y="104753"/>
                </a:lnTo>
                <a:lnTo>
                  <a:pt x="290322" y="126619"/>
                </a:lnTo>
                <a:lnTo>
                  <a:pt x="289371" y="149195"/>
                </a:lnTo>
                <a:lnTo>
                  <a:pt x="281803" y="188108"/>
                </a:lnTo>
                <a:lnTo>
                  <a:pt x="256031" y="229965"/>
                </a:lnTo>
                <a:lnTo>
                  <a:pt x="228854" y="245363"/>
                </a:lnTo>
                <a:lnTo>
                  <a:pt x="232029" y="255778"/>
                </a:lnTo>
                <a:lnTo>
                  <a:pt x="266985" y="239426"/>
                </a:lnTo>
                <a:lnTo>
                  <a:pt x="292607" y="211074"/>
                </a:lnTo>
                <a:lnTo>
                  <a:pt x="308435" y="173148"/>
                </a:lnTo>
                <a:lnTo>
                  <a:pt x="313690" y="127888"/>
                </a:lnTo>
                <a:lnTo>
                  <a:pt x="312378" y="104481"/>
                </a:lnTo>
                <a:lnTo>
                  <a:pt x="301849" y="62952"/>
                </a:lnTo>
                <a:lnTo>
                  <a:pt x="280892" y="29092"/>
                </a:lnTo>
                <a:lnTo>
                  <a:pt x="250602" y="6665"/>
                </a:lnTo>
                <a:lnTo>
                  <a:pt x="232029" y="0"/>
                </a:lnTo>
                <a:close/>
              </a:path>
              <a:path w="313689" h="255905">
                <a:moveTo>
                  <a:pt x="81534" y="0"/>
                </a:moveTo>
                <a:lnTo>
                  <a:pt x="46736" y="16367"/>
                </a:lnTo>
                <a:lnTo>
                  <a:pt x="21081" y="44831"/>
                </a:lnTo>
                <a:lnTo>
                  <a:pt x="5254" y="82835"/>
                </a:lnTo>
                <a:lnTo>
                  <a:pt x="0" y="127888"/>
                </a:lnTo>
                <a:lnTo>
                  <a:pt x="1309" y="151441"/>
                </a:lnTo>
                <a:lnTo>
                  <a:pt x="11787" y="193022"/>
                </a:lnTo>
                <a:lnTo>
                  <a:pt x="32670" y="226738"/>
                </a:lnTo>
                <a:lnTo>
                  <a:pt x="81534" y="255778"/>
                </a:lnTo>
                <a:lnTo>
                  <a:pt x="84836" y="245363"/>
                </a:lnTo>
                <a:lnTo>
                  <a:pt x="70217" y="238938"/>
                </a:lnTo>
                <a:lnTo>
                  <a:pt x="57610" y="229965"/>
                </a:lnTo>
                <a:lnTo>
                  <a:pt x="31813" y="188108"/>
                </a:lnTo>
                <a:lnTo>
                  <a:pt x="24193" y="149195"/>
                </a:lnTo>
                <a:lnTo>
                  <a:pt x="23241" y="126619"/>
                </a:lnTo>
                <a:lnTo>
                  <a:pt x="24193" y="104753"/>
                </a:lnTo>
                <a:lnTo>
                  <a:pt x="31813" y="66879"/>
                </a:lnTo>
                <a:lnTo>
                  <a:pt x="57705" y="25638"/>
                </a:lnTo>
                <a:lnTo>
                  <a:pt x="85217" y="10287"/>
                </a:lnTo>
                <a:lnTo>
                  <a:pt x="815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11758" y="1547116"/>
            <a:ext cx="448945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200" spc="15" dirty="0">
                <a:latin typeface="Cambria Math"/>
                <a:cs typeface="Cambria Math"/>
              </a:rPr>
              <a:t>𝐺</a:t>
            </a:r>
            <a:r>
              <a:rPr sz="2200" spc="395" dirty="0">
                <a:latin typeface="Cambria Math"/>
                <a:cs typeface="Cambria Math"/>
              </a:rPr>
              <a:t> 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93820" y="1387602"/>
            <a:ext cx="2409190" cy="334010"/>
          </a:xfrm>
          <a:custGeom>
            <a:avLst/>
            <a:gdLst/>
            <a:ahLst/>
            <a:cxnLst/>
            <a:rect l="l" t="t" r="r" b="b"/>
            <a:pathLst>
              <a:path w="2409190" h="334010">
                <a:moveTo>
                  <a:pt x="90932" y="11049"/>
                </a:moveTo>
                <a:lnTo>
                  <a:pt x="87630" y="0"/>
                </a:lnTo>
                <a:lnTo>
                  <a:pt x="67779" y="7747"/>
                </a:lnTo>
                <a:lnTo>
                  <a:pt x="50368" y="19900"/>
                </a:lnTo>
                <a:lnTo>
                  <a:pt x="22733" y="57404"/>
                </a:lnTo>
                <a:lnTo>
                  <a:pt x="5651" y="107861"/>
                </a:lnTo>
                <a:lnTo>
                  <a:pt x="0" y="167005"/>
                </a:lnTo>
                <a:lnTo>
                  <a:pt x="1397" y="197434"/>
                </a:lnTo>
                <a:lnTo>
                  <a:pt x="12750" y="252158"/>
                </a:lnTo>
                <a:lnTo>
                  <a:pt x="35344" y="297307"/>
                </a:lnTo>
                <a:lnTo>
                  <a:pt x="67779" y="326021"/>
                </a:lnTo>
                <a:lnTo>
                  <a:pt x="87630" y="333756"/>
                </a:lnTo>
                <a:lnTo>
                  <a:pt x="90932" y="322707"/>
                </a:lnTo>
                <a:lnTo>
                  <a:pt x="75615" y="314731"/>
                </a:lnTo>
                <a:lnTo>
                  <a:pt x="62268" y="303149"/>
                </a:lnTo>
                <a:lnTo>
                  <a:pt x="41529" y="269113"/>
                </a:lnTo>
                <a:lnTo>
                  <a:pt x="28956" y="223024"/>
                </a:lnTo>
                <a:lnTo>
                  <a:pt x="24765" y="166878"/>
                </a:lnTo>
                <a:lnTo>
                  <a:pt x="25806" y="137693"/>
                </a:lnTo>
                <a:lnTo>
                  <a:pt x="34188" y="86537"/>
                </a:lnTo>
                <a:lnTo>
                  <a:pt x="50901" y="45808"/>
                </a:lnTo>
                <a:lnTo>
                  <a:pt x="75615" y="19037"/>
                </a:lnTo>
                <a:lnTo>
                  <a:pt x="90932" y="11049"/>
                </a:lnTo>
                <a:close/>
              </a:path>
              <a:path w="2409190" h="334010">
                <a:moveTo>
                  <a:pt x="209042" y="42164"/>
                </a:moveTo>
                <a:lnTo>
                  <a:pt x="205359" y="31877"/>
                </a:lnTo>
                <a:lnTo>
                  <a:pt x="186804" y="38544"/>
                </a:lnTo>
                <a:lnTo>
                  <a:pt x="170561" y="48247"/>
                </a:lnTo>
                <a:lnTo>
                  <a:pt x="144907" y="76708"/>
                </a:lnTo>
                <a:lnTo>
                  <a:pt x="129070" y="114719"/>
                </a:lnTo>
                <a:lnTo>
                  <a:pt x="123825" y="159766"/>
                </a:lnTo>
                <a:lnTo>
                  <a:pt x="125133" y="183324"/>
                </a:lnTo>
                <a:lnTo>
                  <a:pt x="135610" y="224904"/>
                </a:lnTo>
                <a:lnTo>
                  <a:pt x="156489" y="258622"/>
                </a:lnTo>
                <a:lnTo>
                  <a:pt x="205359" y="287655"/>
                </a:lnTo>
                <a:lnTo>
                  <a:pt x="208661" y="277241"/>
                </a:lnTo>
                <a:lnTo>
                  <a:pt x="194030" y="270827"/>
                </a:lnTo>
                <a:lnTo>
                  <a:pt x="181432" y="261848"/>
                </a:lnTo>
                <a:lnTo>
                  <a:pt x="155625" y="219989"/>
                </a:lnTo>
                <a:lnTo>
                  <a:pt x="148018" y="181076"/>
                </a:lnTo>
                <a:lnTo>
                  <a:pt x="147066" y="158496"/>
                </a:lnTo>
                <a:lnTo>
                  <a:pt x="148018" y="136639"/>
                </a:lnTo>
                <a:lnTo>
                  <a:pt x="155638" y="98767"/>
                </a:lnTo>
                <a:lnTo>
                  <a:pt x="181521" y="57518"/>
                </a:lnTo>
                <a:lnTo>
                  <a:pt x="194246" y="48628"/>
                </a:lnTo>
                <a:lnTo>
                  <a:pt x="209042" y="42164"/>
                </a:lnTo>
                <a:close/>
              </a:path>
              <a:path w="2409190" h="334010">
                <a:moveTo>
                  <a:pt x="1018540" y="159766"/>
                </a:moveTo>
                <a:lnTo>
                  <a:pt x="1013282" y="114719"/>
                </a:lnTo>
                <a:lnTo>
                  <a:pt x="997458" y="76708"/>
                </a:lnTo>
                <a:lnTo>
                  <a:pt x="971727" y="48247"/>
                </a:lnTo>
                <a:lnTo>
                  <a:pt x="936879" y="31877"/>
                </a:lnTo>
                <a:lnTo>
                  <a:pt x="933323" y="42164"/>
                </a:lnTo>
                <a:lnTo>
                  <a:pt x="948105" y="48628"/>
                </a:lnTo>
                <a:lnTo>
                  <a:pt x="960831" y="57518"/>
                </a:lnTo>
                <a:lnTo>
                  <a:pt x="986701" y="98767"/>
                </a:lnTo>
                <a:lnTo>
                  <a:pt x="994232" y="136639"/>
                </a:lnTo>
                <a:lnTo>
                  <a:pt x="995172" y="158496"/>
                </a:lnTo>
                <a:lnTo>
                  <a:pt x="994219" y="181076"/>
                </a:lnTo>
                <a:lnTo>
                  <a:pt x="986650" y="219989"/>
                </a:lnTo>
                <a:lnTo>
                  <a:pt x="960882" y="261848"/>
                </a:lnTo>
                <a:lnTo>
                  <a:pt x="933704" y="277241"/>
                </a:lnTo>
                <a:lnTo>
                  <a:pt x="936879" y="287655"/>
                </a:lnTo>
                <a:lnTo>
                  <a:pt x="971829" y="271310"/>
                </a:lnTo>
                <a:lnTo>
                  <a:pt x="997458" y="242951"/>
                </a:lnTo>
                <a:lnTo>
                  <a:pt x="1013282" y="205028"/>
                </a:lnTo>
                <a:lnTo>
                  <a:pt x="1017219" y="183324"/>
                </a:lnTo>
                <a:lnTo>
                  <a:pt x="1018540" y="159766"/>
                </a:lnTo>
                <a:close/>
              </a:path>
              <a:path w="2409190" h="334010">
                <a:moveTo>
                  <a:pt x="1152017" y="42164"/>
                </a:moveTo>
                <a:lnTo>
                  <a:pt x="1148334" y="31877"/>
                </a:lnTo>
                <a:lnTo>
                  <a:pt x="1129779" y="38544"/>
                </a:lnTo>
                <a:lnTo>
                  <a:pt x="1113536" y="48247"/>
                </a:lnTo>
                <a:lnTo>
                  <a:pt x="1087882" y="76708"/>
                </a:lnTo>
                <a:lnTo>
                  <a:pt x="1072045" y="114719"/>
                </a:lnTo>
                <a:lnTo>
                  <a:pt x="1066800" y="159766"/>
                </a:lnTo>
                <a:lnTo>
                  <a:pt x="1068108" y="183324"/>
                </a:lnTo>
                <a:lnTo>
                  <a:pt x="1078585" y="224904"/>
                </a:lnTo>
                <a:lnTo>
                  <a:pt x="1099464" y="258622"/>
                </a:lnTo>
                <a:lnTo>
                  <a:pt x="1148334" y="287655"/>
                </a:lnTo>
                <a:lnTo>
                  <a:pt x="1151636" y="277241"/>
                </a:lnTo>
                <a:lnTo>
                  <a:pt x="1137005" y="270827"/>
                </a:lnTo>
                <a:lnTo>
                  <a:pt x="1124407" y="261848"/>
                </a:lnTo>
                <a:lnTo>
                  <a:pt x="1098600" y="219989"/>
                </a:lnTo>
                <a:lnTo>
                  <a:pt x="1090993" y="181076"/>
                </a:lnTo>
                <a:lnTo>
                  <a:pt x="1090041" y="158496"/>
                </a:lnTo>
                <a:lnTo>
                  <a:pt x="1090993" y="136639"/>
                </a:lnTo>
                <a:lnTo>
                  <a:pt x="1098613" y="98767"/>
                </a:lnTo>
                <a:lnTo>
                  <a:pt x="1124496" y="57518"/>
                </a:lnTo>
                <a:lnTo>
                  <a:pt x="1137221" y="48628"/>
                </a:lnTo>
                <a:lnTo>
                  <a:pt x="1152017" y="42164"/>
                </a:lnTo>
                <a:close/>
              </a:path>
              <a:path w="2409190" h="334010">
                <a:moveTo>
                  <a:pt x="1980565" y="159766"/>
                </a:moveTo>
                <a:lnTo>
                  <a:pt x="1975307" y="114719"/>
                </a:lnTo>
                <a:lnTo>
                  <a:pt x="1959483" y="76708"/>
                </a:lnTo>
                <a:lnTo>
                  <a:pt x="1933752" y="48247"/>
                </a:lnTo>
                <a:lnTo>
                  <a:pt x="1898904" y="31877"/>
                </a:lnTo>
                <a:lnTo>
                  <a:pt x="1895348" y="42164"/>
                </a:lnTo>
                <a:lnTo>
                  <a:pt x="1910130" y="48628"/>
                </a:lnTo>
                <a:lnTo>
                  <a:pt x="1922856" y="57518"/>
                </a:lnTo>
                <a:lnTo>
                  <a:pt x="1948726" y="98767"/>
                </a:lnTo>
                <a:lnTo>
                  <a:pt x="1956257" y="136639"/>
                </a:lnTo>
                <a:lnTo>
                  <a:pt x="1957197" y="158496"/>
                </a:lnTo>
                <a:lnTo>
                  <a:pt x="1956244" y="181076"/>
                </a:lnTo>
                <a:lnTo>
                  <a:pt x="1948675" y="219989"/>
                </a:lnTo>
                <a:lnTo>
                  <a:pt x="1922907" y="261848"/>
                </a:lnTo>
                <a:lnTo>
                  <a:pt x="1895729" y="277241"/>
                </a:lnTo>
                <a:lnTo>
                  <a:pt x="1898904" y="287655"/>
                </a:lnTo>
                <a:lnTo>
                  <a:pt x="1933854" y="271310"/>
                </a:lnTo>
                <a:lnTo>
                  <a:pt x="1959483" y="242951"/>
                </a:lnTo>
                <a:lnTo>
                  <a:pt x="1975307" y="205028"/>
                </a:lnTo>
                <a:lnTo>
                  <a:pt x="1979244" y="183324"/>
                </a:lnTo>
                <a:lnTo>
                  <a:pt x="1980565" y="159766"/>
                </a:lnTo>
                <a:close/>
              </a:path>
              <a:path w="2409190" h="334010">
                <a:moveTo>
                  <a:pt x="2409063" y="166878"/>
                </a:moveTo>
                <a:lnTo>
                  <a:pt x="2403398" y="107861"/>
                </a:lnTo>
                <a:lnTo>
                  <a:pt x="2386330" y="57404"/>
                </a:lnTo>
                <a:lnTo>
                  <a:pt x="2358682" y="19900"/>
                </a:lnTo>
                <a:lnTo>
                  <a:pt x="2321433" y="0"/>
                </a:lnTo>
                <a:lnTo>
                  <a:pt x="2318004" y="11049"/>
                </a:lnTo>
                <a:lnTo>
                  <a:pt x="2333383" y="19037"/>
                </a:lnTo>
                <a:lnTo>
                  <a:pt x="2346769" y="30607"/>
                </a:lnTo>
                <a:lnTo>
                  <a:pt x="2367534" y="64643"/>
                </a:lnTo>
                <a:lnTo>
                  <a:pt x="2380107" y="110871"/>
                </a:lnTo>
                <a:lnTo>
                  <a:pt x="2384298" y="167005"/>
                </a:lnTo>
                <a:lnTo>
                  <a:pt x="2383244" y="196253"/>
                </a:lnTo>
                <a:lnTo>
                  <a:pt x="2374862" y="247307"/>
                </a:lnTo>
                <a:lnTo>
                  <a:pt x="2358148" y="287959"/>
                </a:lnTo>
                <a:lnTo>
                  <a:pt x="2318004" y="322707"/>
                </a:lnTo>
                <a:lnTo>
                  <a:pt x="2321433" y="333756"/>
                </a:lnTo>
                <a:lnTo>
                  <a:pt x="2358682" y="313867"/>
                </a:lnTo>
                <a:lnTo>
                  <a:pt x="2386330" y="276352"/>
                </a:lnTo>
                <a:lnTo>
                  <a:pt x="2403411" y="225856"/>
                </a:lnTo>
                <a:lnTo>
                  <a:pt x="2407653" y="197434"/>
                </a:lnTo>
                <a:lnTo>
                  <a:pt x="2409063" y="166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90240" y="1337310"/>
            <a:ext cx="3008630" cy="55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15883">
              <a:lnSpc>
                <a:spcPts val="2115"/>
              </a:lnSpc>
              <a:spcBef>
                <a:spcPts val="130"/>
              </a:spcBef>
              <a:tabLst>
                <a:tab pos="921293" algn="l"/>
                <a:tab pos="1864810" algn="l"/>
                <a:tab pos="2761339" algn="l"/>
              </a:tabLst>
            </a:pPr>
            <a:r>
              <a:rPr sz="2200" dirty="0">
                <a:latin typeface="Cambria Math"/>
                <a:cs typeface="Cambria Math"/>
              </a:rPr>
              <a:t>𝐾′	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95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dirty="0">
                <a:latin typeface="Cambria Math"/>
                <a:cs typeface="Cambria Math"/>
              </a:rPr>
              <a:t> </a:t>
            </a:r>
            <a:r>
              <a:rPr sz="2200" spc="-45" dirty="0">
                <a:latin typeface="Cambria Math"/>
                <a:cs typeface="Cambria Math"/>
              </a:rPr>
              <a:t>𝑧</a:t>
            </a:r>
            <a:r>
              <a:rPr sz="2300" spc="-67" baseline="-16129" dirty="0">
                <a:latin typeface="Cambria Math"/>
                <a:cs typeface="Cambria Math"/>
              </a:rPr>
              <a:t>1	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100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75" dirty="0">
                <a:latin typeface="Cambria Math"/>
                <a:cs typeface="Cambria Math"/>
              </a:rPr>
              <a:t> </a:t>
            </a:r>
            <a:r>
              <a:rPr sz="2200" spc="-10" dirty="0">
                <a:latin typeface="Cambria Math"/>
                <a:cs typeface="Cambria Math"/>
              </a:rPr>
              <a:t>𝑧</a:t>
            </a:r>
            <a:r>
              <a:rPr sz="2300" spc="-15" baseline="-16129" dirty="0">
                <a:latin typeface="Cambria Math"/>
                <a:cs typeface="Cambria Math"/>
              </a:rPr>
              <a:t>2	</a:t>
            </a:r>
            <a:r>
              <a:rPr sz="2200" spc="20" dirty="0">
                <a:latin typeface="Cambria Math"/>
                <a:cs typeface="Cambria Math"/>
              </a:rPr>
              <a:t>…</a:t>
            </a:r>
            <a:endParaRPr sz="2200" dirty="0">
              <a:latin typeface="Cambria Math"/>
              <a:cs typeface="Cambria Math"/>
            </a:endParaRPr>
          </a:p>
          <a:p>
            <a:pPr marL="63494">
              <a:lnSpc>
                <a:spcPts val="2115"/>
              </a:lnSpc>
            </a:pPr>
            <a:r>
              <a:rPr sz="2200" spc="20" dirty="0">
                <a:latin typeface="Cambria Math"/>
                <a:cs typeface="Cambria Math"/>
              </a:rPr>
              <a:t>=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50970" y="1810005"/>
            <a:ext cx="923290" cy="255904"/>
          </a:xfrm>
          <a:custGeom>
            <a:avLst/>
            <a:gdLst/>
            <a:ahLst/>
            <a:cxnLst/>
            <a:rect l="l" t="t" r="r" b="b"/>
            <a:pathLst>
              <a:path w="923289" h="255905">
                <a:moveTo>
                  <a:pt x="841628" y="0"/>
                </a:moveTo>
                <a:lnTo>
                  <a:pt x="838072" y="10287"/>
                </a:lnTo>
                <a:lnTo>
                  <a:pt x="852858" y="16742"/>
                </a:lnTo>
                <a:lnTo>
                  <a:pt x="865584" y="25638"/>
                </a:lnTo>
                <a:lnTo>
                  <a:pt x="891456" y="66879"/>
                </a:lnTo>
                <a:lnTo>
                  <a:pt x="898989" y="104753"/>
                </a:lnTo>
                <a:lnTo>
                  <a:pt x="899921" y="126619"/>
                </a:lnTo>
                <a:lnTo>
                  <a:pt x="898971" y="149195"/>
                </a:lnTo>
                <a:lnTo>
                  <a:pt x="891403" y="188108"/>
                </a:lnTo>
                <a:lnTo>
                  <a:pt x="865631" y="229965"/>
                </a:lnTo>
                <a:lnTo>
                  <a:pt x="838453" y="245364"/>
                </a:lnTo>
                <a:lnTo>
                  <a:pt x="841628" y="255778"/>
                </a:lnTo>
                <a:lnTo>
                  <a:pt x="876585" y="239426"/>
                </a:lnTo>
                <a:lnTo>
                  <a:pt x="902207" y="211074"/>
                </a:lnTo>
                <a:lnTo>
                  <a:pt x="918035" y="173148"/>
                </a:lnTo>
                <a:lnTo>
                  <a:pt x="923289" y="127889"/>
                </a:lnTo>
                <a:lnTo>
                  <a:pt x="921978" y="104481"/>
                </a:lnTo>
                <a:lnTo>
                  <a:pt x="911449" y="62952"/>
                </a:lnTo>
                <a:lnTo>
                  <a:pt x="890492" y="29092"/>
                </a:lnTo>
                <a:lnTo>
                  <a:pt x="860202" y="6665"/>
                </a:lnTo>
                <a:lnTo>
                  <a:pt x="841628" y="0"/>
                </a:lnTo>
                <a:close/>
              </a:path>
              <a:path w="923289" h="255905">
                <a:moveTo>
                  <a:pt x="81533" y="0"/>
                </a:moveTo>
                <a:lnTo>
                  <a:pt x="46735" y="16367"/>
                </a:lnTo>
                <a:lnTo>
                  <a:pt x="21081" y="44831"/>
                </a:lnTo>
                <a:lnTo>
                  <a:pt x="5254" y="82835"/>
                </a:lnTo>
                <a:lnTo>
                  <a:pt x="0" y="127889"/>
                </a:lnTo>
                <a:lnTo>
                  <a:pt x="1309" y="151441"/>
                </a:lnTo>
                <a:lnTo>
                  <a:pt x="11787" y="193022"/>
                </a:lnTo>
                <a:lnTo>
                  <a:pt x="32670" y="226738"/>
                </a:lnTo>
                <a:lnTo>
                  <a:pt x="81533" y="255778"/>
                </a:lnTo>
                <a:lnTo>
                  <a:pt x="84835" y="245364"/>
                </a:lnTo>
                <a:lnTo>
                  <a:pt x="70217" y="238938"/>
                </a:lnTo>
                <a:lnTo>
                  <a:pt x="57610" y="229965"/>
                </a:lnTo>
                <a:lnTo>
                  <a:pt x="31813" y="188108"/>
                </a:lnTo>
                <a:lnTo>
                  <a:pt x="24193" y="149195"/>
                </a:lnTo>
                <a:lnTo>
                  <a:pt x="23240" y="126619"/>
                </a:lnTo>
                <a:lnTo>
                  <a:pt x="24193" y="104753"/>
                </a:lnTo>
                <a:lnTo>
                  <a:pt x="31813" y="66879"/>
                </a:lnTo>
                <a:lnTo>
                  <a:pt x="57705" y="25638"/>
                </a:lnTo>
                <a:lnTo>
                  <a:pt x="85216" y="10287"/>
                </a:lnTo>
                <a:lnTo>
                  <a:pt x="815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59201" y="1728472"/>
            <a:ext cx="1041400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2200" spc="10" dirty="0">
                <a:latin typeface="Cambria Math"/>
                <a:cs typeface="Cambria Math"/>
              </a:rPr>
              <a:t>𝑠 𝑠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-20" dirty="0">
                <a:latin typeface="Cambria Math"/>
                <a:cs typeface="Cambria Math"/>
              </a:rPr>
              <a:t> </a:t>
            </a:r>
            <a:r>
              <a:rPr sz="2200" spc="-50" dirty="0">
                <a:latin typeface="Cambria Math"/>
                <a:cs typeface="Cambria Math"/>
              </a:rPr>
              <a:t>𝑝</a:t>
            </a:r>
            <a:r>
              <a:rPr sz="2300" spc="-75" baseline="-16129" dirty="0">
                <a:latin typeface="Cambria Math"/>
                <a:cs typeface="Cambria Math"/>
              </a:rPr>
              <a:t>1</a:t>
            </a:r>
            <a:endParaRPr sz="2300" baseline="-16129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02736" y="1747646"/>
            <a:ext cx="2724150" cy="318135"/>
          </a:xfrm>
          <a:custGeom>
            <a:avLst/>
            <a:gdLst/>
            <a:ahLst/>
            <a:cxnLst/>
            <a:rect l="l" t="t" r="r" b="b"/>
            <a:pathLst>
              <a:path w="2724150" h="318135">
                <a:moveTo>
                  <a:pt x="1405001" y="72644"/>
                </a:moveTo>
                <a:lnTo>
                  <a:pt x="1401318" y="62357"/>
                </a:lnTo>
                <a:lnTo>
                  <a:pt x="1382763" y="69024"/>
                </a:lnTo>
                <a:lnTo>
                  <a:pt x="1366520" y="78727"/>
                </a:lnTo>
                <a:lnTo>
                  <a:pt x="1340866" y="107188"/>
                </a:lnTo>
                <a:lnTo>
                  <a:pt x="1325029" y="145199"/>
                </a:lnTo>
                <a:lnTo>
                  <a:pt x="1319784" y="190246"/>
                </a:lnTo>
                <a:lnTo>
                  <a:pt x="1321092" y="213804"/>
                </a:lnTo>
                <a:lnTo>
                  <a:pt x="1331569" y="255384"/>
                </a:lnTo>
                <a:lnTo>
                  <a:pt x="1352448" y="289102"/>
                </a:lnTo>
                <a:lnTo>
                  <a:pt x="1401318" y="318135"/>
                </a:lnTo>
                <a:lnTo>
                  <a:pt x="1404620" y="307721"/>
                </a:lnTo>
                <a:lnTo>
                  <a:pt x="1389989" y="301307"/>
                </a:lnTo>
                <a:lnTo>
                  <a:pt x="1377391" y="292328"/>
                </a:lnTo>
                <a:lnTo>
                  <a:pt x="1351584" y="250469"/>
                </a:lnTo>
                <a:lnTo>
                  <a:pt x="1343977" y="211556"/>
                </a:lnTo>
                <a:lnTo>
                  <a:pt x="1343025" y="188976"/>
                </a:lnTo>
                <a:lnTo>
                  <a:pt x="1343977" y="167119"/>
                </a:lnTo>
                <a:lnTo>
                  <a:pt x="1351597" y="129247"/>
                </a:lnTo>
                <a:lnTo>
                  <a:pt x="1377480" y="87998"/>
                </a:lnTo>
                <a:lnTo>
                  <a:pt x="1390205" y="79108"/>
                </a:lnTo>
                <a:lnTo>
                  <a:pt x="1405001" y="72644"/>
                </a:lnTo>
                <a:close/>
              </a:path>
              <a:path w="2724150" h="318135">
                <a:moveTo>
                  <a:pt x="2243074" y="190246"/>
                </a:moveTo>
                <a:lnTo>
                  <a:pt x="2237816" y="145199"/>
                </a:lnTo>
                <a:lnTo>
                  <a:pt x="2221992" y="107188"/>
                </a:lnTo>
                <a:lnTo>
                  <a:pt x="2196261" y="78727"/>
                </a:lnTo>
                <a:lnTo>
                  <a:pt x="2161413" y="62357"/>
                </a:lnTo>
                <a:lnTo>
                  <a:pt x="2157857" y="72644"/>
                </a:lnTo>
                <a:lnTo>
                  <a:pt x="2172639" y="79108"/>
                </a:lnTo>
                <a:lnTo>
                  <a:pt x="2185365" y="87998"/>
                </a:lnTo>
                <a:lnTo>
                  <a:pt x="2211235" y="129247"/>
                </a:lnTo>
                <a:lnTo>
                  <a:pt x="2218766" y="167119"/>
                </a:lnTo>
                <a:lnTo>
                  <a:pt x="2219706" y="188976"/>
                </a:lnTo>
                <a:lnTo>
                  <a:pt x="2218753" y="211556"/>
                </a:lnTo>
                <a:lnTo>
                  <a:pt x="2211184" y="250469"/>
                </a:lnTo>
                <a:lnTo>
                  <a:pt x="2185416" y="292328"/>
                </a:lnTo>
                <a:lnTo>
                  <a:pt x="2158238" y="307721"/>
                </a:lnTo>
                <a:lnTo>
                  <a:pt x="2161413" y="318135"/>
                </a:lnTo>
                <a:lnTo>
                  <a:pt x="2196363" y="301790"/>
                </a:lnTo>
                <a:lnTo>
                  <a:pt x="2221992" y="273431"/>
                </a:lnTo>
                <a:lnTo>
                  <a:pt x="2237816" y="235508"/>
                </a:lnTo>
                <a:lnTo>
                  <a:pt x="2241753" y="213804"/>
                </a:lnTo>
                <a:lnTo>
                  <a:pt x="2243074" y="190246"/>
                </a:lnTo>
                <a:close/>
              </a:path>
              <a:path w="2724150" h="318135">
                <a:moveTo>
                  <a:pt x="2724150" y="0"/>
                </a:moveTo>
                <a:lnTo>
                  <a:pt x="0" y="0"/>
                </a:lnTo>
                <a:lnTo>
                  <a:pt x="0" y="19050"/>
                </a:lnTo>
                <a:lnTo>
                  <a:pt x="2724150" y="19050"/>
                </a:lnTo>
                <a:lnTo>
                  <a:pt x="2724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77012" y="2301304"/>
            <a:ext cx="21590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80" dirty="0">
                <a:latin typeface="Cambria Math"/>
                <a:cs typeface="Cambria Math"/>
              </a:rPr>
              <a:t>𝑠𝑠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6642" y="2176779"/>
            <a:ext cx="228981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98420" indent="-286357">
              <a:spcBef>
                <a:spcPts val="130"/>
              </a:spcBef>
              <a:buFont typeface="Wingdings"/>
              <a:buChar char=""/>
              <a:tabLst>
                <a:tab pos="299056" algn="l"/>
                <a:tab pos="613350" algn="l"/>
              </a:tabLst>
            </a:pPr>
            <a:r>
              <a:rPr sz="2000" spc="10" dirty="0">
                <a:latin typeface="Cambria Math"/>
                <a:cs typeface="Cambria Math"/>
              </a:rPr>
              <a:t>𝑒	</a:t>
            </a:r>
            <a:r>
              <a:rPr sz="2000" spc="-5" dirty="0">
                <a:latin typeface="Calibri"/>
                <a:cs typeface="Calibri"/>
              </a:rPr>
              <a:t>(position) 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2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lim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93185" y="2357247"/>
            <a:ext cx="619125" cy="19050"/>
          </a:xfrm>
          <a:custGeom>
            <a:avLst/>
            <a:gdLst/>
            <a:ahLst/>
            <a:cxnLst/>
            <a:rect l="l" t="t" r="r" b="b"/>
            <a:pathLst>
              <a:path w="619125" h="19050">
                <a:moveTo>
                  <a:pt x="619125" y="0"/>
                </a:moveTo>
                <a:lnTo>
                  <a:pt x="0" y="0"/>
                </a:lnTo>
                <a:lnTo>
                  <a:pt x="0" y="19050"/>
                </a:lnTo>
                <a:lnTo>
                  <a:pt x="619125" y="19050"/>
                </a:lnTo>
                <a:lnTo>
                  <a:pt x="6191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80129" y="2176779"/>
            <a:ext cx="21844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000" spc="20" dirty="0">
                <a:latin typeface="Cambria Math"/>
                <a:cs typeface="Cambria Math"/>
              </a:rPr>
              <a:t>=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41727" y="2091373"/>
            <a:ext cx="98425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860341" algn="l"/>
              </a:tabLst>
            </a:pPr>
            <a:r>
              <a:rPr sz="1500" spc="35" dirty="0">
                <a:latin typeface="Cambria Math"/>
                <a:cs typeface="Cambria Math"/>
              </a:rPr>
              <a:t>1	1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83610" y="2377504"/>
            <a:ext cx="1813560" cy="2487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366384" algn="l"/>
              </a:tabLst>
            </a:pPr>
            <a:r>
              <a:rPr sz="2300" spc="142" baseline="-5555" dirty="0">
                <a:latin typeface="Cambria Math"/>
                <a:cs typeface="Cambria Math"/>
              </a:rPr>
              <a:t>𝑠</a:t>
            </a:r>
            <a:r>
              <a:rPr sz="2300" spc="22" baseline="-5555" dirty="0">
                <a:latin typeface="Cambria Math"/>
                <a:cs typeface="Cambria Math"/>
              </a:rPr>
              <a:t>→</a:t>
            </a:r>
            <a:r>
              <a:rPr sz="2300" spc="52" baseline="-5555" dirty="0">
                <a:latin typeface="Cambria Math"/>
                <a:cs typeface="Cambria Math"/>
              </a:rPr>
              <a:t>0</a:t>
            </a:r>
            <a:r>
              <a:rPr sz="2300" spc="-112" baseline="-5555" dirty="0">
                <a:latin typeface="Cambria Math"/>
                <a:cs typeface="Cambria Math"/>
              </a:rPr>
              <a:t> </a:t>
            </a:r>
            <a:r>
              <a:rPr sz="1500" spc="65" dirty="0">
                <a:latin typeface="Cambria Math"/>
                <a:cs typeface="Cambria Math"/>
              </a:rPr>
              <a:t>1</a:t>
            </a:r>
            <a:r>
              <a:rPr sz="1500" dirty="0">
                <a:latin typeface="Cambria Math"/>
                <a:cs typeface="Cambria Math"/>
              </a:rPr>
              <a:t>+</a:t>
            </a:r>
            <a:r>
              <a:rPr sz="1500" spc="45" dirty="0">
                <a:latin typeface="Cambria Math"/>
                <a:cs typeface="Cambria Math"/>
              </a:rPr>
              <a:t>𝐺</a:t>
            </a:r>
            <a:r>
              <a:rPr sz="1500" spc="-25" dirty="0">
                <a:latin typeface="Cambria Math"/>
                <a:cs typeface="Cambria Math"/>
              </a:rPr>
              <a:t>(</a:t>
            </a:r>
            <a:r>
              <a:rPr sz="1500" spc="95" dirty="0">
                <a:latin typeface="Cambria Math"/>
                <a:cs typeface="Cambria Math"/>
              </a:rPr>
              <a:t>𝑠</a:t>
            </a:r>
            <a:r>
              <a:rPr sz="1500" dirty="0">
                <a:latin typeface="Cambria Math"/>
                <a:cs typeface="Cambria Math"/>
              </a:rPr>
              <a:t>)	</a:t>
            </a:r>
            <a:r>
              <a:rPr sz="1500" spc="65" dirty="0">
                <a:latin typeface="Cambria Math"/>
                <a:cs typeface="Cambria Math"/>
              </a:rPr>
              <a:t>1</a:t>
            </a:r>
            <a:r>
              <a:rPr sz="1500" dirty="0">
                <a:latin typeface="Cambria Math"/>
                <a:cs typeface="Cambria Math"/>
              </a:rPr>
              <a:t>+</a:t>
            </a:r>
            <a:r>
              <a:rPr sz="1500" spc="110" dirty="0">
                <a:latin typeface="Cambria Math"/>
                <a:cs typeface="Cambria Math"/>
              </a:rPr>
              <a:t>∞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45685" y="2357247"/>
            <a:ext cx="419100" cy="19050"/>
          </a:xfrm>
          <a:custGeom>
            <a:avLst/>
            <a:gdLst/>
            <a:ahLst/>
            <a:cxnLst/>
            <a:rect l="l" t="t" r="r" b="b"/>
            <a:pathLst>
              <a:path w="419100" h="19050">
                <a:moveTo>
                  <a:pt x="419100" y="0"/>
                </a:moveTo>
                <a:lnTo>
                  <a:pt x="0" y="0"/>
                </a:lnTo>
                <a:lnTo>
                  <a:pt x="0" y="19050"/>
                </a:lnTo>
                <a:lnTo>
                  <a:pt x="419100" y="19050"/>
                </a:lnTo>
                <a:lnTo>
                  <a:pt x="419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785996" y="1603814"/>
            <a:ext cx="1384300" cy="916905"/>
          </a:xfrm>
          <a:prstGeom prst="rect">
            <a:avLst/>
          </a:prstGeom>
        </p:spPr>
        <p:txBody>
          <a:bodyPr vert="horz" wrap="square" lIns="0" tIns="140957" rIns="0" bIns="0" rtlCol="0">
            <a:spAutoFit/>
          </a:bodyPr>
          <a:lstStyle/>
          <a:p>
            <a:pPr marL="231752">
              <a:spcBef>
                <a:spcPts val="1110"/>
              </a:spcBef>
              <a:tabLst>
                <a:tab pos="1137172" algn="l"/>
              </a:tabLst>
            </a:pP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95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dirty="0">
                <a:latin typeface="Cambria Math"/>
                <a:cs typeface="Cambria Math"/>
              </a:rPr>
              <a:t> </a:t>
            </a:r>
            <a:r>
              <a:rPr sz="2200" spc="-15" dirty="0">
                <a:latin typeface="Cambria Math"/>
                <a:cs typeface="Cambria Math"/>
              </a:rPr>
              <a:t>𝑝</a:t>
            </a:r>
            <a:r>
              <a:rPr sz="2300" spc="-22" baseline="-16129" dirty="0">
                <a:latin typeface="Cambria Math"/>
                <a:cs typeface="Cambria Math"/>
              </a:rPr>
              <a:t>2	</a:t>
            </a:r>
            <a:r>
              <a:rPr sz="2200" spc="20" dirty="0">
                <a:latin typeface="Cambria Math"/>
                <a:cs typeface="Cambria Math"/>
              </a:rPr>
              <a:t>…</a:t>
            </a:r>
            <a:endParaRPr sz="2200" dirty="0">
              <a:latin typeface="Cambria Math"/>
              <a:cs typeface="Cambria Math"/>
            </a:endParaRPr>
          </a:p>
          <a:p>
            <a:pPr marL="50796">
              <a:spcBef>
                <a:spcPts val="950"/>
              </a:spcBef>
            </a:pP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130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0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441056" y="4837510"/>
            <a:ext cx="1778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latin typeface="Calibri"/>
                <a:cs typeface="Calibri"/>
              </a:rPr>
              <a:t>18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77012" y="2826069"/>
            <a:ext cx="21590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80" dirty="0">
                <a:latin typeface="Cambria Math"/>
                <a:cs typeface="Cambria Math"/>
              </a:rPr>
              <a:t>𝑠𝑠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51242" y="2701544"/>
            <a:ext cx="336169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3818" indent="-286357">
              <a:spcBef>
                <a:spcPts val="130"/>
              </a:spcBef>
              <a:buFont typeface="Wingdings"/>
              <a:buChar char=""/>
              <a:tabLst>
                <a:tab pos="324453" algn="l"/>
                <a:tab pos="638746" algn="l"/>
                <a:tab pos="2488317" algn="l"/>
                <a:tab pos="2770229" algn="l"/>
              </a:tabLst>
            </a:pPr>
            <a:r>
              <a:rPr sz="2000" spc="10" dirty="0">
                <a:latin typeface="Cambria Math"/>
                <a:cs typeface="Cambria Math"/>
              </a:rPr>
              <a:t>𝑒	</a:t>
            </a:r>
            <a:r>
              <a:rPr sz="2000" spc="-10" dirty="0">
                <a:latin typeface="Calibri"/>
                <a:cs typeface="Calibri"/>
              </a:rPr>
              <a:t>(velocity)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7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lim</a:t>
            </a:r>
            <a:r>
              <a:rPr sz="3000" u="heavy" spc="15" baseline="33333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	</a:t>
            </a:r>
            <a:r>
              <a:rPr sz="2300" u="heavy" spc="52" baseline="44444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	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3000" u="heavy" spc="697" baseline="33333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2300" u="heavy" spc="52" baseline="44444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2300" u="heavy" spc="60" baseline="44444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endParaRPr sz="2300" baseline="44444" dirty="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20110" y="2902268"/>
            <a:ext cx="1502410" cy="2487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">
              <a:spcBef>
                <a:spcPts val="100"/>
              </a:spcBef>
              <a:tabLst>
                <a:tab pos="1238761" algn="l"/>
              </a:tabLst>
            </a:pPr>
            <a:r>
              <a:rPr sz="2300" spc="52" baseline="-5555" dirty="0">
                <a:latin typeface="Cambria Math"/>
                <a:cs typeface="Cambria Math"/>
              </a:rPr>
              <a:t>𝑠→0</a:t>
            </a:r>
            <a:r>
              <a:rPr sz="2300" spc="-112" baseline="-5555" dirty="0">
                <a:latin typeface="Cambria Math"/>
                <a:cs typeface="Cambria Math"/>
              </a:rPr>
              <a:t> </a:t>
            </a:r>
            <a:r>
              <a:rPr sz="1500" spc="20" dirty="0">
                <a:latin typeface="Cambria Math"/>
                <a:cs typeface="Cambria Math"/>
              </a:rPr>
              <a:t>𝑠𝐺(𝑠)	</a:t>
            </a:r>
            <a:r>
              <a:rPr sz="1500" spc="-20" dirty="0">
                <a:latin typeface="Cambria Math"/>
                <a:cs typeface="Cambria Math"/>
              </a:rPr>
              <a:t>𝐾</a:t>
            </a:r>
            <a:r>
              <a:rPr spc="-30" baseline="-13888" dirty="0">
                <a:latin typeface="Cambria Math"/>
                <a:cs typeface="Cambria Math"/>
              </a:rPr>
              <a:t>𝑣</a:t>
            </a:r>
            <a:endParaRPr baseline="-13888" dirty="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77012" y="3341434"/>
            <a:ext cx="21590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80" dirty="0">
                <a:latin typeface="Cambria Math"/>
                <a:cs typeface="Cambria Math"/>
              </a:rPr>
              <a:t>𝑠𝑠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51246" y="3216910"/>
            <a:ext cx="339026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3818" indent="-286357">
              <a:spcBef>
                <a:spcPts val="130"/>
              </a:spcBef>
              <a:buFont typeface="Wingdings"/>
              <a:buChar char=""/>
              <a:tabLst>
                <a:tab pos="324453" algn="l"/>
                <a:tab pos="638746" algn="l"/>
                <a:tab pos="3012140" algn="l"/>
                <a:tab pos="3351194" algn="l"/>
              </a:tabLst>
            </a:pPr>
            <a:r>
              <a:rPr sz="2000" spc="10" dirty="0">
                <a:latin typeface="Cambria Math"/>
                <a:cs typeface="Cambria Math"/>
              </a:rPr>
              <a:t>𝑒	</a:t>
            </a:r>
            <a:r>
              <a:rPr sz="2000" spc="-15" dirty="0">
                <a:latin typeface="Calibri"/>
                <a:cs typeface="Calibri"/>
              </a:rPr>
              <a:t>(acceleration)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15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lim</a:t>
            </a:r>
            <a:r>
              <a:rPr sz="3000" u="heavy" spc="15" baseline="33333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	</a:t>
            </a:r>
            <a:r>
              <a:rPr sz="2300" u="heavy" spc="52" baseline="44444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	</a:t>
            </a:r>
            <a:endParaRPr sz="2300" baseline="44444" dirty="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13985" y="3131503"/>
            <a:ext cx="14097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u="heavy" spc="-3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00" u="heavy" spc="3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96996" y="3350640"/>
            <a:ext cx="2031364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2300" spc="52" baseline="-5555" dirty="0">
                <a:latin typeface="Cambria Math"/>
                <a:cs typeface="Cambria Math"/>
              </a:rPr>
              <a:t>𝑠→0 </a:t>
            </a:r>
            <a:r>
              <a:rPr sz="1500" spc="45" dirty="0">
                <a:latin typeface="Cambria Math"/>
                <a:cs typeface="Cambria Math"/>
              </a:rPr>
              <a:t>𝑠</a:t>
            </a:r>
            <a:r>
              <a:rPr spc="67" baseline="20833" dirty="0">
                <a:latin typeface="Cambria Math"/>
                <a:cs typeface="Cambria Math"/>
              </a:rPr>
              <a:t>2</a:t>
            </a:r>
            <a:r>
              <a:rPr sz="1500" spc="45" dirty="0">
                <a:latin typeface="Cambria Math"/>
                <a:cs typeface="Cambria Math"/>
              </a:rPr>
              <a:t>𝐺(𝑠) </a:t>
            </a:r>
            <a:r>
              <a:rPr sz="3000" spc="30" baseline="29166" dirty="0">
                <a:latin typeface="Cambria Math"/>
                <a:cs typeface="Cambria Math"/>
              </a:rPr>
              <a:t>= </a:t>
            </a:r>
            <a:r>
              <a:rPr sz="1500" spc="35" dirty="0">
                <a:latin typeface="Cambria Math"/>
                <a:cs typeface="Cambria Math"/>
              </a:rPr>
              <a:t>0 </a:t>
            </a:r>
            <a:r>
              <a:rPr sz="3000" spc="30" baseline="29166" dirty="0">
                <a:latin typeface="Cambria Math"/>
                <a:cs typeface="Cambria Math"/>
              </a:rPr>
              <a:t>=</a:t>
            </a:r>
            <a:r>
              <a:rPr sz="3000" spc="-172" baseline="29166" dirty="0">
                <a:latin typeface="Cambria Math"/>
                <a:cs typeface="Cambria Math"/>
              </a:rPr>
              <a:t> </a:t>
            </a:r>
            <a:r>
              <a:rPr sz="3000" spc="37" baseline="29166" dirty="0">
                <a:latin typeface="Cambria Math"/>
                <a:cs typeface="Cambria Math"/>
              </a:rPr>
              <a:t>∞</a:t>
            </a:r>
            <a:endParaRPr sz="3000" baseline="29166" dirty="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6277" y="4018597"/>
            <a:ext cx="2066923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564" indent="-343499">
              <a:spcBef>
                <a:spcPts val="130"/>
              </a:spcBef>
              <a:buFont typeface="Arial"/>
              <a:buChar char="•"/>
              <a:tabLst>
                <a:tab pos="355564" algn="l"/>
                <a:tab pos="356199" algn="l"/>
                <a:tab pos="1051456" algn="l"/>
              </a:tabLst>
            </a:pPr>
            <a:r>
              <a:rPr sz="2200" spc="35" dirty="0">
                <a:latin typeface="Calibri"/>
                <a:cs typeface="Calibri"/>
              </a:rPr>
              <a:t>Z</a:t>
            </a:r>
            <a:r>
              <a:rPr sz="2200" spc="-25" dirty="0">
                <a:latin typeface="Calibri"/>
                <a:cs typeface="Calibri"/>
              </a:rPr>
              <a:t>e</a:t>
            </a:r>
            <a:r>
              <a:rPr sz="2200" spc="-5" dirty="0">
                <a:latin typeface="Calibri"/>
                <a:cs typeface="Calibri"/>
              </a:rPr>
              <a:t>r</a:t>
            </a:r>
            <a:r>
              <a:rPr sz="2200" spc="1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po</a:t>
            </a:r>
            <a:r>
              <a:rPr sz="2200" spc="-20" dirty="0">
                <a:latin typeface="Calibri"/>
                <a:cs typeface="Calibri"/>
              </a:rPr>
              <a:t>s</a:t>
            </a:r>
            <a:r>
              <a:rPr sz="2200" spc="25" dirty="0">
                <a:latin typeface="Calibri"/>
                <a:cs typeface="Calibri"/>
              </a:rPr>
              <a:t>iti</a:t>
            </a:r>
            <a:r>
              <a:rPr sz="2200" spc="-10" dirty="0">
                <a:latin typeface="Calibri"/>
                <a:cs typeface="Calibri"/>
              </a:rPr>
              <a:t>o</a:t>
            </a:r>
            <a:r>
              <a:rPr sz="2200" spc="15" dirty="0">
                <a:latin typeface="Calibri"/>
                <a:cs typeface="Calibri"/>
              </a:rPr>
              <a:t>n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21685" y="4018600"/>
            <a:ext cx="5568315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  <a:tabLst>
                <a:tab pos="813355" algn="l"/>
                <a:tab pos="1137172" algn="l"/>
                <a:tab pos="2309900" algn="l"/>
                <a:tab pos="3377864" algn="l"/>
                <a:tab pos="4130898" algn="l"/>
                <a:tab pos="4750596" algn="l"/>
              </a:tabLst>
            </a:pPr>
            <a:r>
              <a:rPr sz="2200" spc="-35" dirty="0">
                <a:latin typeface="Calibri"/>
                <a:cs typeface="Calibri"/>
              </a:rPr>
              <a:t>error,	</a:t>
            </a:r>
            <a:r>
              <a:rPr sz="2200" spc="10" dirty="0">
                <a:latin typeface="Calibri"/>
                <a:cs typeface="Calibri"/>
              </a:rPr>
              <a:t>a	</a:t>
            </a:r>
            <a:r>
              <a:rPr sz="2200" spc="5" dirty="0">
                <a:latin typeface="Calibri"/>
                <a:cs typeface="Calibri"/>
              </a:rPr>
              <a:t>constant	velocity	</a:t>
            </a:r>
            <a:r>
              <a:rPr sz="2200" spc="-10" dirty="0">
                <a:latin typeface="Calibri"/>
                <a:cs typeface="Calibri"/>
              </a:rPr>
              <a:t>error	</a:t>
            </a:r>
            <a:r>
              <a:rPr sz="2200" spc="30" dirty="0">
                <a:latin typeface="Calibri"/>
                <a:cs typeface="Calibri"/>
              </a:rPr>
              <a:t>and	</a:t>
            </a:r>
            <a:r>
              <a:rPr sz="2200" spc="10" dirty="0">
                <a:latin typeface="Calibri"/>
                <a:cs typeface="Calibri"/>
              </a:rPr>
              <a:t>infinite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19496" y="4324351"/>
            <a:ext cx="3775075" cy="3545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2200" spc="-5" dirty="0">
                <a:latin typeface="Calibri"/>
                <a:cs typeface="Calibri"/>
              </a:rPr>
              <a:t>acceleration </a:t>
            </a:r>
            <a:r>
              <a:rPr sz="2200" spc="-10" dirty="0">
                <a:latin typeface="Calibri"/>
                <a:cs typeface="Calibri"/>
              </a:rPr>
              <a:t>error </a:t>
            </a:r>
            <a:r>
              <a:rPr sz="2200" spc="10" dirty="0">
                <a:latin typeface="Calibri"/>
                <a:cs typeface="Calibri"/>
              </a:rPr>
              <a:t>at </a:t>
            </a:r>
            <a:r>
              <a:rPr sz="2200" dirty="0">
                <a:latin typeface="Calibri"/>
                <a:cs typeface="Calibri"/>
              </a:rPr>
              <a:t>steady</a:t>
            </a:r>
            <a:r>
              <a:rPr sz="2200" spc="-120" dirty="0">
                <a:latin typeface="Calibri"/>
                <a:cs typeface="Calibri"/>
              </a:rPr>
              <a:t> </a:t>
            </a:r>
            <a:r>
              <a:rPr sz="2200" spc="10" dirty="0">
                <a:latin typeface="Calibri"/>
                <a:cs typeface="Calibri"/>
              </a:rPr>
              <a:t>state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79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1012" y="153987"/>
            <a:ext cx="562102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10" dirty="0">
                <a:solidFill>
                  <a:srgbClr val="FF0000"/>
                </a:solidFill>
              </a:rPr>
              <a:t>Natural </a:t>
            </a:r>
            <a:r>
              <a:rPr sz="2800" spc="-5" dirty="0">
                <a:solidFill>
                  <a:srgbClr val="FF0000"/>
                </a:solidFill>
              </a:rPr>
              <a:t>and </a:t>
            </a:r>
            <a:r>
              <a:rPr sz="2800" spc="-30" dirty="0">
                <a:solidFill>
                  <a:srgbClr val="FF0000"/>
                </a:solidFill>
              </a:rPr>
              <a:t>Forced</a:t>
            </a:r>
            <a:r>
              <a:rPr sz="2800" spc="-35" dirty="0">
                <a:solidFill>
                  <a:srgbClr val="FF0000"/>
                </a:solidFill>
              </a:rPr>
              <a:t> </a:t>
            </a:r>
            <a:r>
              <a:rPr sz="2800" spc="-15" dirty="0">
                <a:solidFill>
                  <a:srgbClr val="FF0000"/>
                </a:solidFill>
              </a:rPr>
              <a:t>Responses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7242"/>
            <a:ext cx="213360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fld id="{81D60167-4931-47E6-BA6A-407CBD079E47}" type="slidenum">
              <a:rPr dirty="0"/>
              <a:pPr/>
              <a:t>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55612" y="842798"/>
            <a:ext cx="8078788" cy="3678563"/>
          </a:xfrm>
          <a:prstGeom prst="rect">
            <a:avLst/>
          </a:prstGeom>
        </p:spPr>
        <p:txBody>
          <a:bodyPr vert="horz" wrap="square" lIns="0" tIns="89527" rIns="0" bIns="0" rtlCol="0">
            <a:spAutoFit/>
          </a:bodyPr>
          <a:lstStyle/>
          <a:p>
            <a:pPr marL="355564" indent="-343499" algn="just">
              <a:spcBef>
                <a:spcPts val="540"/>
              </a:spcBef>
              <a:buFont typeface="Arial"/>
              <a:buChar char="•"/>
              <a:tabLst>
                <a:tab pos="356199" algn="l"/>
              </a:tabLst>
            </a:pPr>
            <a:r>
              <a:rPr sz="3200" b="1" spc="10" dirty="0" smtClean="0">
                <a:solidFill>
                  <a:srgbClr val="006FC0"/>
                </a:solidFill>
                <a:latin typeface="Calibri"/>
                <a:cs typeface="Calibri"/>
              </a:rPr>
              <a:t>Forced </a:t>
            </a:r>
            <a:r>
              <a:rPr sz="3200" b="1" spc="30" dirty="0">
                <a:solidFill>
                  <a:srgbClr val="006FC0"/>
                </a:solidFill>
                <a:latin typeface="Calibri"/>
                <a:cs typeface="Calibri"/>
              </a:rPr>
              <a:t>response </a:t>
            </a:r>
            <a:r>
              <a:rPr sz="3200" b="1" spc="10" dirty="0">
                <a:solidFill>
                  <a:srgbClr val="006FC0"/>
                </a:solidFill>
                <a:latin typeface="Calibri"/>
                <a:cs typeface="Calibri"/>
              </a:rPr>
              <a:t>(Zero state </a:t>
            </a:r>
            <a:r>
              <a:rPr sz="3200" b="1" spc="30" dirty="0">
                <a:solidFill>
                  <a:srgbClr val="006FC0"/>
                </a:solidFill>
                <a:latin typeface="Calibri"/>
                <a:cs typeface="Calibri"/>
              </a:rPr>
              <a:t>response)</a:t>
            </a:r>
            <a:r>
              <a:rPr sz="3200" b="1" spc="-204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5" dirty="0">
                <a:solidFill>
                  <a:srgbClr val="006FC0"/>
                </a:solidFill>
                <a:latin typeface="Calibri"/>
                <a:cs typeface="Calibri"/>
              </a:rPr>
              <a:t>:</a:t>
            </a:r>
            <a:endParaRPr sz="3200" b="1" dirty="0">
              <a:latin typeface="Calibri"/>
              <a:cs typeface="Calibri"/>
            </a:endParaRPr>
          </a:p>
          <a:p>
            <a:pPr marL="756209" lvl="1" indent="-286357" algn="just">
              <a:spcBef>
                <a:spcPts val="575"/>
              </a:spcBef>
              <a:buFont typeface="Arial"/>
              <a:buChar char="–"/>
              <a:tabLst>
                <a:tab pos="756844" algn="l"/>
              </a:tabLst>
            </a:pPr>
            <a:r>
              <a:rPr sz="3200" b="1" spc="5" dirty="0">
                <a:latin typeface="Calibri"/>
                <a:cs typeface="Calibri"/>
              </a:rPr>
              <a:t>System's response to </a:t>
            </a:r>
            <a:r>
              <a:rPr sz="3200" b="1" spc="-5" dirty="0">
                <a:latin typeface="Calibri"/>
                <a:cs typeface="Calibri"/>
              </a:rPr>
              <a:t>external </a:t>
            </a:r>
            <a:r>
              <a:rPr sz="3200" b="1" spc="-25" dirty="0">
                <a:latin typeface="Calibri"/>
                <a:cs typeface="Calibri"/>
              </a:rPr>
              <a:t>forces </a:t>
            </a:r>
            <a:r>
              <a:rPr sz="3200" b="1" dirty="0">
                <a:latin typeface="Calibri"/>
                <a:cs typeface="Calibri"/>
              </a:rPr>
              <a:t>with </a:t>
            </a:r>
            <a:r>
              <a:rPr sz="3200" b="1" spc="-20" dirty="0">
                <a:latin typeface="Calibri"/>
                <a:cs typeface="Calibri"/>
              </a:rPr>
              <a:t>zero </a:t>
            </a:r>
            <a:r>
              <a:rPr sz="3200" b="1" spc="-5" dirty="0">
                <a:latin typeface="Calibri"/>
                <a:cs typeface="Calibri"/>
              </a:rPr>
              <a:t>initial</a:t>
            </a:r>
            <a:r>
              <a:rPr sz="3200" b="1" spc="-17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conditions</a:t>
            </a:r>
            <a:endParaRPr sz="3200" b="1" dirty="0">
              <a:latin typeface="Calibri"/>
              <a:cs typeface="Calibri"/>
            </a:endParaRPr>
          </a:p>
          <a:p>
            <a:pPr marL="756209" marR="13970" lvl="1" indent="-286357" algn="just">
              <a:spcBef>
                <a:spcPts val="455"/>
              </a:spcBef>
              <a:buFont typeface="Arial"/>
              <a:buChar char="–"/>
              <a:tabLst>
                <a:tab pos="756844" algn="l"/>
              </a:tabLst>
            </a:pPr>
            <a:r>
              <a:rPr sz="3200" b="1" spc="10" dirty="0">
                <a:latin typeface="Calibri"/>
                <a:cs typeface="Calibri"/>
              </a:rPr>
              <a:t>E.g. </a:t>
            </a:r>
            <a:r>
              <a:rPr sz="3200" b="1" spc="15" dirty="0">
                <a:latin typeface="Calibri"/>
                <a:cs typeface="Calibri"/>
              </a:rPr>
              <a:t>In </a:t>
            </a:r>
            <a:r>
              <a:rPr sz="3200" b="1" spc="-15" dirty="0">
                <a:latin typeface="Calibri"/>
                <a:cs typeface="Calibri"/>
              </a:rPr>
              <a:t>RLC </a:t>
            </a:r>
            <a:r>
              <a:rPr sz="3200" b="1" spc="-5" dirty="0">
                <a:latin typeface="Calibri"/>
                <a:cs typeface="Calibri"/>
              </a:rPr>
              <a:t>circuits, </a:t>
            </a:r>
            <a:r>
              <a:rPr sz="3200" b="1" dirty="0">
                <a:latin typeface="Calibri"/>
                <a:cs typeface="Calibri"/>
              </a:rPr>
              <a:t>this would </a:t>
            </a:r>
            <a:r>
              <a:rPr sz="3200" b="1" spc="5" dirty="0">
                <a:latin typeface="Calibri"/>
                <a:cs typeface="Calibri"/>
              </a:rPr>
              <a:t>be the response </a:t>
            </a:r>
            <a:r>
              <a:rPr sz="3200" b="1" dirty="0">
                <a:latin typeface="Calibri"/>
                <a:cs typeface="Calibri"/>
              </a:rPr>
              <a:t>of </a:t>
            </a:r>
            <a:r>
              <a:rPr sz="3200" b="1" spc="5" dirty="0">
                <a:latin typeface="Calibri"/>
                <a:cs typeface="Calibri"/>
              </a:rPr>
              <a:t>the </a:t>
            </a:r>
            <a:r>
              <a:rPr sz="3200" b="1" spc="-10" dirty="0">
                <a:latin typeface="Calibri"/>
                <a:cs typeface="Calibri"/>
              </a:rPr>
              <a:t>circuit </a:t>
            </a:r>
            <a:r>
              <a:rPr sz="3200" b="1" spc="10" dirty="0">
                <a:latin typeface="Calibri"/>
                <a:cs typeface="Calibri"/>
              </a:rPr>
              <a:t>to</a:t>
            </a:r>
            <a:r>
              <a:rPr sz="3200" b="1" spc="-15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only  external </a:t>
            </a:r>
            <a:r>
              <a:rPr sz="3200" b="1" spc="5" dirty="0">
                <a:latin typeface="Calibri"/>
                <a:cs typeface="Calibri"/>
              </a:rPr>
              <a:t>voltage </a:t>
            </a:r>
            <a:r>
              <a:rPr sz="3200" b="1" spc="10" dirty="0">
                <a:latin typeface="Calibri"/>
                <a:cs typeface="Calibri"/>
              </a:rPr>
              <a:t>and </a:t>
            </a:r>
            <a:r>
              <a:rPr sz="3200" b="1" spc="-10" dirty="0">
                <a:latin typeface="Calibri"/>
                <a:cs typeface="Calibri"/>
              </a:rPr>
              <a:t>current </a:t>
            </a:r>
            <a:r>
              <a:rPr sz="3200" b="1" spc="-5" dirty="0">
                <a:latin typeface="Calibri"/>
                <a:cs typeface="Calibri"/>
              </a:rPr>
              <a:t>source, </a:t>
            </a:r>
            <a:r>
              <a:rPr sz="3200" b="1" spc="10" dirty="0">
                <a:latin typeface="Calibri"/>
                <a:cs typeface="Calibri"/>
              </a:rPr>
              <a:t>and </a:t>
            </a:r>
            <a:r>
              <a:rPr sz="3200" b="1" spc="-20" dirty="0">
                <a:solidFill>
                  <a:srgbClr val="0036A2"/>
                </a:solidFill>
                <a:latin typeface="Calibri"/>
                <a:cs typeface="Calibri"/>
              </a:rPr>
              <a:t>zero </a:t>
            </a:r>
            <a:r>
              <a:rPr sz="3200" b="1" dirty="0">
                <a:solidFill>
                  <a:srgbClr val="0036A2"/>
                </a:solidFill>
                <a:latin typeface="Calibri"/>
                <a:cs typeface="Calibri"/>
              </a:rPr>
              <a:t>initial</a:t>
            </a:r>
            <a:r>
              <a:rPr sz="3200" b="1" spc="-180" dirty="0">
                <a:solidFill>
                  <a:srgbClr val="0036A2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36A2"/>
                </a:solidFill>
                <a:latin typeface="Calibri"/>
                <a:cs typeface="Calibri"/>
              </a:rPr>
              <a:t>conditions</a:t>
            </a:r>
            <a:endParaRPr sz="3200" b="1" dirty="0">
              <a:solidFill>
                <a:srgbClr val="0036A2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153987"/>
            <a:ext cx="838200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15" dirty="0">
                <a:solidFill>
                  <a:srgbClr val="FF0000"/>
                </a:solidFill>
              </a:rPr>
              <a:t>Steady </a:t>
            </a:r>
            <a:r>
              <a:rPr sz="2800" spc="-35" dirty="0">
                <a:solidFill>
                  <a:srgbClr val="FF0000"/>
                </a:solidFill>
              </a:rPr>
              <a:t>State </a:t>
            </a:r>
            <a:r>
              <a:rPr sz="2800" spc="-20" dirty="0">
                <a:solidFill>
                  <a:srgbClr val="FF0000"/>
                </a:solidFill>
              </a:rPr>
              <a:t>Error </a:t>
            </a:r>
            <a:r>
              <a:rPr sz="2800" spc="-25" dirty="0" smtClean="0">
                <a:solidFill>
                  <a:srgbClr val="FF0000"/>
                </a:solidFill>
              </a:rPr>
              <a:t>for</a:t>
            </a:r>
            <a:r>
              <a:rPr lang="en-US" sz="2800" spc="-25" dirty="0" smtClean="0">
                <a:solidFill>
                  <a:srgbClr val="FF0000"/>
                </a:solidFill>
              </a:rPr>
              <a:t> Unit step input </a:t>
            </a:r>
            <a:endParaRPr sz="2800" spc="-30" dirty="0">
              <a:solidFill>
                <a:srgbClr val="FF00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9129" y="666750"/>
            <a:ext cx="6848471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564" indent="-343499">
              <a:spcBef>
                <a:spcPts val="130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2200" b="1" spc="15" dirty="0">
                <a:solidFill>
                  <a:srgbClr val="006FC0"/>
                </a:solidFill>
                <a:latin typeface="Calibri"/>
                <a:cs typeface="Calibri"/>
              </a:rPr>
              <a:t>Type</a:t>
            </a:r>
            <a:r>
              <a:rPr sz="2200" spc="15" dirty="0" smtClean="0">
                <a:solidFill>
                  <a:srgbClr val="006FC0"/>
                </a:solidFill>
                <a:latin typeface="Cambria Math"/>
                <a:cs typeface="Cambria Math"/>
              </a:rPr>
              <a:t>−</a:t>
            </a:r>
            <a:r>
              <a:rPr lang="en-US" sz="2200" spc="15" dirty="0" smtClean="0">
                <a:solidFill>
                  <a:srgbClr val="006FC0"/>
                </a:solidFill>
                <a:latin typeface="Cambria Math"/>
                <a:cs typeface="Cambria Math"/>
              </a:rPr>
              <a:t>2</a:t>
            </a:r>
            <a:r>
              <a:rPr sz="2200" spc="-55" dirty="0" smtClean="0">
                <a:solidFill>
                  <a:srgbClr val="006FC0"/>
                </a:solidFill>
                <a:latin typeface="Cambria Math"/>
                <a:cs typeface="Cambria Math"/>
              </a:rPr>
              <a:t> </a:t>
            </a:r>
            <a:r>
              <a:rPr sz="2200" b="1" spc="30" dirty="0">
                <a:solidFill>
                  <a:srgbClr val="006FC0"/>
                </a:solidFill>
                <a:latin typeface="Calibri"/>
                <a:cs typeface="Calibri"/>
              </a:rPr>
              <a:t>system</a:t>
            </a:r>
            <a:r>
              <a:rPr sz="2200" b="1" spc="30" dirty="0" smtClean="0">
                <a:solidFill>
                  <a:srgbClr val="006FC0"/>
                </a:solidFill>
                <a:latin typeface="Calibri"/>
                <a:cs typeface="Calibri"/>
              </a:rPr>
              <a:t>:</a:t>
            </a:r>
            <a:r>
              <a:rPr lang="en-US" sz="2200" b="1" spc="30" dirty="0" smtClean="0">
                <a:solidFill>
                  <a:srgbClr val="006FC0"/>
                </a:solidFill>
                <a:latin typeface="Calibri"/>
                <a:cs typeface="Calibri"/>
              </a:rPr>
              <a:t> find </a:t>
            </a:r>
            <a:r>
              <a:rPr lang="en-US" sz="2200" b="1" spc="30" dirty="0" err="1" smtClean="0">
                <a:solidFill>
                  <a:srgbClr val="006FC0"/>
                </a:solidFill>
                <a:latin typeface="Calibri"/>
                <a:cs typeface="Calibri"/>
              </a:rPr>
              <a:t>Kp</a:t>
            </a:r>
            <a:r>
              <a:rPr lang="en-US" sz="2200" b="1" spc="30" dirty="0" smtClean="0">
                <a:solidFill>
                  <a:srgbClr val="006FC0"/>
                </a:solidFill>
                <a:latin typeface="Calibri"/>
                <a:cs typeface="Calibri"/>
              </a:rPr>
              <a:t> and </a:t>
            </a:r>
            <a:r>
              <a:rPr lang="en-US" sz="2200" b="1" spc="30" dirty="0" err="1" smtClean="0">
                <a:solidFill>
                  <a:srgbClr val="006FC0"/>
                </a:solidFill>
                <a:latin typeface="Calibri"/>
                <a:cs typeface="Calibri"/>
              </a:rPr>
              <a:t>ess</a:t>
            </a:r>
            <a:r>
              <a:rPr lang="en-US" sz="2200" b="1" spc="30" dirty="0" smtClean="0">
                <a:solidFill>
                  <a:srgbClr val="006FC0"/>
                </a:solidFill>
                <a:latin typeface="Calibri"/>
                <a:cs typeface="Calibri"/>
              </a:rPr>
              <a:t> for unit step input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27020" y="1352550"/>
            <a:ext cx="313690" cy="255904"/>
          </a:xfrm>
          <a:custGeom>
            <a:avLst/>
            <a:gdLst/>
            <a:ahLst/>
            <a:cxnLst/>
            <a:rect l="l" t="t" r="r" b="b"/>
            <a:pathLst>
              <a:path w="313689" h="255905">
                <a:moveTo>
                  <a:pt x="232029" y="0"/>
                </a:moveTo>
                <a:lnTo>
                  <a:pt x="228473" y="10287"/>
                </a:lnTo>
                <a:lnTo>
                  <a:pt x="243258" y="16742"/>
                </a:lnTo>
                <a:lnTo>
                  <a:pt x="255984" y="25638"/>
                </a:lnTo>
                <a:lnTo>
                  <a:pt x="281856" y="66879"/>
                </a:lnTo>
                <a:lnTo>
                  <a:pt x="289389" y="104753"/>
                </a:lnTo>
                <a:lnTo>
                  <a:pt x="290322" y="126619"/>
                </a:lnTo>
                <a:lnTo>
                  <a:pt x="289371" y="149195"/>
                </a:lnTo>
                <a:lnTo>
                  <a:pt x="281803" y="188108"/>
                </a:lnTo>
                <a:lnTo>
                  <a:pt x="256031" y="229965"/>
                </a:lnTo>
                <a:lnTo>
                  <a:pt x="228854" y="245363"/>
                </a:lnTo>
                <a:lnTo>
                  <a:pt x="232029" y="255778"/>
                </a:lnTo>
                <a:lnTo>
                  <a:pt x="266985" y="239426"/>
                </a:lnTo>
                <a:lnTo>
                  <a:pt x="292607" y="211074"/>
                </a:lnTo>
                <a:lnTo>
                  <a:pt x="308435" y="173148"/>
                </a:lnTo>
                <a:lnTo>
                  <a:pt x="313690" y="127888"/>
                </a:lnTo>
                <a:lnTo>
                  <a:pt x="312378" y="104481"/>
                </a:lnTo>
                <a:lnTo>
                  <a:pt x="301849" y="62952"/>
                </a:lnTo>
                <a:lnTo>
                  <a:pt x="280892" y="29092"/>
                </a:lnTo>
                <a:lnTo>
                  <a:pt x="250602" y="6665"/>
                </a:lnTo>
                <a:lnTo>
                  <a:pt x="232029" y="0"/>
                </a:lnTo>
                <a:close/>
              </a:path>
              <a:path w="313689" h="255905">
                <a:moveTo>
                  <a:pt x="81534" y="0"/>
                </a:moveTo>
                <a:lnTo>
                  <a:pt x="46736" y="16367"/>
                </a:lnTo>
                <a:lnTo>
                  <a:pt x="21081" y="44831"/>
                </a:lnTo>
                <a:lnTo>
                  <a:pt x="5254" y="82835"/>
                </a:lnTo>
                <a:lnTo>
                  <a:pt x="0" y="127888"/>
                </a:lnTo>
                <a:lnTo>
                  <a:pt x="1309" y="151441"/>
                </a:lnTo>
                <a:lnTo>
                  <a:pt x="11787" y="193022"/>
                </a:lnTo>
                <a:lnTo>
                  <a:pt x="32670" y="226738"/>
                </a:lnTo>
                <a:lnTo>
                  <a:pt x="81534" y="255778"/>
                </a:lnTo>
                <a:lnTo>
                  <a:pt x="84836" y="245363"/>
                </a:lnTo>
                <a:lnTo>
                  <a:pt x="70217" y="238938"/>
                </a:lnTo>
                <a:lnTo>
                  <a:pt x="57610" y="229965"/>
                </a:lnTo>
                <a:lnTo>
                  <a:pt x="31813" y="188108"/>
                </a:lnTo>
                <a:lnTo>
                  <a:pt x="24193" y="149195"/>
                </a:lnTo>
                <a:lnTo>
                  <a:pt x="23241" y="126619"/>
                </a:lnTo>
                <a:lnTo>
                  <a:pt x="24193" y="104753"/>
                </a:lnTo>
                <a:lnTo>
                  <a:pt x="31813" y="66879"/>
                </a:lnTo>
                <a:lnTo>
                  <a:pt x="57705" y="25638"/>
                </a:lnTo>
                <a:lnTo>
                  <a:pt x="85217" y="10287"/>
                </a:lnTo>
                <a:lnTo>
                  <a:pt x="815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11758" y="1276350"/>
            <a:ext cx="448945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200" spc="15" dirty="0">
                <a:latin typeface="Cambria Math"/>
                <a:cs typeface="Cambria Math"/>
              </a:rPr>
              <a:t>𝐺</a:t>
            </a:r>
            <a:r>
              <a:rPr sz="2200" spc="395" dirty="0">
                <a:latin typeface="Cambria Math"/>
                <a:cs typeface="Cambria Math"/>
              </a:rPr>
              <a:t> 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93820" y="1123950"/>
            <a:ext cx="2409190" cy="334010"/>
          </a:xfrm>
          <a:custGeom>
            <a:avLst/>
            <a:gdLst/>
            <a:ahLst/>
            <a:cxnLst/>
            <a:rect l="l" t="t" r="r" b="b"/>
            <a:pathLst>
              <a:path w="2409190" h="334010">
                <a:moveTo>
                  <a:pt x="90932" y="11049"/>
                </a:moveTo>
                <a:lnTo>
                  <a:pt x="87630" y="0"/>
                </a:lnTo>
                <a:lnTo>
                  <a:pt x="67779" y="7747"/>
                </a:lnTo>
                <a:lnTo>
                  <a:pt x="50368" y="19900"/>
                </a:lnTo>
                <a:lnTo>
                  <a:pt x="22733" y="57404"/>
                </a:lnTo>
                <a:lnTo>
                  <a:pt x="5651" y="107861"/>
                </a:lnTo>
                <a:lnTo>
                  <a:pt x="0" y="167005"/>
                </a:lnTo>
                <a:lnTo>
                  <a:pt x="1397" y="197434"/>
                </a:lnTo>
                <a:lnTo>
                  <a:pt x="12750" y="252158"/>
                </a:lnTo>
                <a:lnTo>
                  <a:pt x="35344" y="297307"/>
                </a:lnTo>
                <a:lnTo>
                  <a:pt x="67779" y="326021"/>
                </a:lnTo>
                <a:lnTo>
                  <a:pt x="87630" y="333756"/>
                </a:lnTo>
                <a:lnTo>
                  <a:pt x="90932" y="322707"/>
                </a:lnTo>
                <a:lnTo>
                  <a:pt x="75615" y="314731"/>
                </a:lnTo>
                <a:lnTo>
                  <a:pt x="62268" y="303149"/>
                </a:lnTo>
                <a:lnTo>
                  <a:pt x="41529" y="269113"/>
                </a:lnTo>
                <a:lnTo>
                  <a:pt x="28956" y="223024"/>
                </a:lnTo>
                <a:lnTo>
                  <a:pt x="24765" y="166878"/>
                </a:lnTo>
                <a:lnTo>
                  <a:pt x="25806" y="137693"/>
                </a:lnTo>
                <a:lnTo>
                  <a:pt x="34188" y="86537"/>
                </a:lnTo>
                <a:lnTo>
                  <a:pt x="50901" y="45808"/>
                </a:lnTo>
                <a:lnTo>
                  <a:pt x="75615" y="19037"/>
                </a:lnTo>
                <a:lnTo>
                  <a:pt x="90932" y="11049"/>
                </a:lnTo>
                <a:close/>
              </a:path>
              <a:path w="2409190" h="334010">
                <a:moveTo>
                  <a:pt x="209042" y="42164"/>
                </a:moveTo>
                <a:lnTo>
                  <a:pt x="205359" y="31877"/>
                </a:lnTo>
                <a:lnTo>
                  <a:pt x="186804" y="38544"/>
                </a:lnTo>
                <a:lnTo>
                  <a:pt x="170561" y="48247"/>
                </a:lnTo>
                <a:lnTo>
                  <a:pt x="144907" y="76708"/>
                </a:lnTo>
                <a:lnTo>
                  <a:pt x="129070" y="114719"/>
                </a:lnTo>
                <a:lnTo>
                  <a:pt x="123825" y="159766"/>
                </a:lnTo>
                <a:lnTo>
                  <a:pt x="125133" y="183324"/>
                </a:lnTo>
                <a:lnTo>
                  <a:pt x="135610" y="224904"/>
                </a:lnTo>
                <a:lnTo>
                  <a:pt x="156489" y="258622"/>
                </a:lnTo>
                <a:lnTo>
                  <a:pt x="205359" y="287655"/>
                </a:lnTo>
                <a:lnTo>
                  <a:pt x="208661" y="277241"/>
                </a:lnTo>
                <a:lnTo>
                  <a:pt x="194030" y="270827"/>
                </a:lnTo>
                <a:lnTo>
                  <a:pt x="181432" y="261848"/>
                </a:lnTo>
                <a:lnTo>
                  <a:pt x="155625" y="219989"/>
                </a:lnTo>
                <a:lnTo>
                  <a:pt x="148018" y="181076"/>
                </a:lnTo>
                <a:lnTo>
                  <a:pt x="147066" y="158496"/>
                </a:lnTo>
                <a:lnTo>
                  <a:pt x="148018" y="136639"/>
                </a:lnTo>
                <a:lnTo>
                  <a:pt x="155638" y="98767"/>
                </a:lnTo>
                <a:lnTo>
                  <a:pt x="181521" y="57518"/>
                </a:lnTo>
                <a:lnTo>
                  <a:pt x="194246" y="48628"/>
                </a:lnTo>
                <a:lnTo>
                  <a:pt x="209042" y="42164"/>
                </a:lnTo>
                <a:close/>
              </a:path>
              <a:path w="2409190" h="334010">
                <a:moveTo>
                  <a:pt x="1018540" y="159766"/>
                </a:moveTo>
                <a:lnTo>
                  <a:pt x="1013282" y="114719"/>
                </a:lnTo>
                <a:lnTo>
                  <a:pt x="997458" y="76708"/>
                </a:lnTo>
                <a:lnTo>
                  <a:pt x="971727" y="48247"/>
                </a:lnTo>
                <a:lnTo>
                  <a:pt x="936879" y="31877"/>
                </a:lnTo>
                <a:lnTo>
                  <a:pt x="933323" y="42164"/>
                </a:lnTo>
                <a:lnTo>
                  <a:pt x="948105" y="48628"/>
                </a:lnTo>
                <a:lnTo>
                  <a:pt x="960831" y="57518"/>
                </a:lnTo>
                <a:lnTo>
                  <a:pt x="986701" y="98767"/>
                </a:lnTo>
                <a:lnTo>
                  <a:pt x="994232" y="136639"/>
                </a:lnTo>
                <a:lnTo>
                  <a:pt x="995172" y="158496"/>
                </a:lnTo>
                <a:lnTo>
                  <a:pt x="994219" y="181076"/>
                </a:lnTo>
                <a:lnTo>
                  <a:pt x="986650" y="219989"/>
                </a:lnTo>
                <a:lnTo>
                  <a:pt x="960882" y="261848"/>
                </a:lnTo>
                <a:lnTo>
                  <a:pt x="933704" y="277241"/>
                </a:lnTo>
                <a:lnTo>
                  <a:pt x="936879" y="287655"/>
                </a:lnTo>
                <a:lnTo>
                  <a:pt x="971829" y="271310"/>
                </a:lnTo>
                <a:lnTo>
                  <a:pt x="997458" y="242951"/>
                </a:lnTo>
                <a:lnTo>
                  <a:pt x="1013282" y="205028"/>
                </a:lnTo>
                <a:lnTo>
                  <a:pt x="1017219" y="183324"/>
                </a:lnTo>
                <a:lnTo>
                  <a:pt x="1018540" y="159766"/>
                </a:lnTo>
                <a:close/>
              </a:path>
              <a:path w="2409190" h="334010">
                <a:moveTo>
                  <a:pt x="1152017" y="42164"/>
                </a:moveTo>
                <a:lnTo>
                  <a:pt x="1148334" y="31877"/>
                </a:lnTo>
                <a:lnTo>
                  <a:pt x="1129779" y="38544"/>
                </a:lnTo>
                <a:lnTo>
                  <a:pt x="1113536" y="48247"/>
                </a:lnTo>
                <a:lnTo>
                  <a:pt x="1087882" y="76708"/>
                </a:lnTo>
                <a:lnTo>
                  <a:pt x="1072045" y="114719"/>
                </a:lnTo>
                <a:lnTo>
                  <a:pt x="1066800" y="159766"/>
                </a:lnTo>
                <a:lnTo>
                  <a:pt x="1068108" y="183324"/>
                </a:lnTo>
                <a:lnTo>
                  <a:pt x="1078585" y="224904"/>
                </a:lnTo>
                <a:lnTo>
                  <a:pt x="1099464" y="258622"/>
                </a:lnTo>
                <a:lnTo>
                  <a:pt x="1148334" y="287655"/>
                </a:lnTo>
                <a:lnTo>
                  <a:pt x="1151636" y="277241"/>
                </a:lnTo>
                <a:lnTo>
                  <a:pt x="1137005" y="270827"/>
                </a:lnTo>
                <a:lnTo>
                  <a:pt x="1124407" y="261848"/>
                </a:lnTo>
                <a:lnTo>
                  <a:pt x="1098600" y="219989"/>
                </a:lnTo>
                <a:lnTo>
                  <a:pt x="1090993" y="181076"/>
                </a:lnTo>
                <a:lnTo>
                  <a:pt x="1090041" y="158496"/>
                </a:lnTo>
                <a:lnTo>
                  <a:pt x="1090993" y="136639"/>
                </a:lnTo>
                <a:lnTo>
                  <a:pt x="1098613" y="98767"/>
                </a:lnTo>
                <a:lnTo>
                  <a:pt x="1124496" y="57518"/>
                </a:lnTo>
                <a:lnTo>
                  <a:pt x="1137221" y="48628"/>
                </a:lnTo>
                <a:lnTo>
                  <a:pt x="1152017" y="42164"/>
                </a:lnTo>
                <a:close/>
              </a:path>
              <a:path w="2409190" h="334010">
                <a:moveTo>
                  <a:pt x="1980565" y="159766"/>
                </a:moveTo>
                <a:lnTo>
                  <a:pt x="1975307" y="114719"/>
                </a:lnTo>
                <a:lnTo>
                  <a:pt x="1959483" y="76708"/>
                </a:lnTo>
                <a:lnTo>
                  <a:pt x="1933752" y="48247"/>
                </a:lnTo>
                <a:lnTo>
                  <a:pt x="1898904" y="31877"/>
                </a:lnTo>
                <a:lnTo>
                  <a:pt x="1895348" y="42164"/>
                </a:lnTo>
                <a:lnTo>
                  <a:pt x="1910130" y="48628"/>
                </a:lnTo>
                <a:lnTo>
                  <a:pt x="1922856" y="57518"/>
                </a:lnTo>
                <a:lnTo>
                  <a:pt x="1948726" y="98767"/>
                </a:lnTo>
                <a:lnTo>
                  <a:pt x="1956257" y="136639"/>
                </a:lnTo>
                <a:lnTo>
                  <a:pt x="1957197" y="158496"/>
                </a:lnTo>
                <a:lnTo>
                  <a:pt x="1956244" y="181076"/>
                </a:lnTo>
                <a:lnTo>
                  <a:pt x="1948675" y="219989"/>
                </a:lnTo>
                <a:lnTo>
                  <a:pt x="1922907" y="261848"/>
                </a:lnTo>
                <a:lnTo>
                  <a:pt x="1895729" y="277241"/>
                </a:lnTo>
                <a:lnTo>
                  <a:pt x="1898904" y="287655"/>
                </a:lnTo>
                <a:lnTo>
                  <a:pt x="1933854" y="271310"/>
                </a:lnTo>
                <a:lnTo>
                  <a:pt x="1959483" y="242951"/>
                </a:lnTo>
                <a:lnTo>
                  <a:pt x="1975307" y="205028"/>
                </a:lnTo>
                <a:lnTo>
                  <a:pt x="1979244" y="183324"/>
                </a:lnTo>
                <a:lnTo>
                  <a:pt x="1980565" y="159766"/>
                </a:lnTo>
                <a:close/>
              </a:path>
              <a:path w="2409190" h="334010">
                <a:moveTo>
                  <a:pt x="2409063" y="166878"/>
                </a:moveTo>
                <a:lnTo>
                  <a:pt x="2403398" y="107861"/>
                </a:lnTo>
                <a:lnTo>
                  <a:pt x="2386330" y="57404"/>
                </a:lnTo>
                <a:lnTo>
                  <a:pt x="2358682" y="19900"/>
                </a:lnTo>
                <a:lnTo>
                  <a:pt x="2321433" y="0"/>
                </a:lnTo>
                <a:lnTo>
                  <a:pt x="2318004" y="11049"/>
                </a:lnTo>
                <a:lnTo>
                  <a:pt x="2333383" y="19037"/>
                </a:lnTo>
                <a:lnTo>
                  <a:pt x="2346769" y="30607"/>
                </a:lnTo>
                <a:lnTo>
                  <a:pt x="2367534" y="64643"/>
                </a:lnTo>
                <a:lnTo>
                  <a:pt x="2380107" y="110871"/>
                </a:lnTo>
                <a:lnTo>
                  <a:pt x="2384298" y="167005"/>
                </a:lnTo>
                <a:lnTo>
                  <a:pt x="2383244" y="196253"/>
                </a:lnTo>
                <a:lnTo>
                  <a:pt x="2374862" y="247307"/>
                </a:lnTo>
                <a:lnTo>
                  <a:pt x="2358148" y="287959"/>
                </a:lnTo>
                <a:lnTo>
                  <a:pt x="2318004" y="322707"/>
                </a:lnTo>
                <a:lnTo>
                  <a:pt x="2321433" y="333756"/>
                </a:lnTo>
                <a:lnTo>
                  <a:pt x="2358682" y="313867"/>
                </a:lnTo>
                <a:lnTo>
                  <a:pt x="2386330" y="276352"/>
                </a:lnTo>
                <a:lnTo>
                  <a:pt x="2403411" y="225856"/>
                </a:lnTo>
                <a:lnTo>
                  <a:pt x="2407653" y="197434"/>
                </a:lnTo>
                <a:lnTo>
                  <a:pt x="2409063" y="166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90240" y="1102070"/>
            <a:ext cx="3008630" cy="55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15883">
              <a:lnSpc>
                <a:spcPts val="2115"/>
              </a:lnSpc>
              <a:spcBef>
                <a:spcPts val="130"/>
              </a:spcBef>
              <a:tabLst>
                <a:tab pos="921293" algn="l"/>
                <a:tab pos="1864810" algn="l"/>
                <a:tab pos="2761339" algn="l"/>
              </a:tabLst>
            </a:pPr>
            <a:r>
              <a:rPr sz="2200" dirty="0">
                <a:latin typeface="Cambria Math"/>
                <a:cs typeface="Cambria Math"/>
              </a:rPr>
              <a:t>𝐾′	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95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dirty="0">
                <a:latin typeface="Cambria Math"/>
                <a:cs typeface="Cambria Math"/>
              </a:rPr>
              <a:t> </a:t>
            </a:r>
            <a:r>
              <a:rPr sz="2200" spc="-45" dirty="0">
                <a:latin typeface="Cambria Math"/>
                <a:cs typeface="Cambria Math"/>
              </a:rPr>
              <a:t>𝑧</a:t>
            </a:r>
            <a:r>
              <a:rPr sz="2300" spc="-67" baseline="-16129" dirty="0">
                <a:latin typeface="Cambria Math"/>
                <a:cs typeface="Cambria Math"/>
              </a:rPr>
              <a:t>1	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100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75" dirty="0">
                <a:latin typeface="Cambria Math"/>
                <a:cs typeface="Cambria Math"/>
              </a:rPr>
              <a:t> </a:t>
            </a:r>
            <a:r>
              <a:rPr sz="2200" spc="-10" dirty="0">
                <a:latin typeface="Cambria Math"/>
                <a:cs typeface="Cambria Math"/>
              </a:rPr>
              <a:t>𝑧</a:t>
            </a:r>
            <a:r>
              <a:rPr sz="2300" spc="-15" baseline="-16129" dirty="0">
                <a:latin typeface="Cambria Math"/>
                <a:cs typeface="Cambria Math"/>
              </a:rPr>
              <a:t>2	</a:t>
            </a:r>
            <a:r>
              <a:rPr sz="2200" spc="20" dirty="0">
                <a:latin typeface="Cambria Math"/>
                <a:cs typeface="Cambria Math"/>
              </a:rPr>
              <a:t>…</a:t>
            </a:r>
            <a:endParaRPr sz="2200" dirty="0">
              <a:latin typeface="Cambria Math"/>
              <a:cs typeface="Cambria Math"/>
            </a:endParaRPr>
          </a:p>
          <a:p>
            <a:pPr marL="63494">
              <a:lnSpc>
                <a:spcPts val="2115"/>
              </a:lnSpc>
            </a:pPr>
            <a:r>
              <a:rPr sz="2200" spc="20" dirty="0">
                <a:latin typeface="Cambria Math"/>
                <a:cs typeface="Cambria Math"/>
              </a:rPr>
              <a:t>=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50970" y="1428750"/>
            <a:ext cx="923290" cy="255904"/>
          </a:xfrm>
          <a:custGeom>
            <a:avLst/>
            <a:gdLst/>
            <a:ahLst/>
            <a:cxnLst/>
            <a:rect l="l" t="t" r="r" b="b"/>
            <a:pathLst>
              <a:path w="923289" h="255905">
                <a:moveTo>
                  <a:pt x="841628" y="0"/>
                </a:moveTo>
                <a:lnTo>
                  <a:pt x="838072" y="10287"/>
                </a:lnTo>
                <a:lnTo>
                  <a:pt x="852858" y="16742"/>
                </a:lnTo>
                <a:lnTo>
                  <a:pt x="865584" y="25638"/>
                </a:lnTo>
                <a:lnTo>
                  <a:pt x="891456" y="66879"/>
                </a:lnTo>
                <a:lnTo>
                  <a:pt x="898989" y="104753"/>
                </a:lnTo>
                <a:lnTo>
                  <a:pt x="899921" y="126619"/>
                </a:lnTo>
                <a:lnTo>
                  <a:pt x="898971" y="149195"/>
                </a:lnTo>
                <a:lnTo>
                  <a:pt x="891403" y="188108"/>
                </a:lnTo>
                <a:lnTo>
                  <a:pt x="865631" y="229965"/>
                </a:lnTo>
                <a:lnTo>
                  <a:pt x="838453" y="245364"/>
                </a:lnTo>
                <a:lnTo>
                  <a:pt x="841628" y="255778"/>
                </a:lnTo>
                <a:lnTo>
                  <a:pt x="876585" y="239426"/>
                </a:lnTo>
                <a:lnTo>
                  <a:pt x="902207" y="211074"/>
                </a:lnTo>
                <a:lnTo>
                  <a:pt x="918035" y="173148"/>
                </a:lnTo>
                <a:lnTo>
                  <a:pt x="923289" y="127889"/>
                </a:lnTo>
                <a:lnTo>
                  <a:pt x="921978" y="104481"/>
                </a:lnTo>
                <a:lnTo>
                  <a:pt x="911449" y="62952"/>
                </a:lnTo>
                <a:lnTo>
                  <a:pt x="890492" y="29092"/>
                </a:lnTo>
                <a:lnTo>
                  <a:pt x="860202" y="6665"/>
                </a:lnTo>
                <a:lnTo>
                  <a:pt x="841628" y="0"/>
                </a:lnTo>
                <a:close/>
              </a:path>
              <a:path w="923289" h="255905">
                <a:moveTo>
                  <a:pt x="81533" y="0"/>
                </a:moveTo>
                <a:lnTo>
                  <a:pt x="46735" y="16367"/>
                </a:lnTo>
                <a:lnTo>
                  <a:pt x="21081" y="44831"/>
                </a:lnTo>
                <a:lnTo>
                  <a:pt x="5254" y="82835"/>
                </a:lnTo>
                <a:lnTo>
                  <a:pt x="0" y="127889"/>
                </a:lnTo>
                <a:lnTo>
                  <a:pt x="1309" y="151441"/>
                </a:lnTo>
                <a:lnTo>
                  <a:pt x="11787" y="193022"/>
                </a:lnTo>
                <a:lnTo>
                  <a:pt x="32670" y="226738"/>
                </a:lnTo>
                <a:lnTo>
                  <a:pt x="81533" y="255778"/>
                </a:lnTo>
                <a:lnTo>
                  <a:pt x="84835" y="245364"/>
                </a:lnTo>
                <a:lnTo>
                  <a:pt x="70217" y="238938"/>
                </a:lnTo>
                <a:lnTo>
                  <a:pt x="57610" y="229965"/>
                </a:lnTo>
                <a:lnTo>
                  <a:pt x="31813" y="188108"/>
                </a:lnTo>
                <a:lnTo>
                  <a:pt x="24193" y="149195"/>
                </a:lnTo>
                <a:lnTo>
                  <a:pt x="23240" y="126619"/>
                </a:lnTo>
                <a:lnTo>
                  <a:pt x="24193" y="104753"/>
                </a:lnTo>
                <a:lnTo>
                  <a:pt x="31813" y="66879"/>
                </a:lnTo>
                <a:lnTo>
                  <a:pt x="57705" y="25638"/>
                </a:lnTo>
                <a:lnTo>
                  <a:pt x="85216" y="10287"/>
                </a:lnTo>
                <a:lnTo>
                  <a:pt x="815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87800" y="1352550"/>
            <a:ext cx="1041400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2200" spc="10" dirty="0" smtClean="0">
                <a:latin typeface="Cambria Math"/>
                <a:cs typeface="Cambria Math"/>
              </a:rPr>
              <a:t> </a:t>
            </a:r>
            <a:r>
              <a:rPr sz="2200" spc="10" dirty="0">
                <a:latin typeface="Cambria Math"/>
                <a:cs typeface="Cambria Math"/>
              </a:rPr>
              <a:t>𝑠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-20" dirty="0">
                <a:latin typeface="Cambria Math"/>
                <a:cs typeface="Cambria Math"/>
              </a:rPr>
              <a:t> </a:t>
            </a:r>
            <a:r>
              <a:rPr sz="2200" spc="-50" dirty="0">
                <a:latin typeface="Cambria Math"/>
                <a:cs typeface="Cambria Math"/>
              </a:rPr>
              <a:t>𝑝</a:t>
            </a:r>
            <a:r>
              <a:rPr sz="2300" spc="-75" baseline="-16129" dirty="0">
                <a:latin typeface="Cambria Math"/>
                <a:cs typeface="Cambria Math"/>
              </a:rPr>
              <a:t>1</a:t>
            </a:r>
            <a:endParaRPr sz="2300" baseline="-16129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02736" y="1428750"/>
            <a:ext cx="2724150" cy="318135"/>
          </a:xfrm>
          <a:custGeom>
            <a:avLst/>
            <a:gdLst/>
            <a:ahLst/>
            <a:cxnLst/>
            <a:rect l="l" t="t" r="r" b="b"/>
            <a:pathLst>
              <a:path w="2724150" h="318135">
                <a:moveTo>
                  <a:pt x="1405001" y="72644"/>
                </a:moveTo>
                <a:lnTo>
                  <a:pt x="1401318" y="62357"/>
                </a:lnTo>
                <a:lnTo>
                  <a:pt x="1382763" y="69024"/>
                </a:lnTo>
                <a:lnTo>
                  <a:pt x="1366520" y="78727"/>
                </a:lnTo>
                <a:lnTo>
                  <a:pt x="1340866" y="107188"/>
                </a:lnTo>
                <a:lnTo>
                  <a:pt x="1325029" y="145199"/>
                </a:lnTo>
                <a:lnTo>
                  <a:pt x="1319784" y="190246"/>
                </a:lnTo>
                <a:lnTo>
                  <a:pt x="1321092" y="213804"/>
                </a:lnTo>
                <a:lnTo>
                  <a:pt x="1331569" y="255384"/>
                </a:lnTo>
                <a:lnTo>
                  <a:pt x="1352448" y="289102"/>
                </a:lnTo>
                <a:lnTo>
                  <a:pt x="1401318" y="318135"/>
                </a:lnTo>
                <a:lnTo>
                  <a:pt x="1404620" y="307721"/>
                </a:lnTo>
                <a:lnTo>
                  <a:pt x="1389989" y="301307"/>
                </a:lnTo>
                <a:lnTo>
                  <a:pt x="1377391" y="292328"/>
                </a:lnTo>
                <a:lnTo>
                  <a:pt x="1351584" y="250469"/>
                </a:lnTo>
                <a:lnTo>
                  <a:pt x="1343977" y="211556"/>
                </a:lnTo>
                <a:lnTo>
                  <a:pt x="1343025" y="188976"/>
                </a:lnTo>
                <a:lnTo>
                  <a:pt x="1343977" y="167119"/>
                </a:lnTo>
                <a:lnTo>
                  <a:pt x="1351597" y="129247"/>
                </a:lnTo>
                <a:lnTo>
                  <a:pt x="1377480" y="87998"/>
                </a:lnTo>
                <a:lnTo>
                  <a:pt x="1390205" y="79108"/>
                </a:lnTo>
                <a:lnTo>
                  <a:pt x="1405001" y="72644"/>
                </a:lnTo>
                <a:close/>
              </a:path>
              <a:path w="2724150" h="318135">
                <a:moveTo>
                  <a:pt x="2243074" y="190246"/>
                </a:moveTo>
                <a:lnTo>
                  <a:pt x="2237816" y="145199"/>
                </a:lnTo>
                <a:lnTo>
                  <a:pt x="2221992" y="107188"/>
                </a:lnTo>
                <a:lnTo>
                  <a:pt x="2196261" y="78727"/>
                </a:lnTo>
                <a:lnTo>
                  <a:pt x="2161413" y="62357"/>
                </a:lnTo>
                <a:lnTo>
                  <a:pt x="2157857" y="72644"/>
                </a:lnTo>
                <a:lnTo>
                  <a:pt x="2172639" y="79108"/>
                </a:lnTo>
                <a:lnTo>
                  <a:pt x="2185365" y="87998"/>
                </a:lnTo>
                <a:lnTo>
                  <a:pt x="2211235" y="129247"/>
                </a:lnTo>
                <a:lnTo>
                  <a:pt x="2218766" y="167119"/>
                </a:lnTo>
                <a:lnTo>
                  <a:pt x="2219706" y="188976"/>
                </a:lnTo>
                <a:lnTo>
                  <a:pt x="2218753" y="211556"/>
                </a:lnTo>
                <a:lnTo>
                  <a:pt x="2211184" y="250469"/>
                </a:lnTo>
                <a:lnTo>
                  <a:pt x="2185416" y="292328"/>
                </a:lnTo>
                <a:lnTo>
                  <a:pt x="2158238" y="307721"/>
                </a:lnTo>
                <a:lnTo>
                  <a:pt x="2161413" y="318135"/>
                </a:lnTo>
                <a:lnTo>
                  <a:pt x="2196363" y="301790"/>
                </a:lnTo>
                <a:lnTo>
                  <a:pt x="2221992" y="273431"/>
                </a:lnTo>
                <a:lnTo>
                  <a:pt x="2237816" y="235508"/>
                </a:lnTo>
                <a:lnTo>
                  <a:pt x="2241753" y="213804"/>
                </a:lnTo>
                <a:lnTo>
                  <a:pt x="2243074" y="190246"/>
                </a:lnTo>
                <a:close/>
              </a:path>
              <a:path w="2724150" h="318135">
                <a:moveTo>
                  <a:pt x="2724150" y="0"/>
                </a:moveTo>
                <a:lnTo>
                  <a:pt x="0" y="0"/>
                </a:lnTo>
                <a:lnTo>
                  <a:pt x="0" y="19050"/>
                </a:lnTo>
                <a:lnTo>
                  <a:pt x="2724150" y="19050"/>
                </a:lnTo>
                <a:lnTo>
                  <a:pt x="2724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785996" y="1276350"/>
            <a:ext cx="1384300" cy="480888"/>
          </a:xfrm>
          <a:prstGeom prst="rect">
            <a:avLst/>
          </a:prstGeom>
        </p:spPr>
        <p:txBody>
          <a:bodyPr vert="horz" wrap="square" lIns="0" tIns="140957" rIns="0" bIns="0" rtlCol="0">
            <a:spAutoFit/>
          </a:bodyPr>
          <a:lstStyle/>
          <a:p>
            <a:pPr marL="231752">
              <a:spcBef>
                <a:spcPts val="1110"/>
              </a:spcBef>
              <a:tabLst>
                <a:tab pos="1137172" algn="l"/>
              </a:tabLst>
            </a:pP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95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dirty="0">
                <a:latin typeface="Cambria Math"/>
                <a:cs typeface="Cambria Math"/>
              </a:rPr>
              <a:t> </a:t>
            </a:r>
            <a:r>
              <a:rPr sz="2200" spc="-15" dirty="0">
                <a:latin typeface="Cambria Math"/>
                <a:cs typeface="Cambria Math"/>
              </a:rPr>
              <a:t>𝑝</a:t>
            </a:r>
            <a:r>
              <a:rPr sz="2300" spc="-22" baseline="-16129" dirty="0">
                <a:latin typeface="Cambria Math"/>
                <a:cs typeface="Cambria Math"/>
              </a:rPr>
              <a:t>2	</a:t>
            </a:r>
            <a:r>
              <a:rPr sz="2200" spc="20" dirty="0" smtClean="0">
                <a:latin typeface="Cambria Math"/>
                <a:cs typeface="Cambria Math"/>
              </a:rPr>
              <a:t>…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441056" y="4837510"/>
            <a:ext cx="1778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latin typeface="Calibri"/>
                <a:cs typeface="Calibri"/>
              </a:rPr>
              <a:t>18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85800" y="4227346"/>
            <a:ext cx="7620000" cy="7066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564" indent="-343499">
              <a:spcBef>
                <a:spcPts val="130"/>
              </a:spcBef>
              <a:buFont typeface="Arial"/>
              <a:buChar char="•"/>
              <a:tabLst>
                <a:tab pos="355564" algn="l"/>
                <a:tab pos="356199" algn="l"/>
                <a:tab pos="1051456" algn="l"/>
              </a:tabLst>
            </a:pPr>
            <a:r>
              <a:rPr lang="en-US" sz="2200" spc="35" dirty="0" smtClean="0">
                <a:latin typeface="Calibri"/>
                <a:cs typeface="Calibri"/>
              </a:rPr>
              <a:t> infinite value of  </a:t>
            </a:r>
            <a:r>
              <a:rPr lang="en-US" sz="2200" spc="35" dirty="0" err="1" smtClean="0">
                <a:latin typeface="Calibri"/>
                <a:cs typeface="Calibri"/>
              </a:rPr>
              <a:t>Kp</a:t>
            </a:r>
            <a:r>
              <a:rPr lang="en-US" sz="2200" spc="35" dirty="0" smtClean="0">
                <a:latin typeface="Calibri"/>
                <a:cs typeface="Calibri"/>
              </a:rPr>
              <a:t> and </a:t>
            </a:r>
            <a:r>
              <a:rPr sz="2200" spc="35" dirty="0" smtClean="0">
                <a:latin typeface="Calibri"/>
                <a:cs typeface="Calibri"/>
              </a:rPr>
              <a:t>Z</a:t>
            </a:r>
            <a:r>
              <a:rPr sz="2200" spc="-25" dirty="0" smtClean="0">
                <a:latin typeface="Calibri"/>
                <a:cs typeface="Calibri"/>
              </a:rPr>
              <a:t>e</a:t>
            </a:r>
            <a:r>
              <a:rPr sz="2200" spc="-5" dirty="0" smtClean="0">
                <a:latin typeface="Calibri"/>
                <a:cs typeface="Calibri"/>
              </a:rPr>
              <a:t>r</a:t>
            </a:r>
            <a:r>
              <a:rPr sz="2200" spc="15" dirty="0" smtClean="0">
                <a:latin typeface="Calibri"/>
                <a:cs typeface="Calibri"/>
              </a:rPr>
              <a:t>o</a:t>
            </a:r>
            <a:r>
              <a:rPr lang="en-US" sz="2200" dirty="0" smtClean="0">
                <a:latin typeface="Calibri"/>
                <a:cs typeface="Calibri"/>
              </a:rPr>
              <a:t> </a:t>
            </a:r>
            <a:r>
              <a:rPr sz="2200" spc="-10" dirty="0" smtClean="0">
                <a:latin typeface="Calibri"/>
                <a:cs typeface="Calibri"/>
              </a:rPr>
              <a:t>po</a:t>
            </a:r>
            <a:r>
              <a:rPr sz="2200" spc="-20" dirty="0" smtClean="0">
                <a:latin typeface="Calibri"/>
                <a:cs typeface="Calibri"/>
              </a:rPr>
              <a:t>s</a:t>
            </a:r>
            <a:r>
              <a:rPr sz="2200" spc="25" dirty="0" smtClean="0">
                <a:latin typeface="Calibri"/>
                <a:cs typeface="Calibri"/>
              </a:rPr>
              <a:t>iti</a:t>
            </a:r>
            <a:r>
              <a:rPr sz="2200" spc="-10" dirty="0" smtClean="0">
                <a:latin typeface="Calibri"/>
                <a:cs typeface="Calibri"/>
              </a:rPr>
              <a:t>o</a:t>
            </a:r>
            <a:r>
              <a:rPr sz="2200" spc="15" dirty="0" smtClean="0">
                <a:latin typeface="Calibri"/>
                <a:cs typeface="Calibri"/>
              </a:rPr>
              <a:t>n</a:t>
            </a:r>
            <a:r>
              <a:rPr lang="en-US" sz="2200" spc="15" dirty="0" smtClean="0">
                <a:latin typeface="Calibri"/>
                <a:cs typeface="Calibri"/>
              </a:rPr>
              <a:t> </a:t>
            </a:r>
            <a:r>
              <a:rPr lang="en-US" sz="2200" spc="-35" dirty="0" smtClean="0">
                <a:cs typeface="Calibri"/>
              </a:rPr>
              <a:t>Error </a:t>
            </a:r>
            <a:r>
              <a:rPr lang="en-US" sz="2200" spc="10" dirty="0" smtClean="0">
                <a:cs typeface="Calibri"/>
              </a:rPr>
              <a:t>at </a:t>
            </a:r>
            <a:r>
              <a:rPr lang="en-US" sz="2200" dirty="0" smtClean="0">
                <a:cs typeface="Calibri"/>
              </a:rPr>
              <a:t>steady</a:t>
            </a:r>
            <a:r>
              <a:rPr lang="en-US" sz="2200" spc="-120" dirty="0" smtClean="0">
                <a:cs typeface="Calibri"/>
              </a:rPr>
              <a:t> </a:t>
            </a:r>
            <a:r>
              <a:rPr lang="en-US" sz="2200" spc="10" dirty="0" smtClean="0">
                <a:cs typeface="Calibri"/>
              </a:rPr>
              <a:t>state</a:t>
            </a:r>
            <a:endParaRPr lang="en-US" sz="2200" dirty="0" smtClean="0">
              <a:cs typeface="Calibri"/>
            </a:endParaRPr>
          </a:p>
          <a:p>
            <a:pPr marL="355564" indent="-343499">
              <a:spcBef>
                <a:spcPts val="130"/>
              </a:spcBef>
              <a:buFont typeface="Arial"/>
              <a:buChar char="•"/>
              <a:tabLst>
                <a:tab pos="355564" algn="l"/>
                <a:tab pos="356199" algn="l"/>
                <a:tab pos="1051456" algn="l"/>
              </a:tabLst>
            </a:pPr>
            <a:endParaRPr sz="2200" dirty="0">
              <a:latin typeface="Calibri"/>
              <a:cs typeface="Calibri"/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80</a:t>
            </a:fld>
            <a:endParaRPr lang="en-IN" dirty="0"/>
          </a:p>
        </p:txBody>
      </p:sp>
      <p:sp>
        <p:nvSpPr>
          <p:cNvPr id="32" name="object 8"/>
          <p:cNvSpPr txBox="1"/>
          <p:nvPr/>
        </p:nvSpPr>
        <p:spPr>
          <a:xfrm>
            <a:off x="3550920" y="1352550"/>
            <a:ext cx="335280" cy="34496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3200" spc="135" baseline="-18087" dirty="0">
                <a:latin typeface="Cambria Math"/>
                <a:cs typeface="Cambria Math"/>
              </a:rPr>
              <a:t>𝑠</a:t>
            </a:r>
            <a:r>
              <a:rPr sz="1600" spc="90" dirty="0">
                <a:latin typeface="Cambria Math"/>
                <a:cs typeface="Cambria Math"/>
              </a:rPr>
              <a:t>2</a:t>
            </a:r>
            <a:endParaRPr sz="1600" dirty="0">
              <a:latin typeface="Cambria Math"/>
              <a:cs typeface="Cambria 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153987"/>
            <a:ext cx="838200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15" dirty="0">
                <a:solidFill>
                  <a:srgbClr val="FF0000"/>
                </a:solidFill>
              </a:rPr>
              <a:t>Steady </a:t>
            </a:r>
            <a:r>
              <a:rPr sz="2800" spc="-35" dirty="0">
                <a:solidFill>
                  <a:srgbClr val="FF0000"/>
                </a:solidFill>
              </a:rPr>
              <a:t>State </a:t>
            </a:r>
            <a:r>
              <a:rPr sz="2800" spc="-20" dirty="0">
                <a:solidFill>
                  <a:srgbClr val="FF0000"/>
                </a:solidFill>
              </a:rPr>
              <a:t>Error </a:t>
            </a:r>
            <a:r>
              <a:rPr sz="2800" spc="-25" dirty="0" smtClean="0">
                <a:solidFill>
                  <a:srgbClr val="FF0000"/>
                </a:solidFill>
              </a:rPr>
              <a:t>for</a:t>
            </a:r>
            <a:r>
              <a:rPr lang="en-US" sz="2800" spc="-25" dirty="0" smtClean="0">
                <a:solidFill>
                  <a:srgbClr val="FF0000"/>
                </a:solidFill>
              </a:rPr>
              <a:t> Unit  Ramp input </a:t>
            </a:r>
            <a:endParaRPr sz="2800" spc="-30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27020" y="1352550"/>
            <a:ext cx="313690" cy="255904"/>
          </a:xfrm>
          <a:custGeom>
            <a:avLst/>
            <a:gdLst/>
            <a:ahLst/>
            <a:cxnLst/>
            <a:rect l="l" t="t" r="r" b="b"/>
            <a:pathLst>
              <a:path w="313689" h="255905">
                <a:moveTo>
                  <a:pt x="232029" y="0"/>
                </a:moveTo>
                <a:lnTo>
                  <a:pt x="228473" y="10287"/>
                </a:lnTo>
                <a:lnTo>
                  <a:pt x="243258" y="16742"/>
                </a:lnTo>
                <a:lnTo>
                  <a:pt x="255984" y="25638"/>
                </a:lnTo>
                <a:lnTo>
                  <a:pt x="281856" y="66879"/>
                </a:lnTo>
                <a:lnTo>
                  <a:pt x="289389" y="104753"/>
                </a:lnTo>
                <a:lnTo>
                  <a:pt x="290322" y="126619"/>
                </a:lnTo>
                <a:lnTo>
                  <a:pt x="289371" y="149195"/>
                </a:lnTo>
                <a:lnTo>
                  <a:pt x="281803" y="188108"/>
                </a:lnTo>
                <a:lnTo>
                  <a:pt x="256031" y="229965"/>
                </a:lnTo>
                <a:lnTo>
                  <a:pt x="228854" y="245363"/>
                </a:lnTo>
                <a:lnTo>
                  <a:pt x="232029" y="255778"/>
                </a:lnTo>
                <a:lnTo>
                  <a:pt x="266985" y="239426"/>
                </a:lnTo>
                <a:lnTo>
                  <a:pt x="292607" y="211074"/>
                </a:lnTo>
                <a:lnTo>
                  <a:pt x="308435" y="173148"/>
                </a:lnTo>
                <a:lnTo>
                  <a:pt x="313690" y="127888"/>
                </a:lnTo>
                <a:lnTo>
                  <a:pt x="312378" y="104481"/>
                </a:lnTo>
                <a:lnTo>
                  <a:pt x="301849" y="62952"/>
                </a:lnTo>
                <a:lnTo>
                  <a:pt x="280892" y="29092"/>
                </a:lnTo>
                <a:lnTo>
                  <a:pt x="250602" y="6665"/>
                </a:lnTo>
                <a:lnTo>
                  <a:pt x="232029" y="0"/>
                </a:lnTo>
                <a:close/>
              </a:path>
              <a:path w="313689" h="255905">
                <a:moveTo>
                  <a:pt x="81534" y="0"/>
                </a:moveTo>
                <a:lnTo>
                  <a:pt x="46736" y="16367"/>
                </a:lnTo>
                <a:lnTo>
                  <a:pt x="21081" y="44831"/>
                </a:lnTo>
                <a:lnTo>
                  <a:pt x="5254" y="82835"/>
                </a:lnTo>
                <a:lnTo>
                  <a:pt x="0" y="127888"/>
                </a:lnTo>
                <a:lnTo>
                  <a:pt x="1309" y="151441"/>
                </a:lnTo>
                <a:lnTo>
                  <a:pt x="11787" y="193022"/>
                </a:lnTo>
                <a:lnTo>
                  <a:pt x="32670" y="226738"/>
                </a:lnTo>
                <a:lnTo>
                  <a:pt x="81534" y="255778"/>
                </a:lnTo>
                <a:lnTo>
                  <a:pt x="84836" y="245363"/>
                </a:lnTo>
                <a:lnTo>
                  <a:pt x="70217" y="238938"/>
                </a:lnTo>
                <a:lnTo>
                  <a:pt x="57610" y="229965"/>
                </a:lnTo>
                <a:lnTo>
                  <a:pt x="31813" y="188108"/>
                </a:lnTo>
                <a:lnTo>
                  <a:pt x="24193" y="149195"/>
                </a:lnTo>
                <a:lnTo>
                  <a:pt x="23241" y="126619"/>
                </a:lnTo>
                <a:lnTo>
                  <a:pt x="24193" y="104753"/>
                </a:lnTo>
                <a:lnTo>
                  <a:pt x="31813" y="66879"/>
                </a:lnTo>
                <a:lnTo>
                  <a:pt x="57705" y="25638"/>
                </a:lnTo>
                <a:lnTo>
                  <a:pt x="85217" y="10287"/>
                </a:lnTo>
                <a:lnTo>
                  <a:pt x="815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11758" y="1276350"/>
            <a:ext cx="448945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200" spc="15" dirty="0">
                <a:latin typeface="Cambria Math"/>
                <a:cs typeface="Cambria Math"/>
              </a:rPr>
              <a:t>𝐺</a:t>
            </a:r>
            <a:r>
              <a:rPr sz="2200" spc="395" dirty="0">
                <a:latin typeface="Cambria Math"/>
                <a:cs typeface="Cambria Math"/>
              </a:rPr>
              <a:t> 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93820" y="1123950"/>
            <a:ext cx="2409190" cy="334010"/>
          </a:xfrm>
          <a:custGeom>
            <a:avLst/>
            <a:gdLst/>
            <a:ahLst/>
            <a:cxnLst/>
            <a:rect l="l" t="t" r="r" b="b"/>
            <a:pathLst>
              <a:path w="2409190" h="334010">
                <a:moveTo>
                  <a:pt x="90932" y="11049"/>
                </a:moveTo>
                <a:lnTo>
                  <a:pt x="87630" y="0"/>
                </a:lnTo>
                <a:lnTo>
                  <a:pt x="67779" y="7747"/>
                </a:lnTo>
                <a:lnTo>
                  <a:pt x="50368" y="19900"/>
                </a:lnTo>
                <a:lnTo>
                  <a:pt x="22733" y="57404"/>
                </a:lnTo>
                <a:lnTo>
                  <a:pt x="5651" y="107861"/>
                </a:lnTo>
                <a:lnTo>
                  <a:pt x="0" y="167005"/>
                </a:lnTo>
                <a:lnTo>
                  <a:pt x="1397" y="197434"/>
                </a:lnTo>
                <a:lnTo>
                  <a:pt x="12750" y="252158"/>
                </a:lnTo>
                <a:lnTo>
                  <a:pt x="35344" y="297307"/>
                </a:lnTo>
                <a:lnTo>
                  <a:pt x="67779" y="326021"/>
                </a:lnTo>
                <a:lnTo>
                  <a:pt x="87630" y="333756"/>
                </a:lnTo>
                <a:lnTo>
                  <a:pt x="90932" y="322707"/>
                </a:lnTo>
                <a:lnTo>
                  <a:pt x="75615" y="314731"/>
                </a:lnTo>
                <a:lnTo>
                  <a:pt x="62268" y="303149"/>
                </a:lnTo>
                <a:lnTo>
                  <a:pt x="41529" y="269113"/>
                </a:lnTo>
                <a:lnTo>
                  <a:pt x="28956" y="223024"/>
                </a:lnTo>
                <a:lnTo>
                  <a:pt x="24765" y="166878"/>
                </a:lnTo>
                <a:lnTo>
                  <a:pt x="25806" y="137693"/>
                </a:lnTo>
                <a:lnTo>
                  <a:pt x="34188" y="86537"/>
                </a:lnTo>
                <a:lnTo>
                  <a:pt x="50901" y="45808"/>
                </a:lnTo>
                <a:lnTo>
                  <a:pt x="75615" y="19037"/>
                </a:lnTo>
                <a:lnTo>
                  <a:pt x="90932" y="11049"/>
                </a:lnTo>
                <a:close/>
              </a:path>
              <a:path w="2409190" h="334010">
                <a:moveTo>
                  <a:pt x="209042" y="42164"/>
                </a:moveTo>
                <a:lnTo>
                  <a:pt x="205359" y="31877"/>
                </a:lnTo>
                <a:lnTo>
                  <a:pt x="186804" y="38544"/>
                </a:lnTo>
                <a:lnTo>
                  <a:pt x="170561" y="48247"/>
                </a:lnTo>
                <a:lnTo>
                  <a:pt x="144907" y="76708"/>
                </a:lnTo>
                <a:lnTo>
                  <a:pt x="129070" y="114719"/>
                </a:lnTo>
                <a:lnTo>
                  <a:pt x="123825" y="159766"/>
                </a:lnTo>
                <a:lnTo>
                  <a:pt x="125133" y="183324"/>
                </a:lnTo>
                <a:lnTo>
                  <a:pt x="135610" y="224904"/>
                </a:lnTo>
                <a:lnTo>
                  <a:pt x="156489" y="258622"/>
                </a:lnTo>
                <a:lnTo>
                  <a:pt x="205359" y="287655"/>
                </a:lnTo>
                <a:lnTo>
                  <a:pt x="208661" y="277241"/>
                </a:lnTo>
                <a:lnTo>
                  <a:pt x="194030" y="270827"/>
                </a:lnTo>
                <a:lnTo>
                  <a:pt x="181432" y="261848"/>
                </a:lnTo>
                <a:lnTo>
                  <a:pt x="155625" y="219989"/>
                </a:lnTo>
                <a:lnTo>
                  <a:pt x="148018" y="181076"/>
                </a:lnTo>
                <a:lnTo>
                  <a:pt x="147066" y="158496"/>
                </a:lnTo>
                <a:lnTo>
                  <a:pt x="148018" y="136639"/>
                </a:lnTo>
                <a:lnTo>
                  <a:pt x="155638" y="98767"/>
                </a:lnTo>
                <a:lnTo>
                  <a:pt x="181521" y="57518"/>
                </a:lnTo>
                <a:lnTo>
                  <a:pt x="194246" y="48628"/>
                </a:lnTo>
                <a:lnTo>
                  <a:pt x="209042" y="42164"/>
                </a:lnTo>
                <a:close/>
              </a:path>
              <a:path w="2409190" h="334010">
                <a:moveTo>
                  <a:pt x="1018540" y="159766"/>
                </a:moveTo>
                <a:lnTo>
                  <a:pt x="1013282" y="114719"/>
                </a:lnTo>
                <a:lnTo>
                  <a:pt x="997458" y="76708"/>
                </a:lnTo>
                <a:lnTo>
                  <a:pt x="971727" y="48247"/>
                </a:lnTo>
                <a:lnTo>
                  <a:pt x="936879" y="31877"/>
                </a:lnTo>
                <a:lnTo>
                  <a:pt x="933323" y="42164"/>
                </a:lnTo>
                <a:lnTo>
                  <a:pt x="948105" y="48628"/>
                </a:lnTo>
                <a:lnTo>
                  <a:pt x="960831" y="57518"/>
                </a:lnTo>
                <a:lnTo>
                  <a:pt x="986701" y="98767"/>
                </a:lnTo>
                <a:lnTo>
                  <a:pt x="994232" y="136639"/>
                </a:lnTo>
                <a:lnTo>
                  <a:pt x="995172" y="158496"/>
                </a:lnTo>
                <a:lnTo>
                  <a:pt x="994219" y="181076"/>
                </a:lnTo>
                <a:lnTo>
                  <a:pt x="986650" y="219989"/>
                </a:lnTo>
                <a:lnTo>
                  <a:pt x="960882" y="261848"/>
                </a:lnTo>
                <a:lnTo>
                  <a:pt x="933704" y="277241"/>
                </a:lnTo>
                <a:lnTo>
                  <a:pt x="936879" y="287655"/>
                </a:lnTo>
                <a:lnTo>
                  <a:pt x="971829" y="271310"/>
                </a:lnTo>
                <a:lnTo>
                  <a:pt x="997458" y="242951"/>
                </a:lnTo>
                <a:lnTo>
                  <a:pt x="1013282" y="205028"/>
                </a:lnTo>
                <a:lnTo>
                  <a:pt x="1017219" y="183324"/>
                </a:lnTo>
                <a:lnTo>
                  <a:pt x="1018540" y="159766"/>
                </a:lnTo>
                <a:close/>
              </a:path>
              <a:path w="2409190" h="334010">
                <a:moveTo>
                  <a:pt x="1152017" y="42164"/>
                </a:moveTo>
                <a:lnTo>
                  <a:pt x="1148334" y="31877"/>
                </a:lnTo>
                <a:lnTo>
                  <a:pt x="1129779" y="38544"/>
                </a:lnTo>
                <a:lnTo>
                  <a:pt x="1113536" y="48247"/>
                </a:lnTo>
                <a:lnTo>
                  <a:pt x="1087882" y="76708"/>
                </a:lnTo>
                <a:lnTo>
                  <a:pt x="1072045" y="114719"/>
                </a:lnTo>
                <a:lnTo>
                  <a:pt x="1066800" y="159766"/>
                </a:lnTo>
                <a:lnTo>
                  <a:pt x="1068108" y="183324"/>
                </a:lnTo>
                <a:lnTo>
                  <a:pt x="1078585" y="224904"/>
                </a:lnTo>
                <a:lnTo>
                  <a:pt x="1099464" y="258622"/>
                </a:lnTo>
                <a:lnTo>
                  <a:pt x="1148334" y="287655"/>
                </a:lnTo>
                <a:lnTo>
                  <a:pt x="1151636" y="277241"/>
                </a:lnTo>
                <a:lnTo>
                  <a:pt x="1137005" y="270827"/>
                </a:lnTo>
                <a:lnTo>
                  <a:pt x="1124407" y="261848"/>
                </a:lnTo>
                <a:lnTo>
                  <a:pt x="1098600" y="219989"/>
                </a:lnTo>
                <a:lnTo>
                  <a:pt x="1090993" y="181076"/>
                </a:lnTo>
                <a:lnTo>
                  <a:pt x="1090041" y="158496"/>
                </a:lnTo>
                <a:lnTo>
                  <a:pt x="1090993" y="136639"/>
                </a:lnTo>
                <a:lnTo>
                  <a:pt x="1098613" y="98767"/>
                </a:lnTo>
                <a:lnTo>
                  <a:pt x="1124496" y="57518"/>
                </a:lnTo>
                <a:lnTo>
                  <a:pt x="1137221" y="48628"/>
                </a:lnTo>
                <a:lnTo>
                  <a:pt x="1152017" y="42164"/>
                </a:lnTo>
                <a:close/>
              </a:path>
              <a:path w="2409190" h="334010">
                <a:moveTo>
                  <a:pt x="1980565" y="159766"/>
                </a:moveTo>
                <a:lnTo>
                  <a:pt x="1975307" y="114719"/>
                </a:lnTo>
                <a:lnTo>
                  <a:pt x="1959483" y="76708"/>
                </a:lnTo>
                <a:lnTo>
                  <a:pt x="1933752" y="48247"/>
                </a:lnTo>
                <a:lnTo>
                  <a:pt x="1898904" y="31877"/>
                </a:lnTo>
                <a:lnTo>
                  <a:pt x="1895348" y="42164"/>
                </a:lnTo>
                <a:lnTo>
                  <a:pt x="1910130" y="48628"/>
                </a:lnTo>
                <a:lnTo>
                  <a:pt x="1922856" y="57518"/>
                </a:lnTo>
                <a:lnTo>
                  <a:pt x="1948726" y="98767"/>
                </a:lnTo>
                <a:lnTo>
                  <a:pt x="1956257" y="136639"/>
                </a:lnTo>
                <a:lnTo>
                  <a:pt x="1957197" y="158496"/>
                </a:lnTo>
                <a:lnTo>
                  <a:pt x="1956244" y="181076"/>
                </a:lnTo>
                <a:lnTo>
                  <a:pt x="1948675" y="219989"/>
                </a:lnTo>
                <a:lnTo>
                  <a:pt x="1922907" y="261848"/>
                </a:lnTo>
                <a:lnTo>
                  <a:pt x="1895729" y="277241"/>
                </a:lnTo>
                <a:lnTo>
                  <a:pt x="1898904" y="287655"/>
                </a:lnTo>
                <a:lnTo>
                  <a:pt x="1933854" y="271310"/>
                </a:lnTo>
                <a:lnTo>
                  <a:pt x="1959483" y="242951"/>
                </a:lnTo>
                <a:lnTo>
                  <a:pt x="1975307" y="205028"/>
                </a:lnTo>
                <a:lnTo>
                  <a:pt x="1979244" y="183324"/>
                </a:lnTo>
                <a:lnTo>
                  <a:pt x="1980565" y="159766"/>
                </a:lnTo>
                <a:close/>
              </a:path>
              <a:path w="2409190" h="334010">
                <a:moveTo>
                  <a:pt x="2409063" y="166878"/>
                </a:moveTo>
                <a:lnTo>
                  <a:pt x="2403398" y="107861"/>
                </a:lnTo>
                <a:lnTo>
                  <a:pt x="2386330" y="57404"/>
                </a:lnTo>
                <a:lnTo>
                  <a:pt x="2358682" y="19900"/>
                </a:lnTo>
                <a:lnTo>
                  <a:pt x="2321433" y="0"/>
                </a:lnTo>
                <a:lnTo>
                  <a:pt x="2318004" y="11049"/>
                </a:lnTo>
                <a:lnTo>
                  <a:pt x="2333383" y="19037"/>
                </a:lnTo>
                <a:lnTo>
                  <a:pt x="2346769" y="30607"/>
                </a:lnTo>
                <a:lnTo>
                  <a:pt x="2367534" y="64643"/>
                </a:lnTo>
                <a:lnTo>
                  <a:pt x="2380107" y="110871"/>
                </a:lnTo>
                <a:lnTo>
                  <a:pt x="2384298" y="167005"/>
                </a:lnTo>
                <a:lnTo>
                  <a:pt x="2383244" y="196253"/>
                </a:lnTo>
                <a:lnTo>
                  <a:pt x="2374862" y="247307"/>
                </a:lnTo>
                <a:lnTo>
                  <a:pt x="2358148" y="287959"/>
                </a:lnTo>
                <a:lnTo>
                  <a:pt x="2318004" y="322707"/>
                </a:lnTo>
                <a:lnTo>
                  <a:pt x="2321433" y="333756"/>
                </a:lnTo>
                <a:lnTo>
                  <a:pt x="2358682" y="313867"/>
                </a:lnTo>
                <a:lnTo>
                  <a:pt x="2386330" y="276352"/>
                </a:lnTo>
                <a:lnTo>
                  <a:pt x="2403411" y="225856"/>
                </a:lnTo>
                <a:lnTo>
                  <a:pt x="2407653" y="197434"/>
                </a:lnTo>
                <a:lnTo>
                  <a:pt x="2409063" y="166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90240" y="1102070"/>
            <a:ext cx="3008630" cy="55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15883">
              <a:lnSpc>
                <a:spcPts val="2115"/>
              </a:lnSpc>
              <a:spcBef>
                <a:spcPts val="130"/>
              </a:spcBef>
              <a:tabLst>
                <a:tab pos="921293" algn="l"/>
                <a:tab pos="1864810" algn="l"/>
                <a:tab pos="2761339" algn="l"/>
              </a:tabLst>
            </a:pPr>
            <a:r>
              <a:rPr sz="2200" dirty="0">
                <a:latin typeface="Cambria Math"/>
                <a:cs typeface="Cambria Math"/>
              </a:rPr>
              <a:t>𝐾′	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95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dirty="0">
                <a:latin typeface="Cambria Math"/>
                <a:cs typeface="Cambria Math"/>
              </a:rPr>
              <a:t> </a:t>
            </a:r>
            <a:r>
              <a:rPr sz="2200" spc="-45" dirty="0">
                <a:latin typeface="Cambria Math"/>
                <a:cs typeface="Cambria Math"/>
              </a:rPr>
              <a:t>𝑧</a:t>
            </a:r>
            <a:r>
              <a:rPr sz="2300" spc="-67" baseline="-16129" dirty="0">
                <a:latin typeface="Cambria Math"/>
                <a:cs typeface="Cambria Math"/>
              </a:rPr>
              <a:t>1	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100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75" dirty="0">
                <a:latin typeface="Cambria Math"/>
                <a:cs typeface="Cambria Math"/>
              </a:rPr>
              <a:t> </a:t>
            </a:r>
            <a:r>
              <a:rPr sz="2200" spc="-10" dirty="0">
                <a:latin typeface="Cambria Math"/>
                <a:cs typeface="Cambria Math"/>
              </a:rPr>
              <a:t>𝑧</a:t>
            </a:r>
            <a:r>
              <a:rPr sz="2300" spc="-15" baseline="-16129" dirty="0">
                <a:latin typeface="Cambria Math"/>
                <a:cs typeface="Cambria Math"/>
              </a:rPr>
              <a:t>2	</a:t>
            </a:r>
            <a:r>
              <a:rPr sz="2200" spc="20" dirty="0">
                <a:latin typeface="Cambria Math"/>
                <a:cs typeface="Cambria Math"/>
              </a:rPr>
              <a:t>…</a:t>
            </a:r>
            <a:endParaRPr sz="2200" dirty="0">
              <a:latin typeface="Cambria Math"/>
              <a:cs typeface="Cambria Math"/>
            </a:endParaRPr>
          </a:p>
          <a:p>
            <a:pPr marL="63494">
              <a:lnSpc>
                <a:spcPts val="2115"/>
              </a:lnSpc>
            </a:pPr>
            <a:r>
              <a:rPr sz="2200" spc="20" dirty="0">
                <a:latin typeface="Cambria Math"/>
                <a:cs typeface="Cambria Math"/>
              </a:rPr>
              <a:t>=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50970" y="1428750"/>
            <a:ext cx="923290" cy="255904"/>
          </a:xfrm>
          <a:custGeom>
            <a:avLst/>
            <a:gdLst/>
            <a:ahLst/>
            <a:cxnLst/>
            <a:rect l="l" t="t" r="r" b="b"/>
            <a:pathLst>
              <a:path w="923289" h="255905">
                <a:moveTo>
                  <a:pt x="841628" y="0"/>
                </a:moveTo>
                <a:lnTo>
                  <a:pt x="838072" y="10287"/>
                </a:lnTo>
                <a:lnTo>
                  <a:pt x="852858" y="16742"/>
                </a:lnTo>
                <a:lnTo>
                  <a:pt x="865584" y="25638"/>
                </a:lnTo>
                <a:lnTo>
                  <a:pt x="891456" y="66879"/>
                </a:lnTo>
                <a:lnTo>
                  <a:pt x="898989" y="104753"/>
                </a:lnTo>
                <a:lnTo>
                  <a:pt x="899921" y="126619"/>
                </a:lnTo>
                <a:lnTo>
                  <a:pt x="898971" y="149195"/>
                </a:lnTo>
                <a:lnTo>
                  <a:pt x="891403" y="188108"/>
                </a:lnTo>
                <a:lnTo>
                  <a:pt x="865631" y="229965"/>
                </a:lnTo>
                <a:lnTo>
                  <a:pt x="838453" y="245364"/>
                </a:lnTo>
                <a:lnTo>
                  <a:pt x="841628" y="255778"/>
                </a:lnTo>
                <a:lnTo>
                  <a:pt x="876585" y="239426"/>
                </a:lnTo>
                <a:lnTo>
                  <a:pt x="902207" y="211074"/>
                </a:lnTo>
                <a:lnTo>
                  <a:pt x="918035" y="173148"/>
                </a:lnTo>
                <a:lnTo>
                  <a:pt x="923289" y="127889"/>
                </a:lnTo>
                <a:lnTo>
                  <a:pt x="921978" y="104481"/>
                </a:lnTo>
                <a:lnTo>
                  <a:pt x="911449" y="62952"/>
                </a:lnTo>
                <a:lnTo>
                  <a:pt x="890492" y="29092"/>
                </a:lnTo>
                <a:lnTo>
                  <a:pt x="860202" y="6665"/>
                </a:lnTo>
                <a:lnTo>
                  <a:pt x="841628" y="0"/>
                </a:lnTo>
                <a:close/>
              </a:path>
              <a:path w="923289" h="255905">
                <a:moveTo>
                  <a:pt x="81533" y="0"/>
                </a:moveTo>
                <a:lnTo>
                  <a:pt x="46735" y="16367"/>
                </a:lnTo>
                <a:lnTo>
                  <a:pt x="21081" y="44831"/>
                </a:lnTo>
                <a:lnTo>
                  <a:pt x="5254" y="82835"/>
                </a:lnTo>
                <a:lnTo>
                  <a:pt x="0" y="127889"/>
                </a:lnTo>
                <a:lnTo>
                  <a:pt x="1309" y="151441"/>
                </a:lnTo>
                <a:lnTo>
                  <a:pt x="11787" y="193022"/>
                </a:lnTo>
                <a:lnTo>
                  <a:pt x="32670" y="226738"/>
                </a:lnTo>
                <a:lnTo>
                  <a:pt x="81533" y="255778"/>
                </a:lnTo>
                <a:lnTo>
                  <a:pt x="84835" y="245364"/>
                </a:lnTo>
                <a:lnTo>
                  <a:pt x="70217" y="238938"/>
                </a:lnTo>
                <a:lnTo>
                  <a:pt x="57610" y="229965"/>
                </a:lnTo>
                <a:lnTo>
                  <a:pt x="31813" y="188108"/>
                </a:lnTo>
                <a:lnTo>
                  <a:pt x="24193" y="149195"/>
                </a:lnTo>
                <a:lnTo>
                  <a:pt x="23240" y="126619"/>
                </a:lnTo>
                <a:lnTo>
                  <a:pt x="24193" y="104753"/>
                </a:lnTo>
                <a:lnTo>
                  <a:pt x="31813" y="66879"/>
                </a:lnTo>
                <a:lnTo>
                  <a:pt x="57705" y="25638"/>
                </a:lnTo>
                <a:lnTo>
                  <a:pt x="85216" y="10287"/>
                </a:lnTo>
                <a:lnTo>
                  <a:pt x="815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87800" y="1352550"/>
            <a:ext cx="1041400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2200" spc="10" dirty="0" smtClean="0">
                <a:latin typeface="Cambria Math"/>
                <a:cs typeface="Cambria Math"/>
              </a:rPr>
              <a:t> </a:t>
            </a:r>
            <a:r>
              <a:rPr sz="2200" spc="10" dirty="0">
                <a:latin typeface="Cambria Math"/>
                <a:cs typeface="Cambria Math"/>
              </a:rPr>
              <a:t>𝑠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-20" dirty="0">
                <a:latin typeface="Cambria Math"/>
                <a:cs typeface="Cambria Math"/>
              </a:rPr>
              <a:t> </a:t>
            </a:r>
            <a:r>
              <a:rPr sz="2200" spc="-50" dirty="0">
                <a:latin typeface="Cambria Math"/>
                <a:cs typeface="Cambria Math"/>
              </a:rPr>
              <a:t>𝑝</a:t>
            </a:r>
            <a:r>
              <a:rPr sz="2300" spc="-75" baseline="-16129" dirty="0">
                <a:latin typeface="Cambria Math"/>
                <a:cs typeface="Cambria Math"/>
              </a:rPr>
              <a:t>1</a:t>
            </a:r>
            <a:endParaRPr sz="2300" baseline="-16129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02736" y="1428750"/>
            <a:ext cx="2724150" cy="318135"/>
          </a:xfrm>
          <a:custGeom>
            <a:avLst/>
            <a:gdLst/>
            <a:ahLst/>
            <a:cxnLst/>
            <a:rect l="l" t="t" r="r" b="b"/>
            <a:pathLst>
              <a:path w="2724150" h="318135">
                <a:moveTo>
                  <a:pt x="1405001" y="72644"/>
                </a:moveTo>
                <a:lnTo>
                  <a:pt x="1401318" y="62357"/>
                </a:lnTo>
                <a:lnTo>
                  <a:pt x="1382763" y="69024"/>
                </a:lnTo>
                <a:lnTo>
                  <a:pt x="1366520" y="78727"/>
                </a:lnTo>
                <a:lnTo>
                  <a:pt x="1340866" y="107188"/>
                </a:lnTo>
                <a:lnTo>
                  <a:pt x="1325029" y="145199"/>
                </a:lnTo>
                <a:lnTo>
                  <a:pt x="1319784" y="190246"/>
                </a:lnTo>
                <a:lnTo>
                  <a:pt x="1321092" y="213804"/>
                </a:lnTo>
                <a:lnTo>
                  <a:pt x="1331569" y="255384"/>
                </a:lnTo>
                <a:lnTo>
                  <a:pt x="1352448" y="289102"/>
                </a:lnTo>
                <a:lnTo>
                  <a:pt x="1401318" y="318135"/>
                </a:lnTo>
                <a:lnTo>
                  <a:pt x="1404620" y="307721"/>
                </a:lnTo>
                <a:lnTo>
                  <a:pt x="1389989" y="301307"/>
                </a:lnTo>
                <a:lnTo>
                  <a:pt x="1377391" y="292328"/>
                </a:lnTo>
                <a:lnTo>
                  <a:pt x="1351584" y="250469"/>
                </a:lnTo>
                <a:lnTo>
                  <a:pt x="1343977" y="211556"/>
                </a:lnTo>
                <a:lnTo>
                  <a:pt x="1343025" y="188976"/>
                </a:lnTo>
                <a:lnTo>
                  <a:pt x="1343977" y="167119"/>
                </a:lnTo>
                <a:lnTo>
                  <a:pt x="1351597" y="129247"/>
                </a:lnTo>
                <a:lnTo>
                  <a:pt x="1377480" y="87998"/>
                </a:lnTo>
                <a:lnTo>
                  <a:pt x="1390205" y="79108"/>
                </a:lnTo>
                <a:lnTo>
                  <a:pt x="1405001" y="72644"/>
                </a:lnTo>
                <a:close/>
              </a:path>
              <a:path w="2724150" h="318135">
                <a:moveTo>
                  <a:pt x="2243074" y="190246"/>
                </a:moveTo>
                <a:lnTo>
                  <a:pt x="2237816" y="145199"/>
                </a:lnTo>
                <a:lnTo>
                  <a:pt x="2221992" y="107188"/>
                </a:lnTo>
                <a:lnTo>
                  <a:pt x="2196261" y="78727"/>
                </a:lnTo>
                <a:lnTo>
                  <a:pt x="2161413" y="62357"/>
                </a:lnTo>
                <a:lnTo>
                  <a:pt x="2157857" y="72644"/>
                </a:lnTo>
                <a:lnTo>
                  <a:pt x="2172639" y="79108"/>
                </a:lnTo>
                <a:lnTo>
                  <a:pt x="2185365" y="87998"/>
                </a:lnTo>
                <a:lnTo>
                  <a:pt x="2211235" y="129247"/>
                </a:lnTo>
                <a:lnTo>
                  <a:pt x="2218766" y="167119"/>
                </a:lnTo>
                <a:lnTo>
                  <a:pt x="2219706" y="188976"/>
                </a:lnTo>
                <a:lnTo>
                  <a:pt x="2218753" y="211556"/>
                </a:lnTo>
                <a:lnTo>
                  <a:pt x="2211184" y="250469"/>
                </a:lnTo>
                <a:lnTo>
                  <a:pt x="2185416" y="292328"/>
                </a:lnTo>
                <a:lnTo>
                  <a:pt x="2158238" y="307721"/>
                </a:lnTo>
                <a:lnTo>
                  <a:pt x="2161413" y="318135"/>
                </a:lnTo>
                <a:lnTo>
                  <a:pt x="2196363" y="301790"/>
                </a:lnTo>
                <a:lnTo>
                  <a:pt x="2221992" y="273431"/>
                </a:lnTo>
                <a:lnTo>
                  <a:pt x="2237816" y="235508"/>
                </a:lnTo>
                <a:lnTo>
                  <a:pt x="2241753" y="213804"/>
                </a:lnTo>
                <a:lnTo>
                  <a:pt x="2243074" y="190246"/>
                </a:lnTo>
                <a:close/>
              </a:path>
              <a:path w="2724150" h="318135">
                <a:moveTo>
                  <a:pt x="2724150" y="0"/>
                </a:moveTo>
                <a:lnTo>
                  <a:pt x="0" y="0"/>
                </a:lnTo>
                <a:lnTo>
                  <a:pt x="0" y="19050"/>
                </a:lnTo>
                <a:lnTo>
                  <a:pt x="2724150" y="19050"/>
                </a:lnTo>
                <a:lnTo>
                  <a:pt x="2724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785996" y="1276350"/>
            <a:ext cx="1384300" cy="480888"/>
          </a:xfrm>
          <a:prstGeom prst="rect">
            <a:avLst/>
          </a:prstGeom>
        </p:spPr>
        <p:txBody>
          <a:bodyPr vert="horz" wrap="square" lIns="0" tIns="140957" rIns="0" bIns="0" rtlCol="0">
            <a:spAutoFit/>
          </a:bodyPr>
          <a:lstStyle/>
          <a:p>
            <a:pPr marL="231752">
              <a:spcBef>
                <a:spcPts val="1110"/>
              </a:spcBef>
              <a:tabLst>
                <a:tab pos="1137172" algn="l"/>
              </a:tabLst>
            </a:pP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95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dirty="0">
                <a:latin typeface="Cambria Math"/>
                <a:cs typeface="Cambria Math"/>
              </a:rPr>
              <a:t> </a:t>
            </a:r>
            <a:r>
              <a:rPr sz="2200" spc="-15" dirty="0">
                <a:latin typeface="Cambria Math"/>
                <a:cs typeface="Cambria Math"/>
              </a:rPr>
              <a:t>𝑝</a:t>
            </a:r>
            <a:r>
              <a:rPr sz="2300" spc="-22" baseline="-16129" dirty="0">
                <a:latin typeface="Cambria Math"/>
                <a:cs typeface="Cambria Math"/>
              </a:rPr>
              <a:t>2	</a:t>
            </a:r>
            <a:r>
              <a:rPr sz="2200" spc="20" dirty="0" smtClean="0">
                <a:latin typeface="Cambria Math"/>
                <a:cs typeface="Cambria Math"/>
              </a:rPr>
              <a:t>…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441056" y="4837510"/>
            <a:ext cx="1778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latin typeface="Calibri"/>
                <a:cs typeface="Calibri"/>
              </a:rPr>
              <a:t>18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85800" y="4227346"/>
            <a:ext cx="7620000" cy="7066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564" indent="-343499">
              <a:spcBef>
                <a:spcPts val="130"/>
              </a:spcBef>
              <a:buFont typeface="Arial"/>
              <a:buChar char="•"/>
              <a:tabLst>
                <a:tab pos="355564" algn="l"/>
                <a:tab pos="356199" algn="l"/>
                <a:tab pos="1051456" algn="l"/>
              </a:tabLst>
            </a:pPr>
            <a:r>
              <a:rPr lang="en-US" sz="2200" spc="35" dirty="0" smtClean="0">
                <a:latin typeface="Calibri"/>
                <a:cs typeface="Calibri"/>
              </a:rPr>
              <a:t> infinite value of  </a:t>
            </a:r>
            <a:r>
              <a:rPr lang="en-US" sz="2200" spc="35" dirty="0" err="1" smtClean="0">
                <a:latin typeface="Calibri"/>
                <a:cs typeface="Calibri"/>
              </a:rPr>
              <a:t>Kv</a:t>
            </a:r>
            <a:r>
              <a:rPr lang="en-US" sz="2200" spc="35" dirty="0" smtClean="0">
                <a:latin typeface="Calibri"/>
                <a:cs typeface="Calibri"/>
              </a:rPr>
              <a:t> and </a:t>
            </a:r>
            <a:r>
              <a:rPr sz="2200" spc="35" dirty="0" smtClean="0">
                <a:latin typeface="Calibri"/>
                <a:cs typeface="Calibri"/>
              </a:rPr>
              <a:t>Z</a:t>
            </a:r>
            <a:r>
              <a:rPr sz="2200" spc="-25" dirty="0" smtClean="0">
                <a:latin typeface="Calibri"/>
                <a:cs typeface="Calibri"/>
              </a:rPr>
              <a:t>e</a:t>
            </a:r>
            <a:r>
              <a:rPr sz="2200" spc="-5" dirty="0" smtClean="0">
                <a:latin typeface="Calibri"/>
                <a:cs typeface="Calibri"/>
              </a:rPr>
              <a:t>r</a:t>
            </a:r>
            <a:r>
              <a:rPr sz="2200" spc="15" dirty="0" smtClean="0">
                <a:latin typeface="Calibri"/>
                <a:cs typeface="Calibri"/>
              </a:rPr>
              <a:t>o</a:t>
            </a:r>
            <a:r>
              <a:rPr lang="en-US" sz="2200" dirty="0" smtClean="0">
                <a:latin typeface="Calibri"/>
                <a:cs typeface="Calibri"/>
              </a:rPr>
              <a:t> </a:t>
            </a:r>
            <a:r>
              <a:rPr lang="en-US" sz="2200" spc="-10" dirty="0" smtClean="0">
                <a:latin typeface="Calibri"/>
                <a:cs typeface="Calibri"/>
              </a:rPr>
              <a:t> velocity </a:t>
            </a:r>
            <a:r>
              <a:rPr lang="en-US" sz="2200" spc="-35" dirty="0" smtClean="0">
                <a:cs typeface="Calibri"/>
              </a:rPr>
              <a:t>Error </a:t>
            </a:r>
            <a:r>
              <a:rPr lang="en-US" sz="2200" spc="10" dirty="0" smtClean="0">
                <a:cs typeface="Calibri"/>
              </a:rPr>
              <a:t>at </a:t>
            </a:r>
            <a:r>
              <a:rPr lang="en-US" sz="2200" dirty="0" smtClean="0">
                <a:cs typeface="Calibri"/>
              </a:rPr>
              <a:t>steady</a:t>
            </a:r>
            <a:r>
              <a:rPr lang="en-US" sz="2200" spc="-120" dirty="0" smtClean="0">
                <a:cs typeface="Calibri"/>
              </a:rPr>
              <a:t> </a:t>
            </a:r>
            <a:r>
              <a:rPr lang="en-US" sz="2200" spc="10" dirty="0" smtClean="0">
                <a:cs typeface="Calibri"/>
              </a:rPr>
              <a:t>state</a:t>
            </a:r>
            <a:endParaRPr lang="en-US" sz="2200" dirty="0" smtClean="0">
              <a:cs typeface="Calibri"/>
            </a:endParaRPr>
          </a:p>
          <a:p>
            <a:pPr marL="355564" indent="-343499">
              <a:spcBef>
                <a:spcPts val="130"/>
              </a:spcBef>
              <a:buFont typeface="Arial"/>
              <a:buChar char="•"/>
              <a:tabLst>
                <a:tab pos="355564" algn="l"/>
                <a:tab pos="356199" algn="l"/>
                <a:tab pos="1051456" algn="l"/>
              </a:tabLst>
            </a:pPr>
            <a:endParaRPr sz="2200" dirty="0">
              <a:latin typeface="Calibri"/>
              <a:cs typeface="Calibri"/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81</a:t>
            </a:fld>
            <a:endParaRPr lang="en-IN" dirty="0"/>
          </a:p>
        </p:txBody>
      </p:sp>
      <p:sp>
        <p:nvSpPr>
          <p:cNvPr id="32" name="object 8"/>
          <p:cNvSpPr txBox="1"/>
          <p:nvPr/>
        </p:nvSpPr>
        <p:spPr>
          <a:xfrm>
            <a:off x="3550920" y="1352550"/>
            <a:ext cx="335280" cy="34496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3200" spc="135" baseline="-18087" dirty="0">
                <a:latin typeface="Cambria Math"/>
                <a:cs typeface="Cambria Math"/>
              </a:rPr>
              <a:t>𝑠</a:t>
            </a:r>
            <a:r>
              <a:rPr sz="1600" spc="90" dirty="0">
                <a:latin typeface="Cambria Math"/>
                <a:cs typeface="Cambria Math"/>
              </a:rPr>
              <a:t>2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6" name="object 3"/>
          <p:cNvSpPr txBox="1"/>
          <p:nvPr/>
        </p:nvSpPr>
        <p:spPr>
          <a:xfrm>
            <a:off x="685800" y="590550"/>
            <a:ext cx="6848471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564" indent="-343499">
              <a:spcBef>
                <a:spcPts val="130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2200" b="1" spc="15" dirty="0">
                <a:solidFill>
                  <a:srgbClr val="006FC0"/>
                </a:solidFill>
                <a:latin typeface="Calibri"/>
                <a:cs typeface="Calibri"/>
              </a:rPr>
              <a:t>Type</a:t>
            </a:r>
            <a:r>
              <a:rPr sz="2200" spc="15" dirty="0" smtClean="0">
                <a:solidFill>
                  <a:srgbClr val="006FC0"/>
                </a:solidFill>
                <a:latin typeface="Cambria Math"/>
                <a:cs typeface="Cambria Math"/>
              </a:rPr>
              <a:t>−</a:t>
            </a:r>
            <a:r>
              <a:rPr lang="en-US" sz="2200" spc="15" dirty="0" smtClean="0">
                <a:solidFill>
                  <a:srgbClr val="006FC0"/>
                </a:solidFill>
                <a:latin typeface="Cambria Math"/>
                <a:cs typeface="Cambria Math"/>
              </a:rPr>
              <a:t>2</a:t>
            </a:r>
            <a:r>
              <a:rPr sz="2200" spc="-55" dirty="0" smtClean="0">
                <a:solidFill>
                  <a:srgbClr val="006FC0"/>
                </a:solidFill>
                <a:latin typeface="Cambria Math"/>
                <a:cs typeface="Cambria Math"/>
              </a:rPr>
              <a:t> </a:t>
            </a:r>
            <a:r>
              <a:rPr sz="2200" b="1" spc="30" dirty="0">
                <a:solidFill>
                  <a:srgbClr val="006FC0"/>
                </a:solidFill>
                <a:latin typeface="Calibri"/>
                <a:cs typeface="Calibri"/>
              </a:rPr>
              <a:t>system</a:t>
            </a:r>
            <a:r>
              <a:rPr sz="2200" b="1" spc="30" dirty="0" smtClean="0">
                <a:solidFill>
                  <a:srgbClr val="006FC0"/>
                </a:solidFill>
                <a:latin typeface="Calibri"/>
                <a:cs typeface="Calibri"/>
              </a:rPr>
              <a:t>:</a:t>
            </a:r>
            <a:r>
              <a:rPr lang="en-US" sz="2200" b="1" spc="30" dirty="0" smtClean="0">
                <a:solidFill>
                  <a:srgbClr val="006FC0"/>
                </a:solidFill>
                <a:latin typeface="Calibri"/>
                <a:cs typeface="Calibri"/>
              </a:rPr>
              <a:t> find </a:t>
            </a:r>
            <a:r>
              <a:rPr lang="en-US" sz="2200" b="1" spc="30" dirty="0" err="1" smtClean="0">
                <a:solidFill>
                  <a:srgbClr val="006FC0"/>
                </a:solidFill>
                <a:latin typeface="Calibri"/>
                <a:cs typeface="Calibri"/>
              </a:rPr>
              <a:t>Kv</a:t>
            </a:r>
            <a:r>
              <a:rPr lang="en-US" sz="2200" b="1" spc="30" dirty="0" smtClean="0">
                <a:solidFill>
                  <a:srgbClr val="006FC0"/>
                </a:solidFill>
                <a:latin typeface="Calibri"/>
                <a:cs typeface="Calibri"/>
              </a:rPr>
              <a:t> and </a:t>
            </a:r>
            <a:r>
              <a:rPr lang="en-US" sz="2200" b="1" spc="30" dirty="0" err="1" smtClean="0">
                <a:solidFill>
                  <a:srgbClr val="006FC0"/>
                </a:solidFill>
                <a:latin typeface="Calibri"/>
                <a:cs typeface="Calibri"/>
              </a:rPr>
              <a:t>ess</a:t>
            </a:r>
            <a:r>
              <a:rPr lang="en-US" sz="2200" b="1" spc="30" dirty="0" smtClean="0">
                <a:solidFill>
                  <a:srgbClr val="006FC0"/>
                </a:solidFill>
                <a:latin typeface="Calibri"/>
                <a:cs typeface="Calibri"/>
              </a:rPr>
              <a:t> for unit ramp input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153987"/>
            <a:ext cx="838200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15" dirty="0">
                <a:solidFill>
                  <a:srgbClr val="FF0000"/>
                </a:solidFill>
              </a:rPr>
              <a:t>Steady </a:t>
            </a:r>
            <a:r>
              <a:rPr sz="2800" spc="-35" dirty="0">
                <a:solidFill>
                  <a:srgbClr val="FF0000"/>
                </a:solidFill>
              </a:rPr>
              <a:t>State </a:t>
            </a:r>
            <a:r>
              <a:rPr sz="2800" spc="-20" dirty="0">
                <a:solidFill>
                  <a:srgbClr val="FF0000"/>
                </a:solidFill>
              </a:rPr>
              <a:t>Error </a:t>
            </a:r>
            <a:r>
              <a:rPr sz="2800" spc="-25" dirty="0" smtClean="0">
                <a:solidFill>
                  <a:srgbClr val="FF0000"/>
                </a:solidFill>
              </a:rPr>
              <a:t>for</a:t>
            </a:r>
            <a:r>
              <a:rPr lang="en-US" sz="2800" spc="-25" dirty="0" smtClean="0">
                <a:solidFill>
                  <a:srgbClr val="FF0000"/>
                </a:solidFill>
              </a:rPr>
              <a:t> Unit   parabolic input </a:t>
            </a:r>
            <a:endParaRPr sz="2800" spc="-30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27020" y="1352550"/>
            <a:ext cx="313690" cy="255904"/>
          </a:xfrm>
          <a:custGeom>
            <a:avLst/>
            <a:gdLst/>
            <a:ahLst/>
            <a:cxnLst/>
            <a:rect l="l" t="t" r="r" b="b"/>
            <a:pathLst>
              <a:path w="313689" h="255905">
                <a:moveTo>
                  <a:pt x="232029" y="0"/>
                </a:moveTo>
                <a:lnTo>
                  <a:pt x="228473" y="10287"/>
                </a:lnTo>
                <a:lnTo>
                  <a:pt x="243258" y="16742"/>
                </a:lnTo>
                <a:lnTo>
                  <a:pt x="255984" y="25638"/>
                </a:lnTo>
                <a:lnTo>
                  <a:pt x="281856" y="66879"/>
                </a:lnTo>
                <a:lnTo>
                  <a:pt x="289389" y="104753"/>
                </a:lnTo>
                <a:lnTo>
                  <a:pt x="290322" y="126619"/>
                </a:lnTo>
                <a:lnTo>
                  <a:pt x="289371" y="149195"/>
                </a:lnTo>
                <a:lnTo>
                  <a:pt x="281803" y="188108"/>
                </a:lnTo>
                <a:lnTo>
                  <a:pt x="256031" y="229965"/>
                </a:lnTo>
                <a:lnTo>
                  <a:pt x="228854" y="245363"/>
                </a:lnTo>
                <a:lnTo>
                  <a:pt x="232029" y="255778"/>
                </a:lnTo>
                <a:lnTo>
                  <a:pt x="266985" y="239426"/>
                </a:lnTo>
                <a:lnTo>
                  <a:pt x="292607" y="211074"/>
                </a:lnTo>
                <a:lnTo>
                  <a:pt x="308435" y="173148"/>
                </a:lnTo>
                <a:lnTo>
                  <a:pt x="313690" y="127888"/>
                </a:lnTo>
                <a:lnTo>
                  <a:pt x="312378" y="104481"/>
                </a:lnTo>
                <a:lnTo>
                  <a:pt x="301849" y="62952"/>
                </a:lnTo>
                <a:lnTo>
                  <a:pt x="280892" y="29092"/>
                </a:lnTo>
                <a:lnTo>
                  <a:pt x="250602" y="6665"/>
                </a:lnTo>
                <a:lnTo>
                  <a:pt x="232029" y="0"/>
                </a:lnTo>
                <a:close/>
              </a:path>
              <a:path w="313689" h="255905">
                <a:moveTo>
                  <a:pt x="81534" y="0"/>
                </a:moveTo>
                <a:lnTo>
                  <a:pt x="46736" y="16367"/>
                </a:lnTo>
                <a:lnTo>
                  <a:pt x="21081" y="44831"/>
                </a:lnTo>
                <a:lnTo>
                  <a:pt x="5254" y="82835"/>
                </a:lnTo>
                <a:lnTo>
                  <a:pt x="0" y="127888"/>
                </a:lnTo>
                <a:lnTo>
                  <a:pt x="1309" y="151441"/>
                </a:lnTo>
                <a:lnTo>
                  <a:pt x="11787" y="193022"/>
                </a:lnTo>
                <a:lnTo>
                  <a:pt x="32670" y="226738"/>
                </a:lnTo>
                <a:lnTo>
                  <a:pt x="81534" y="255778"/>
                </a:lnTo>
                <a:lnTo>
                  <a:pt x="84836" y="245363"/>
                </a:lnTo>
                <a:lnTo>
                  <a:pt x="70217" y="238938"/>
                </a:lnTo>
                <a:lnTo>
                  <a:pt x="57610" y="229965"/>
                </a:lnTo>
                <a:lnTo>
                  <a:pt x="31813" y="188108"/>
                </a:lnTo>
                <a:lnTo>
                  <a:pt x="24193" y="149195"/>
                </a:lnTo>
                <a:lnTo>
                  <a:pt x="23241" y="126619"/>
                </a:lnTo>
                <a:lnTo>
                  <a:pt x="24193" y="104753"/>
                </a:lnTo>
                <a:lnTo>
                  <a:pt x="31813" y="66879"/>
                </a:lnTo>
                <a:lnTo>
                  <a:pt x="57705" y="25638"/>
                </a:lnTo>
                <a:lnTo>
                  <a:pt x="85217" y="10287"/>
                </a:lnTo>
                <a:lnTo>
                  <a:pt x="815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11758" y="1276350"/>
            <a:ext cx="448945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200" spc="15" dirty="0">
                <a:latin typeface="Cambria Math"/>
                <a:cs typeface="Cambria Math"/>
              </a:rPr>
              <a:t>𝐺</a:t>
            </a:r>
            <a:r>
              <a:rPr sz="2200" spc="395" dirty="0">
                <a:latin typeface="Cambria Math"/>
                <a:cs typeface="Cambria Math"/>
              </a:rPr>
              <a:t> 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93820" y="1123950"/>
            <a:ext cx="2409190" cy="334010"/>
          </a:xfrm>
          <a:custGeom>
            <a:avLst/>
            <a:gdLst/>
            <a:ahLst/>
            <a:cxnLst/>
            <a:rect l="l" t="t" r="r" b="b"/>
            <a:pathLst>
              <a:path w="2409190" h="334010">
                <a:moveTo>
                  <a:pt x="90932" y="11049"/>
                </a:moveTo>
                <a:lnTo>
                  <a:pt x="87630" y="0"/>
                </a:lnTo>
                <a:lnTo>
                  <a:pt x="67779" y="7747"/>
                </a:lnTo>
                <a:lnTo>
                  <a:pt x="50368" y="19900"/>
                </a:lnTo>
                <a:lnTo>
                  <a:pt x="22733" y="57404"/>
                </a:lnTo>
                <a:lnTo>
                  <a:pt x="5651" y="107861"/>
                </a:lnTo>
                <a:lnTo>
                  <a:pt x="0" y="167005"/>
                </a:lnTo>
                <a:lnTo>
                  <a:pt x="1397" y="197434"/>
                </a:lnTo>
                <a:lnTo>
                  <a:pt x="12750" y="252158"/>
                </a:lnTo>
                <a:lnTo>
                  <a:pt x="35344" y="297307"/>
                </a:lnTo>
                <a:lnTo>
                  <a:pt x="67779" y="326021"/>
                </a:lnTo>
                <a:lnTo>
                  <a:pt x="87630" y="333756"/>
                </a:lnTo>
                <a:lnTo>
                  <a:pt x="90932" y="322707"/>
                </a:lnTo>
                <a:lnTo>
                  <a:pt x="75615" y="314731"/>
                </a:lnTo>
                <a:lnTo>
                  <a:pt x="62268" y="303149"/>
                </a:lnTo>
                <a:lnTo>
                  <a:pt x="41529" y="269113"/>
                </a:lnTo>
                <a:lnTo>
                  <a:pt x="28956" y="223024"/>
                </a:lnTo>
                <a:lnTo>
                  <a:pt x="24765" y="166878"/>
                </a:lnTo>
                <a:lnTo>
                  <a:pt x="25806" y="137693"/>
                </a:lnTo>
                <a:lnTo>
                  <a:pt x="34188" y="86537"/>
                </a:lnTo>
                <a:lnTo>
                  <a:pt x="50901" y="45808"/>
                </a:lnTo>
                <a:lnTo>
                  <a:pt x="75615" y="19037"/>
                </a:lnTo>
                <a:lnTo>
                  <a:pt x="90932" y="11049"/>
                </a:lnTo>
                <a:close/>
              </a:path>
              <a:path w="2409190" h="334010">
                <a:moveTo>
                  <a:pt x="209042" y="42164"/>
                </a:moveTo>
                <a:lnTo>
                  <a:pt x="205359" y="31877"/>
                </a:lnTo>
                <a:lnTo>
                  <a:pt x="186804" y="38544"/>
                </a:lnTo>
                <a:lnTo>
                  <a:pt x="170561" y="48247"/>
                </a:lnTo>
                <a:lnTo>
                  <a:pt x="144907" y="76708"/>
                </a:lnTo>
                <a:lnTo>
                  <a:pt x="129070" y="114719"/>
                </a:lnTo>
                <a:lnTo>
                  <a:pt x="123825" y="159766"/>
                </a:lnTo>
                <a:lnTo>
                  <a:pt x="125133" y="183324"/>
                </a:lnTo>
                <a:lnTo>
                  <a:pt x="135610" y="224904"/>
                </a:lnTo>
                <a:lnTo>
                  <a:pt x="156489" y="258622"/>
                </a:lnTo>
                <a:lnTo>
                  <a:pt x="205359" y="287655"/>
                </a:lnTo>
                <a:lnTo>
                  <a:pt x="208661" y="277241"/>
                </a:lnTo>
                <a:lnTo>
                  <a:pt x="194030" y="270827"/>
                </a:lnTo>
                <a:lnTo>
                  <a:pt x="181432" y="261848"/>
                </a:lnTo>
                <a:lnTo>
                  <a:pt x="155625" y="219989"/>
                </a:lnTo>
                <a:lnTo>
                  <a:pt x="148018" y="181076"/>
                </a:lnTo>
                <a:lnTo>
                  <a:pt x="147066" y="158496"/>
                </a:lnTo>
                <a:lnTo>
                  <a:pt x="148018" y="136639"/>
                </a:lnTo>
                <a:lnTo>
                  <a:pt x="155638" y="98767"/>
                </a:lnTo>
                <a:lnTo>
                  <a:pt x="181521" y="57518"/>
                </a:lnTo>
                <a:lnTo>
                  <a:pt x="194246" y="48628"/>
                </a:lnTo>
                <a:lnTo>
                  <a:pt x="209042" y="42164"/>
                </a:lnTo>
                <a:close/>
              </a:path>
              <a:path w="2409190" h="334010">
                <a:moveTo>
                  <a:pt x="1018540" y="159766"/>
                </a:moveTo>
                <a:lnTo>
                  <a:pt x="1013282" y="114719"/>
                </a:lnTo>
                <a:lnTo>
                  <a:pt x="997458" y="76708"/>
                </a:lnTo>
                <a:lnTo>
                  <a:pt x="971727" y="48247"/>
                </a:lnTo>
                <a:lnTo>
                  <a:pt x="936879" y="31877"/>
                </a:lnTo>
                <a:lnTo>
                  <a:pt x="933323" y="42164"/>
                </a:lnTo>
                <a:lnTo>
                  <a:pt x="948105" y="48628"/>
                </a:lnTo>
                <a:lnTo>
                  <a:pt x="960831" y="57518"/>
                </a:lnTo>
                <a:lnTo>
                  <a:pt x="986701" y="98767"/>
                </a:lnTo>
                <a:lnTo>
                  <a:pt x="994232" y="136639"/>
                </a:lnTo>
                <a:lnTo>
                  <a:pt x="995172" y="158496"/>
                </a:lnTo>
                <a:lnTo>
                  <a:pt x="994219" y="181076"/>
                </a:lnTo>
                <a:lnTo>
                  <a:pt x="986650" y="219989"/>
                </a:lnTo>
                <a:lnTo>
                  <a:pt x="960882" y="261848"/>
                </a:lnTo>
                <a:lnTo>
                  <a:pt x="933704" y="277241"/>
                </a:lnTo>
                <a:lnTo>
                  <a:pt x="936879" y="287655"/>
                </a:lnTo>
                <a:lnTo>
                  <a:pt x="971829" y="271310"/>
                </a:lnTo>
                <a:lnTo>
                  <a:pt x="997458" y="242951"/>
                </a:lnTo>
                <a:lnTo>
                  <a:pt x="1013282" y="205028"/>
                </a:lnTo>
                <a:lnTo>
                  <a:pt x="1017219" y="183324"/>
                </a:lnTo>
                <a:lnTo>
                  <a:pt x="1018540" y="159766"/>
                </a:lnTo>
                <a:close/>
              </a:path>
              <a:path w="2409190" h="334010">
                <a:moveTo>
                  <a:pt x="1152017" y="42164"/>
                </a:moveTo>
                <a:lnTo>
                  <a:pt x="1148334" y="31877"/>
                </a:lnTo>
                <a:lnTo>
                  <a:pt x="1129779" y="38544"/>
                </a:lnTo>
                <a:lnTo>
                  <a:pt x="1113536" y="48247"/>
                </a:lnTo>
                <a:lnTo>
                  <a:pt x="1087882" y="76708"/>
                </a:lnTo>
                <a:lnTo>
                  <a:pt x="1072045" y="114719"/>
                </a:lnTo>
                <a:lnTo>
                  <a:pt x="1066800" y="159766"/>
                </a:lnTo>
                <a:lnTo>
                  <a:pt x="1068108" y="183324"/>
                </a:lnTo>
                <a:lnTo>
                  <a:pt x="1078585" y="224904"/>
                </a:lnTo>
                <a:lnTo>
                  <a:pt x="1099464" y="258622"/>
                </a:lnTo>
                <a:lnTo>
                  <a:pt x="1148334" y="287655"/>
                </a:lnTo>
                <a:lnTo>
                  <a:pt x="1151636" y="277241"/>
                </a:lnTo>
                <a:lnTo>
                  <a:pt x="1137005" y="270827"/>
                </a:lnTo>
                <a:lnTo>
                  <a:pt x="1124407" y="261848"/>
                </a:lnTo>
                <a:lnTo>
                  <a:pt x="1098600" y="219989"/>
                </a:lnTo>
                <a:lnTo>
                  <a:pt x="1090993" y="181076"/>
                </a:lnTo>
                <a:lnTo>
                  <a:pt x="1090041" y="158496"/>
                </a:lnTo>
                <a:lnTo>
                  <a:pt x="1090993" y="136639"/>
                </a:lnTo>
                <a:lnTo>
                  <a:pt x="1098613" y="98767"/>
                </a:lnTo>
                <a:lnTo>
                  <a:pt x="1124496" y="57518"/>
                </a:lnTo>
                <a:lnTo>
                  <a:pt x="1137221" y="48628"/>
                </a:lnTo>
                <a:lnTo>
                  <a:pt x="1152017" y="42164"/>
                </a:lnTo>
                <a:close/>
              </a:path>
              <a:path w="2409190" h="334010">
                <a:moveTo>
                  <a:pt x="1980565" y="159766"/>
                </a:moveTo>
                <a:lnTo>
                  <a:pt x="1975307" y="114719"/>
                </a:lnTo>
                <a:lnTo>
                  <a:pt x="1959483" y="76708"/>
                </a:lnTo>
                <a:lnTo>
                  <a:pt x="1933752" y="48247"/>
                </a:lnTo>
                <a:lnTo>
                  <a:pt x="1898904" y="31877"/>
                </a:lnTo>
                <a:lnTo>
                  <a:pt x="1895348" y="42164"/>
                </a:lnTo>
                <a:lnTo>
                  <a:pt x="1910130" y="48628"/>
                </a:lnTo>
                <a:lnTo>
                  <a:pt x="1922856" y="57518"/>
                </a:lnTo>
                <a:lnTo>
                  <a:pt x="1948726" y="98767"/>
                </a:lnTo>
                <a:lnTo>
                  <a:pt x="1956257" y="136639"/>
                </a:lnTo>
                <a:lnTo>
                  <a:pt x="1957197" y="158496"/>
                </a:lnTo>
                <a:lnTo>
                  <a:pt x="1956244" y="181076"/>
                </a:lnTo>
                <a:lnTo>
                  <a:pt x="1948675" y="219989"/>
                </a:lnTo>
                <a:lnTo>
                  <a:pt x="1922907" y="261848"/>
                </a:lnTo>
                <a:lnTo>
                  <a:pt x="1895729" y="277241"/>
                </a:lnTo>
                <a:lnTo>
                  <a:pt x="1898904" y="287655"/>
                </a:lnTo>
                <a:lnTo>
                  <a:pt x="1933854" y="271310"/>
                </a:lnTo>
                <a:lnTo>
                  <a:pt x="1959483" y="242951"/>
                </a:lnTo>
                <a:lnTo>
                  <a:pt x="1975307" y="205028"/>
                </a:lnTo>
                <a:lnTo>
                  <a:pt x="1979244" y="183324"/>
                </a:lnTo>
                <a:lnTo>
                  <a:pt x="1980565" y="159766"/>
                </a:lnTo>
                <a:close/>
              </a:path>
              <a:path w="2409190" h="334010">
                <a:moveTo>
                  <a:pt x="2409063" y="166878"/>
                </a:moveTo>
                <a:lnTo>
                  <a:pt x="2403398" y="107861"/>
                </a:lnTo>
                <a:lnTo>
                  <a:pt x="2386330" y="57404"/>
                </a:lnTo>
                <a:lnTo>
                  <a:pt x="2358682" y="19900"/>
                </a:lnTo>
                <a:lnTo>
                  <a:pt x="2321433" y="0"/>
                </a:lnTo>
                <a:lnTo>
                  <a:pt x="2318004" y="11049"/>
                </a:lnTo>
                <a:lnTo>
                  <a:pt x="2333383" y="19037"/>
                </a:lnTo>
                <a:lnTo>
                  <a:pt x="2346769" y="30607"/>
                </a:lnTo>
                <a:lnTo>
                  <a:pt x="2367534" y="64643"/>
                </a:lnTo>
                <a:lnTo>
                  <a:pt x="2380107" y="110871"/>
                </a:lnTo>
                <a:lnTo>
                  <a:pt x="2384298" y="167005"/>
                </a:lnTo>
                <a:lnTo>
                  <a:pt x="2383244" y="196253"/>
                </a:lnTo>
                <a:lnTo>
                  <a:pt x="2374862" y="247307"/>
                </a:lnTo>
                <a:lnTo>
                  <a:pt x="2358148" y="287959"/>
                </a:lnTo>
                <a:lnTo>
                  <a:pt x="2318004" y="322707"/>
                </a:lnTo>
                <a:lnTo>
                  <a:pt x="2321433" y="333756"/>
                </a:lnTo>
                <a:lnTo>
                  <a:pt x="2358682" y="313867"/>
                </a:lnTo>
                <a:lnTo>
                  <a:pt x="2386330" y="276352"/>
                </a:lnTo>
                <a:lnTo>
                  <a:pt x="2403411" y="225856"/>
                </a:lnTo>
                <a:lnTo>
                  <a:pt x="2407653" y="197434"/>
                </a:lnTo>
                <a:lnTo>
                  <a:pt x="2409063" y="166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90240" y="1102070"/>
            <a:ext cx="3008630" cy="55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15883">
              <a:lnSpc>
                <a:spcPts val="2115"/>
              </a:lnSpc>
              <a:spcBef>
                <a:spcPts val="130"/>
              </a:spcBef>
              <a:tabLst>
                <a:tab pos="921293" algn="l"/>
                <a:tab pos="1864810" algn="l"/>
                <a:tab pos="2761339" algn="l"/>
              </a:tabLst>
            </a:pPr>
            <a:r>
              <a:rPr sz="2200" dirty="0">
                <a:latin typeface="Cambria Math"/>
                <a:cs typeface="Cambria Math"/>
              </a:rPr>
              <a:t>𝐾′	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95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dirty="0">
                <a:latin typeface="Cambria Math"/>
                <a:cs typeface="Cambria Math"/>
              </a:rPr>
              <a:t> </a:t>
            </a:r>
            <a:r>
              <a:rPr sz="2200" spc="-45" dirty="0">
                <a:latin typeface="Cambria Math"/>
                <a:cs typeface="Cambria Math"/>
              </a:rPr>
              <a:t>𝑧</a:t>
            </a:r>
            <a:r>
              <a:rPr sz="2300" spc="-67" baseline="-16129" dirty="0">
                <a:latin typeface="Cambria Math"/>
                <a:cs typeface="Cambria Math"/>
              </a:rPr>
              <a:t>1	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100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75" dirty="0">
                <a:latin typeface="Cambria Math"/>
                <a:cs typeface="Cambria Math"/>
              </a:rPr>
              <a:t> </a:t>
            </a:r>
            <a:r>
              <a:rPr sz="2200" spc="-10" dirty="0">
                <a:latin typeface="Cambria Math"/>
                <a:cs typeface="Cambria Math"/>
              </a:rPr>
              <a:t>𝑧</a:t>
            </a:r>
            <a:r>
              <a:rPr sz="2300" spc="-15" baseline="-16129" dirty="0">
                <a:latin typeface="Cambria Math"/>
                <a:cs typeface="Cambria Math"/>
              </a:rPr>
              <a:t>2	</a:t>
            </a:r>
            <a:r>
              <a:rPr sz="2200" spc="20" dirty="0">
                <a:latin typeface="Cambria Math"/>
                <a:cs typeface="Cambria Math"/>
              </a:rPr>
              <a:t>…</a:t>
            </a:r>
            <a:endParaRPr sz="2200" dirty="0">
              <a:latin typeface="Cambria Math"/>
              <a:cs typeface="Cambria Math"/>
            </a:endParaRPr>
          </a:p>
          <a:p>
            <a:pPr marL="63494">
              <a:lnSpc>
                <a:spcPts val="2115"/>
              </a:lnSpc>
            </a:pPr>
            <a:r>
              <a:rPr sz="2200" spc="20" dirty="0">
                <a:latin typeface="Cambria Math"/>
                <a:cs typeface="Cambria Math"/>
              </a:rPr>
              <a:t>=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50970" y="1428750"/>
            <a:ext cx="923290" cy="255904"/>
          </a:xfrm>
          <a:custGeom>
            <a:avLst/>
            <a:gdLst/>
            <a:ahLst/>
            <a:cxnLst/>
            <a:rect l="l" t="t" r="r" b="b"/>
            <a:pathLst>
              <a:path w="923289" h="255905">
                <a:moveTo>
                  <a:pt x="841628" y="0"/>
                </a:moveTo>
                <a:lnTo>
                  <a:pt x="838072" y="10287"/>
                </a:lnTo>
                <a:lnTo>
                  <a:pt x="852858" y="16742"/>
                </a:lnTo>
                <a:lnTo>
                  <a:pt x="865584" y="25638"/>
                </a:lnTo>
                <a:lnTo>
                  <a:pt x="891456" y="66879"/>
                </a:lnTo>
                <a:lnTo>
                  <a:pt x="898989" y="104753"/>
                </a:lnTo>
                <a:lnTo>
                  <a:pt x="899921" y="126619"/>
                </a:lnTo>
                <a:lnTo>
                  <a:pt x="898971" y="149195"/>
                </a:lnTo>
                <a:lnTo>
                  <a:pt x="891403" y="188108"/>
                </a:lnTo>
                <a:lnTo>
                  <a:pt x="865631" y="229965"/>
                </a:lnTo>
                <a:lnTo>
                  <a:pt x="838453" y="245364"/>
                </a:lnTo>
                <a:lnTo>
                  <a:pt x="841628" y="255778"/>
                </a:lnTo>
                <a:lnTo>
                  <a:pt x="876585" y="239426"/>
                </a:lnTo>
                <a:lnTo>
                  <a:pt x="902207" y="211074"/>
                </a:lnTo>
                <a:lnTo>
                  <a:pt x="918035" y="173148"/>
                </a:lnTo>
                <a:lnTo>
                  <a:pt x="923289" y="127889"/>
                </a:lnTo>
                <a:lnTo>
                  <a:pt x="921978" y="104481"/>
                </a:lnTo>
                <a:lnTo>
                  <a:pt x="911449" y="62952"/>
                </a:lnTo>
                <a:lnTo>
                  <a:pt x="890492" y="29092"/>
                </a:lnTo>
                <a:lnTo>
                  <a:pt x="860202" y="6665"/>
                </a:lnTo>
                <a:lnTo>
                  <a:pt x="841628" y="0"/>
                </a:lnTo>
                <a:close/>
              </a:path>
              <a:path w="923289" h="255905">
                <a:moveTo>
                  <a:pt x="81533" y="0"/>
                </a:moveTo>
                <a:lnTo>
                  <a:pt x="46735" y="16367"/>
                </a:lnTo>
                <a:lnTo>
                  <a:pt x="21081" y="44831"/>
                </a:lnTo>
                <a:lnTo>
                  <a:pt x="5254" y="82835"/>
                </a:lnTo>
                <a:lnTo>
                  <a:pt x="0" y="127889"/>
                </a:lnTo>
                <a:lnTo>
                  <a:pt x="1309" y="151441"/>
                </a:lnTo>
                <a:lnTo>
                  <a:pt x="11787" y="193022"/>
                </a:lnTo>
                <a:lnTo>
                  <a:pt x="32670" y="226738"/>
                </a:lnTo>
                <a:lnTo>
                  <a:pt x="81533" y="255778"/>
                </a:lnTo>
                <a:lnTo>
                  <a:pt x="84835" y="245364"/>
                </a:lnTo>
                <a:lnTo>
                  <a:pt x="70217" y="238938"/>
                </a:lnTo>
                <a:lnTo>
                  <a:pt x="57610" y="229965"/>
                </a:lnTo>
                <a:lnTo>
                  <a:pt x="31813" y="188108"/>
                </a:lnTo>
                <a:lnTo>
                  <a:pt x="24193" y="149195"/>
                </a:lnTo>
                <a:lnTo>
                  <a:pt x="23240" y="126619"/>
                </a:lnTo>
                <a:lnTo>
                  <a:pt x="24193" y="104753"/>
                </a:lnTo>
                <a:lnTo>
                  <a:pt x="31813" y="66879"/>
                </a:lnTo>
                <a:lnTo>
                  <a:pt x="57705" y="25638"/>
                </a:lnTo>
                <a:lnTo>
                  <a:pt x="85216" y="10287"/>
                </a:lnTo>
                <a:lnTo>
                  <a:pt x="815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87800" y="1352550"/>
            <a:ext cx="1041400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2200" spc="10" dirty="0" smtClean="0">
                <a:latin typeface="Cambria Math"/>
                <a:cs typeface="Cambria Math"/>
              </a:rPr>
              <a:t> </a:t>
            </a:r>
            <a:r>
              <a:rPr sz="2200" spc="10" dirty="0">
                <a:latin typeface="Cambria Math"/>
                <a:cs typeface="Cambria Math"/>
              </a:rPr>
              <a:t>𝑠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-20" dirty="0">
                <a:latin typeface="Cambria Math"/>
                <a:cs typeface="Cambria Math"/>
              </a:rPr>
              <a:t> </a:t>
            </a:r>
            <a:r>
              <a:rPr sz="2200" spc="-50" dirty="0">
                <a:latin typeface="Cambria Math"/>
                <a:cs typeface="Cambria Math"/>
              </a:rPr>
              <a:t>𝑝</a:t>
            </a:r>
            <a:r>
              <a:rPr sz="2300" spc="-75" baseline="-16129" dirty="0">
                <a:latin typeface="Cambria Math"/>
                <a:cs typeface="Cambria Math"/>
              </a:rPr>
              <a:t>1</a:t>
            </a:r>
            <a:endParaRPr sz="2300" baseline="-16129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02736" y="1428750"/>
            <a:ext cx="2724150" cy="318135"/>
          </a:xfrm>
          <a:custGeom>
            <a:avLst/>
            <a:gdLst/>
            <a:ahLst/>
            <a:cxnLst/>
            <a:rect l="l" t="t" r="r" b="b"/>
            <a:pathLst>
              <a:path w="2724150" h="318135">
                <a:moveTo>
                  <a:pt x="1405001" y="72644"/>
                </a:moveTo>
                <a:lnTo>
                  <a:pt x="1401318" y="62357"/>
                </a:lnTo>
                <a:lnTo>
                  <a:pt x="1382763" y="69024"/>
                </a:lnTo>
                <a:lnTo>
                  <a:pt x="1366520" y="78727"/>
                </a:lnTo>
                <a:lnTo>
                  <a:pt x="1340866" y="107188"/>
                </a:lnTo>
                <a:lnTo>
                  <a:pt x="1325029" y="145199"/>
                </a:lnTo>
                <a:lnTo>
                  <a:pt x="1319784" y="190246"/>
                </a:lnTo>
                <a:lnTo>
                  <a:pt x="1321092" y="213804"/>
                </a:lnTo>
                <a:lnTo>
                  <a:pt x="1331569" y="255384"/>
                </a:lnTo>
                <a:lnTo>
                  <a:pt x="1352448" y="289102"/>
                </a:lnTo>
                <a:lnTo>
                  <a:pt x="1401318" y="318135"/>
                </a:lnTo>
                <a:lnTo>
                  <a:pt x="1404620" y="307721"/>
                </a:lnTo>
                <a:lnTo>
                  <a:pt x="1389989" y="301307"/>
                </a:lnTo>
                <a:lnTo>
                  <a:pt x="1377391" y="292328"/>
                </a:lnTo>
                <a:lnTo>
                  <a:pt x="1351584" y="250469"/>
                </a:lnTo>
                <a:lnTo>
                  <a:pt x="1343977" y="211556"/>
                </a:lnTo>
                <a:lnTo>
                  <a:pt x="1343025" y="188976"/>
                </a:lnTo>
                <a:lnTo>
                  <a:pt x="1343977" y="167119"/>
                </a:lnTo>
                <a:lnTo>
                  <a:pt x="1351597" y="129247"/>
                </a:lnTo>
                <a:lnTo>
                  <a:pt x="1377480" y="87998"/>
                </a:lnTo>
                <a:lnTo>
                  <a:pt x="1390205" y="79108"/>
                </a:lnTo>
                <a:lnTo>
                  <a:pt x="1405001" y="72644"/>
                </a:lnTo>
                <a:close/>
              </a:path>
              <a:path w="2724150" h="318135">
                <a:moveTo>
                  <a:pt x="2243074" y="190246"/>
                </a:moveTo>
                <a:lnTo>
                  <a:pt x="2237816" y="145199"/>
                </a:lnTo>
                <a:lnTo>
                  <a:pt x="2221992" y="107188"/>
                </a:lnTo>
                <a:lnTo>
                  <a:pt x="2196261" y="78727"/>
                </a:lnTo>
                <a:lnTo>
                  <a:pt x="2161413" y="62357"/>
                </a:lnTo>
                <a:lnTo>
                  <a:pt x="2157857" y="72644"/>
                </a:lnTo>
                <a:lnTo>
                  <a:pt x="2172639" y="79108"/>
                </a:lnTo>
                <a:lnTo>
                  <a:pt x="2185365" y="87998"/>
                </a:lnTo>
                <a:lnTo>
                  <a:pt x="2211235" y="129247"/>
                </a:lnTo>
                <a:lnTo>
                  <a:pt x="2218766" y="167119"/>
                </a:lnTo>
                <a:lnTo>
                  <a:pt x="2219706" y="188976"/>
                </a:lnTo>
                <a:lnTo>
                  <a:pt x="2218753" y="211556"/>
                </a:lnTo>
                <a:lnTo>
                  <a:pt x="2211184" y="250469"/>
                </a:lnTo>
                <a:lnTo>
                  <a:pt x="2185416" y="292328"/>
                </a:lnTo>
                <a:lnTo>
                  <a:pt x="2158238" y="307721"/>
                </a:lnTo>
                <a:lnTo>
                  <a:pt x="2161413" y="318135"/>
                </a:lnTo>
                <a:lnTo>
                  <a:pt x="2196363" y="301790"/>
                </a:lnTo>
                <a:lnTo>
                  <a:pt x="2221992" y="273431"/>
                </a:lnTo>
                <a:lnTo>
                  <a:pt x="2237816" y="235508"/>
                </a:lnTo>
                <a:lnTo>
                  <a:pt x="2241753" y="213804"/>
                </a:lnTo>
                <a:lnTo>
                  <a:pt x="2243074" y="190246"/>
                </a:lnTo>
                <a:close/>
              </a:path>
              <a:path w="2724150" h="318135">
                <a:moveTo>
                  <a:pt x="2724150" y="0"/>
                </a:moveTo>
                <a:lnTo>
                  <a:pt x="0" y="0"/>
                </a:lnTo>
                <a:lnTo>
                  <a:pt x="0" y="19050"/>
                </a:lnTo>
                <a:lnTo>
                  <a:pt x="2724150" y="19050"/>
                </a:lnTo>
                <a:lnTo>
                  <a:pt x="2724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785996" y="1276350"/>
            <a:ext cx="1384300" cy="480888"/>
          </a:xfrm>
          <a:prstGeom prst="rect">
            <a:avLst/>
          </a:prstGeom>
        </p:spPr>
        <p:txBody>
          <a:bodyPr vert="horz" wrap="square" lIns="0" tIns="140957" rIns="0" bIns="0" rtlCol="0">
            <a:spAutoFit/>
          </a:bodyPr>
          <a:lstStyle/>
          <a:p>
            <a:pPr marL="231752">
              <a:spcBef>
                <a:spcPts val="1110"/>
              </a:spcBef>
              <a:tabLst>
                <a:tab pos="1137172" algn="l"/>
              </a:tabLst>
            </a:pP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95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dirty="0">
                <a:latin typeface="Cambria Math"/>
                <a:cs typeface="Cambria Math"/>
              </a:rPr>
              <a:t> </a:t>
            </a:r>
            <a:r>
              <a:rPr sz="2200" spc="-15" dirty="0">
                <a:latin typeface="Cambria Math"/>
                <a:cs typeface="Cambria Math"/>
              </a:rPr>
              <a:t>𝑝</a:t>
            </a:r>
            <a:r>
              <a:rPr sz="2300" spc="-22" baseline="-16129" dirty="0">
                <a:latin typeface="Cambria Math"/>
                <a:cs typeface="Cambria Math"/>
              </a:rPr>
              <a:t>2	</a:t>
            </a:r>
            <a:r>
              <a:rPr sz="2200" spc="20" dirty="0" smtClean="0">
                <a:latin typeface="Cambria Math"/>
                <a:cs typeface="Cambria Math"/>
              </a:rPr>
              <a:t>…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441056" y="4837510"/>
            <a:ext cx="1778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latin typeface="Calibri"/>
                <a:cs typeface="Calibri"/>
              </a:rPr>
              <a:t>18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2400" y="4455946"/>
            <a:ext cx="8686800" cy="7066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564" indent="-343499">
              <a:spcBef>
                <a:spcPts val="130"/>
              </a:spcBef>
              <a:buFont typeface="Arial"/>
              <a:buChar char="•"/>
              <a:tabLst>
                <a:tab pos="355564" algn="l"/>
                <a:tab pos="356199" algn="l"/>
                <a:tab pos="1051456" algn="l"/>
              </a:tabLst>
            </a:pPr>
            <a:r>
              <a:rPr lang="en-US" sz="2200" spc="35" dirty="0" smtClean="0">
                <a:latin typeface="Calibri"/>
                <a:cs typeface="Calibri"/>
              </a:rPr>
              <a:t>  finite  value of  Ka=K and </a:t>
            </a:r>
            <a:r>
              <a:rPr lang="en-US" sz="2200" spc="-10" dirty="0" smtClean="0">
                <a:latin typeface="Calibri"/>
                <a:cs typeface="Calibri"/>
              </a:rPr>
              <a:t> finite acceleration </a:t>
            </a:r>
            <a:r>
              <a:rPr lang="en-US" sz="2200" spc="-35" dirty="0" smtClean="0">
                <a:cs typeface="Calibri"/>
              </a:rPr>
              <a:t>Error (I/K) </a:t>
            </a:r>
            <a:r>
              <a:rPr lang="en-US" sz="2200" spc="10" dirty="0" smtClean="0">
                <a:cs typeface="Calibri"/>
              </a:rPr>
              <a:t>at </a:t>
            </a:r>
            <a:r>
              <a:rPr lang="en-US" sz="2200" dirty="0" smtClean="0">
                <a:cs typeface="Calibri"/>
              </a:rPr>
              <a:t>steady</a:t>
            </a:r>
            <a:r>
              <a:rPr lang="en-US" sz="2200" spc="-120" dirty="0" smtClean="0">
                <a:cs typeface="Calibri"/>
              </a:rPr>
              <a:t> </a:t>
            </a:r>
            <a:r>
              <a:rPr lang="en-US" sz="2200" spc="10" dirty="0" smtClean="0">
                <a:cs typeface="Calibri"/>
              </a:rPr>
              <a:t>state</a:t>
            </a:r>
            <a:endParaRPr lang="en-US" sz="2200" dirty="0" smtClean="0">
              <a:cs typeface="Calibri"/>
            </a:endParaRPr>
          </a:p>
          <a:p>
            <a:pPr marL="355564" indent="-343499">
              <a:spcBef>
                <a:spcPts val="130"/>
              </a:spcBef>
              <a:buFont typeface="Arial"/>
              <a:buChar char="•"/>
              <a:tabLst>
                <a:tab pos="355564" algn="l"/>
                <a:tab pos="356199" algn="l"/>
                <a:tab pos="1051456" algn="l"/>
              </a:tabLst>
            </a:pPr>
            <a:endParaRPr sz="2200" dirty="0">
              <a:latin typeface="Calibri"/>
              <a:cs typeface="Calibri"/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82</a:t>
            </a:fld>
            <a:endParaRPr lang="en-IN" dirty="0"/>
          </a:p>
        </p:txBody>
      </p:sp>
      <p:sp>
        <p:nvSpPr>
          <p:cNvPr id="32" name="object 8"/>
          <p:cNvSpPr txBox="1"/>
          <p:nvPr/>
        </p:nvSpPr>
        <p:spPr>
          <a:xfrm>
            <a:off x="3550920" y="1352550"/>
            <a:ext cx="335280" cy="34496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3200" spc="135" baseline="-18087" dirty="0">
                <a:latin typeface="Cambria Math"/>
                <a:cs typeface="Cambria Math"/>
              </a:rPr>
              <a:t>𝑠</a:t>
            </a:r>
            <a:r>
              <a:rPr sz="1600" spc="90" dirty="0">
                <a:latin typeface="Cambria Math"/>
                <a:cs typeface="Cambria Math"/>
              </a:rPr>
              <a:t>2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6" name="object 3"/>
          <p:cNvSpPr txBox="1"/>
          <p:nvPr/>
        </p:nvSpPr>
        <p:spPr>
          <a:xfrm>
            <a:off x="685800" y="590550"/>
            <a:ext cx="7467600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564" indent="-343499">
              <a:spcBef>
                <a:spcPts val="130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2200" b="1" spc="15" dirty="0">
                <a:solidFill>
                  <a:srgbClr val="006FC0"/>
                </a:solidFill>
                <a:latin typeface="Calibri"/>
                <a:cs typeface="Calibri"/>
              </a:rPr>
              <a:t>Type</a:t>
            </a:r>
            <a:r>
              <a:rPr sz="2200" spc="15" dirty="0" smtClean="0">
                <a:solidFill>
                  <a:srgbClr val="006FC0"/>
                </a:solidFill>
                <a:latin typeface="Cambria Math"/>
                <a:cs typeface="Cambria Math"/>
              </a:rPr>
              <a:t>−</a:t>
            </a:r>
            <a:r>
              <a:rPr lang="en-US" sz="2200" spc="15" dirty="0" smtClean="0">
                <a:solidFill>
                  <a:srgbClr val="006FC0"/>
                </a:solidFill>
                <a:latin typeface="Cambria Math"/>
                <a:cs typeface="Cambria Math"/>
              </a:rPr>
              <a:t>2</a:t>
            </a:r>
            <a:r>
              <a:rPr sz="2200" spc="-55" dirty="0" smtClean="0">
                <a:solidFill>
                  <a:srgbClr val="006FC0"/>
                </a:solidFill>
                <a:latin typeface="Cambria Math"/>
                <a:cs typeface="Cambria Math"/>
              </a:rPr>
              <a:t> </a:t>
            </a:r>
            <a:r>
              <a:rPr sz="2200" b="1" spc="30" dirty="0">
                <a:solidFill>
                  <a:srgbClr val="006FC0"/>
                </a:solidFill>
                <a:latin typeface="Calibri"/>
                <a:cs typeface="Calibri"/>
              </a:rPr>
              <a:t>system</a:t>
            </a:r>
            <a:r>
              <a:rPr sz="2200" b="1" spc="30" dirty="0" smtClean="0">
                <a:solidFill>
                  <a:srgbClr val="006FC0"/>
                </a:solidFill>
                <a:latin typeface="Calibri"/>
                <a:cs typeface="Calibri"/>
              </a:rPr>
              <a:t>:</a:t>
            </a:r>
            <a:r>
              <a:rPr lang="en-US" sz="2200" b="1" spc="30" dirty="0" smtClean="0">
                <a:solidFill>
                  <a:srgbClr val="006FC0"/>
                </a:solidFill>
                <a:latin typeface="Calibri"/>
                <a:cs typeface="Calibri"/>
              </a:rPr>
              <a:t> find Ka and </a:t>
            </a:r>
            <a:r>
              <a:rPr lang="en-US" sz="2200" b="1" spc="30" dirty="0" err="1" smtClean="0">
                <a:solidFill>
                  <a:srgbClr val="006FC0"/>
                </a:solidFill>
                <a:latin typeface="Calibri"/>
                <a:cs typeface="Calibri"/>
              </a:rPr>
              <a:t>ess</a:t>
            </a:r>
            <a:r>
              <a:rPr lang="en-US" sz="2200" b="1" spc="30" dirty="0" smtClean="0">
                <a:solidFill>
                  <a:srgbClr val="006FC0"/>
                </a:solidFill>
                <a:latin typeface="Calibri"/>
                <a:cs typeface="Calibri"/>
              </a:rPr>
              <a:t> for unit  parabolic  input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602" y="153987"/>
            <a:ext cx="734822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15" dirty="0">
                <a:solidFill>
                  <a:srgbClr val="FF0000"/>
                </a:solidFill>
              </a:rPr>
              <a:t>Steady </a:t>
            </a:r>
            <a:r>
              <a:rPr sz="2800" spc="-35" dirty="0">
                <a:solidFill>
                  <a:srgbClr val="FF0000"/>
                </a:solidFill>
              </a:rPr>
              <a:t>State </a:t>
            </a:r>
            <a:r>
              <a:rPr sz="2800" spc="-20" dirty="0">
                <a:solidFill>
                  <a:srgbClr val="FF0000"/>
                </a:solidFill>
              </a:rPr>
              <a:t>Error </a:t>
            </a:r>
            <a:r>
              <a:rPr sz="2800" spc="-25" dirty="0">
                <a:solidFill>
                  <a:srgbClr val="FF0000"/>
                </a:solidFill>
              </a:rPr>
              <a:t>for </a:t>
            </a:r>
            <a:r>
              <a:rPr sz="2800" spc="-5" dirty="0">
                <a:solidFill>
                  <a:srgbClr val="FF0000"/>
                </a:solidFill>
              </a:rPr>
              <a:t>Different</a:t>
            </a:r>
            <a:r>
              <a:rPr sz="2800" spc="-95" dirty="0">
                <a:solidFill>
                  <a:srgbClr val="FF0000"/>
                </a:solidFill>
              </a:rPr>
              <a:t> </a:t>
            </a:r>
            <a:r>
              <a:rPr sz="2800" spc="-30" dirty="0">
                <a:solidFill>
                  <a:srgbClr val="FF0000"/>
                </a:solidFill>
              </a:rPr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9129" y="974727"/>
            <a:ext cx="2266315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564" indent="-343499">
              <a:spcBef>
                <a:spcPts val="130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2200" b="1" spc="15" dirty="0">
                <a:solidFill>
                  <a:srgbClr val="006FC0"/>
                </a:solidFill>
                <a:latin typeface="Calibri"/>
                <a:cs typeface="Calibri"/>
              </a:rPr>
              <a:t>Type</a:t>
            </a:r>
            <a:r>
              <a:rPr sz="2200" spc="15" dirty="0">
                <a:solidFill>
                  <a:srgbClr val="006FC0"/>
                </a:solidFill>
                <a:latin typeface="Cambria Math"/>
                <a:cs typeface="Cambria Math"/>
              </a:rPr>
              <a:t>−𝟐</a:t>
            </a:r>
            <a:r>
              <a:rPr sz="2200" spc="-55" dirty="0">
                <a:solidFill>
                  <a:srgbClr val="006FC0"/>
                </a:solidFill>
                <a:latin typeface="Cambria Math"/>
                <a:cs typeface="Cambria Math"/>
              </a:rPr>
              <a:t> </a:t>
            </a:r>
            <a:r>
              <a:rPr sz="2200" b="1" spc="30" dirty="0">
                <a:solidFill>
                  <a:srgbClr val="006FC0"/>
                </a:solidFill>
                <a:latin typeface="Calibri"/>
                <a:cs typeface="Calibri"/>
              </a:rPr>
              <a:t>system: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27020" y="1629030"/>
            <a:ext cx="313690" cy="255904"/>
          </a:xfrm>
          <a:custGeom>
            <a:avLst/>
            <a:gdLst/>
            <a:ahLst/>
            <a:cxnLst/>
            <a:rect l="l" t="t" r="r" b="b"/>
            <a:pathLst>
              <a:path w="313689" h="255905">
                <a:moveTo>
                  <a:pt x="232029" y="0"/>
                </a:moveTo>
                <a:lnTo>
                  <a:pt x="228473" y="10287"/>
                </a:lnTo>
                <a:lnTo>
                  <a:pt x="243258" y="16742"/>
                </a:lnTo>
                <a:lnTo>
                  <a:pt x="255984" y="25638"/>
                </a:lnTo>
                <a:lnTo>
                  <a:pt x="281856" y="66879"/>
                </a:lnTo>
                <a:lnTo>
                  <a:pt x="289389" y="104753"/>
                </a:lnTo>
                <a:lnTo>
                  <a:pt x="290322" y="126619"/>
                </a:lnTo>
                <a:lnTo>
                  <a:pt x="289371" y="149195"/>
                </a:lnTo>
                <a:lnTo>
                  <a:pt x="281803" y="188108"/>
                </a:lnTo>
                <a:lnTo>
                  <a:pt x="256031" y="229965"/>
                </a:lnTo>
                <a:lnTo>
                  <a:pt x="228854" y="245363"/>
                </a:lnTo>
                <a:lnTo>
                  <a:pt x="232029" y="255778"/>
                </a:lnTo>
                <a:lnTo>
                  <a:pt x="266985" y="239426"/>
                </a:lnTo>
                <a:lnTo>
                  <a:pt x="292607" y="211074"/>
                </a:lnTo>
                <a:lnTo>
                  <a:pt x="308435" y="173148"/>
                </a:lnTo>
                <a:lnTo>
                  <a:pt x="313690" y="127888"/>
                </a:lnTo>
                <a:lnTo>
                  <a:pt x="312378" y="104481"/>
                </a:lnTo>
                <a:lnTo>
                  <a:pt x="301849" y="62952"/>
                </a:lnTo>
                <a:lnTo>
                  <a:pt x="280892" y="29092"/>
                </a:lnTo>
                <a:lnTo>
                  <a:pt x="250602" y="6665"/>
                </a:lnTo>
                <a:lnTo>
                  <a:pt x="232029" y="0"/>
                </a:lnTo>
                <a:close/>
              </a:path>
              <a:path w="313689" h="255905">
                <a:moveTo>
                  <a:pt x="81534" y="0"/>
                </a:moveTo>
                <a:lnTo>
                  <a:pt x="46736" y="16367"/>
                </a:lnTo>
                <a:lnTo>
                  <a:pt x="21081" y="44831"/>
                </a:lnTo>
                <a:lnTo>
                  <a:pt x="5254" y="82835"/>
                </a:lnTo>
                <a:lnTo>
                  <a:pt x="0" y="127888"/>
                </a:lnTo>
                <a:lnTo>
                  <a:pt x="1309" y="151441"/>
                </a:lnTo>
                <a:lnTo>
                  <a:pt x="11787" y="193022"/>
                </a:lnTo>
                <a:lnTo>
                  <a:pt x="32670" y="226738"/>
                </a:lnTo>
                <a:lnTo>
                  <a:pt x="81534" y="255778"/>
                </a:lnTo>
                <a:lnTo>
                  <a:pt x="84836" y="245363"/>
                </a:lnTo>
                <a:lnTo>
                  <a:pt x="70217" y="238938"/>
                </a:lnTo>
                <a:lnTo>
                  <a:pt x="57610" y="229965"/>
                </a:lnTo>
                <a:lnTo>
                  <a:pt x="31813" y="188108"/>
                </a:lnTo>
                <a:lnTo>
                  <a:pt x="24193" y="149195"/>
                </a:lnTo>
                <a:lnTo>
                  <a:pt x="23241" y="126619"/>
                </a:lnTo>
                <a:lnTo>
                  <a:pt x="24193" y="104753"/>
                </a:lnTo>
                <a:lnTo>
                  <a:pt x="31813" y="66879"/>
                </a:lnTo>
                <a:lnTo>
                  <a:pt x="57705" y="25638"/>
                </a:lnTo>
                <a:lnTo>
                  <a:pt x="85217" y="10287"/>
                </a:lnTo>
                <a:lnTo>
                  <a:pt x="815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11758" y="1547116"/>
            <a:ext cx="448945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200" spc="15" dirty="0">
                <a:latin typeface="Cambria Math"/>
                <a:cs typeface="Cambria Math"/>
              </a:rPr>
              <a:t>𝐺</a:t>
            </a:r>
            <a:r>
              <a:rPr sz="2200" spc="395" dirty="0">
                <a:latin typeface="Cambria Math"/>
                <a:cs typeface="Cambria Math"/>
              </a:rPr>
              <a:t> 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93820" y="1387602"/>
            <a:ext cx="2409190" cy="334010"/>
          </a:xfrm>
          <a:custGeom>
            <a:avLst/>
            <a:gdLst/>
            <a:ahLst/>
            <a:cxnLst/>
            <a:rect l="l" t="t" r="r" b="b"/>
            <a:pathLst>
              <a:path w="2409190" h="334010">
                <a:moveTo>
                  <a:pt x="90932" y="11049"/>
                </a:moveTo>
                <a:lnTo>
                  <a:pt x="87630" y="0"/>
                </a:lnTo>
                <a:lnTo>
                  <a:pt x="67779" y="7747"/>
                </a:lnTo>
                <a:lnTo>
                  <a:pt x="50368" y="19900"/>
                </a:lnTo>
                <a:lnTo>
                  <a:pt x="22733" y="57404"/>
                </a:lnTo>
                <a:lnTo>
                  <a:pt x="5651" y="107861"/>
                </a:lnTo>
                <a:lnTo>
                  <a:pt x="0" y="167005"/>
                </a:lnTo>
                <a:lnTo>
                  <a:pt x="1397" y="197434"/>
                </a:lnTo>
                <a:lnTo>
                  <a:pt x="12750" y="252158"/>
                </a:lnTo>
                <a:lnTo>
                  <a:pt x="35344" y="297307"/>
                </a:lnTo>
                <a:lnTo>
                  <a:pt x="67779" y="326021"/>
                </a:lnTo>
                <a:lnTo>
                  <a:pt x="87630" y="333756"/>
                </a:lnTo>
                <a:lnTo>
                  <a:pt x="90932" y="322707"/>
                </a:lnTo>
                <a:lnTo>
                  <a:pt x="75615" y="314731"/>
                </a:lnTo>
                <a:lnTo>
                  <a:pt x="62268" y="303149"/>
                </a:lnTo>
                <a:lnTo>
                  <a:pt x="41529" y="269113"/>
                </a:lnTo>
                <a:lnTo>
                  <a:pt x="28956" y="223024"/>
                </a:lnTo>
                <a:lnTo>
                  <a:pt x="24765" y="166878"/>
                </a:lnTo>
                <a:lnTo>
                  <a:pt x="25806" y="137693"/>
                </a:lnTo>
                <a:lnTo>
                  <a:pt x="34188" y="86537"/>
                </a:lnTo>
                <a:lnTo>
                  <a:pt x="50901" y="45808"/>
                </a:lnTo>
                <a:lnTo>
                  <a:pt x="75615" y="19037"/>
                </a:lnTo>
                <a:lnTo>
                  <a:pt x="90932" y="11049"/>
                </a:lnTo>
                <a:close/>
              </a:path>
              <a:path w="2409190" h="334010">
                <a:moveTo>
                  <a:pt x="209042" y="42164"/>
                </a:moveTo>
                <a:lnTo>
                  <a:pt x="205359" y="31877"/>
                </a:lnTo>
                <a:lnTo>
                  <a:pt x="186804" y="38544"/>
                </a:lnTo>
                <a:lnTo>
                  <a:pt x="170561" y="48247"/>
                </a:lnTo>
                <a:lnTo>
                  <a:pt x="144907" y="76708"/>
                </a:lnTo>
                <a:lnTo>
                  <a:pt x="129070" y="114719"/>
                </a:lnTo>
                <a:lnTo>
                  <a:pt x="123825" y="159766"/>
                </a:lnTo>
                <a:lnTo>
                  <a:pt x="125133" y="183324"/>
                </a:lnTo>
                <a:lnTo>
                  <a:pt x="135610" y="224904"/>
                </a:lnTo>
                <a:lnTo>
                  <a:pt x="156489" y="258622"/>
                </a:lnTo>
                <a:lnTo>
                  <a:pt x="205359" y="287655"/>
                </a:lnTo>
                <a:lnTo>
                  <a:pt x="208661" y="277241"/>
                </a:lnTo>
                <a:lnTo>
                  <a:pt x="194030" y="270827"/>
                </a:lnTo>
                <a:lnTo>
                  <a:pt x="181432" y="261848"/>
                </a:lnTo>
                <a:lnTo>
                  <a:pt x="155625" y="219989"/>
                </a:lnTo>
                <a:lnTo>
                  <a:pt x="148018" y="181076"/>
                </a:lnTo>
                <a:lnTo>
                  <a:pt x="147066" y="158496"/>
                </a:lnTo>
                <a:lnTo>
                  <a:pt x="148018" y="136639"/>
                </a:lnTo>
                <a:lnTo>
                  <a:pt x="155638" y="98767"/>
                </a:lnTo>
                <a:lnTo>
                  <a:pt x="181521" y="57518"/>
                </a:lnTo>
                <a:lnTo>
                  <a:pt x="194246" y="48628"/>
                </a:lnTo>
                <a:lnTo>
                  <a:pt x="209042" y="42164"/>
                </a:lnTo>
                <a:close/>
              </a:path>
              <a:path w="2409190" h="334010">
                <a:moveTo>
                  <a:pt x="1018540" y="159766"/>
                </a:moveTo>
                <a:lnTo>
                  <a:pt x="1013282" y="114719"/>
                </a:lnTo>
                <a:lnTo>
                  <a:pt x="997458" y="76708"/>
                </a:lnTo>
                <a:lnTo>
                  <a:pt x="971727" y="48247"/>
                </a:lnTo>
                <a:lnTo>
                  <a:pt x="936879" y="31877"/>
                </a:lnTo>
                <a:lnTo>
                  <a:pt x="933323" y="42164"/>
                </a:lnTo>
                <a:lnTo>
                  <a:pt x="948105" y="48628"/>
                </a:lnTo>
                <a:lnTo>
                  <a:pt x="960831" y="57518"/>
                </a:lnTo>
                <a:lnTo>
                  <a:pt x="986701" y="98767"/>
                </a:lnTo>
                <a:lnTo>
                  <a:pt x="994232" y="136639"/>
                </a:lnTo>
                <a:lnTo>
                  <a:pt x="995172" y="158496"/>
                </a:lnTo>
                <a:lnTo>
                  <a:pt x="994219" y="181076"/>
                </a:lnTo>
                <a:lnTo>
                  <a:pt x="986650" y="219989"/>
                </a:lnTo>
                <a:lnTo>
                  <a:pt x="960882" y="261848"/>
                </a:lnTo>
                <a:lnTo>
                  <a:pt x="933704" y="277241"/>
                </a:lnTo>
                <a:lnTo>
                  <a:pt x="936879" y="287655"/>
                </a:lnTo>
                <a:lnTo>
                  <a:pt x="971829" y="271310"/>
                </a:lnTo>
                <a:lnTo>
                  <a:pt x="997458" y="242951"/>
                </a:lnTo>
                <a:lnTo>
                  <a:pt x="1013282" y="205028"/>
                </a:lnTo>
                <a:lnTo>
                  <a:pt x="1017219" y="183324"/>
                </a:lnTo>
                <a:lnTo>
                  <a:pt x="1018540" y="159766"/>
                </a:lnTo>
                <a:close/>
              </a:path>
              <a:path w="2409190" h="334010">
                <a:moveTo>
                  <a:pt x="1152017" y="42164"/>
                </a:moveTo>
                <a:lnTo>
                  <a:pt x="1148334" y="31877"/>
                </a:lnTo>
                <a:lnTo>
                  <a:pt x="1129779" y="38544"/>
                </a:lnTo>
                <a:lnTo>
                  <a:pt x="1113536" y="48247"/>
                </a:lnTo>
                <a:lnTo>
                  <a:pt x="1087882" y="76708"/>
                </a:lnTo>
                <a:lnTo>
                  <a:pt x="1072045" y="114719"/>
                </a:lnTo>
                <a:lnTo>
                  <a:pt x="1066800" y="159766"/>
                </a:lnTo>
                <a:lnTo>
                  <a:pt x="1068108" y="183324"/>
                </a:lnTo>
                <a:lnTo>
                  <a:pt x="1078585" y="224904"/>
                </a:lnTo>
                <a:lnTo>
                  <a:pt x="1099464" y="258622"/>
                </a:lnTo>
                <a:lnTo>
                  <a:pt x="1148334" y="287655"/>
                </a:lnTo>
                <a:lnTo>
                  <a:pt x="1151636" y="277241"/>
                </a:lnTo>
                <a:lnTo>
                  <a:pt x="1137005" y="270827"/>
                </a:lnTo>
                <a:lnTo>
                  <a:pt x="1124407" y="261848"/>
                </a:lnTo>
                <a:lnTo>
                  <a:pt x="1098600" y="219989"/>
                </a:lnTo>
                <a:lnTo>
                  <a:pt x="1090993" y="181076"/>
                </a:lnTo>
                <a:lnTo>
                  <a:pt x="1090041" y="158496"/>
                </a:lnTo>
                <a:lnTo>
                  <a:pt x="1090993" y="136639"/>
                </a:lnTo>
                <a:lnTo>
                  <a:pt x="1098613" y="98767"/>
                </a:lnTo>
                <a:lnTo>
                  <a:pt x="1124496" y="57518"/>
                </a:lnTo>
                <a:lnTo>
                  <a:pt x="1137221" y="48628"/>
                </a:lnTo>
                <a:lnTo>
                  <a:pt x="1152017" y="42164"/>
                </a:lnTo>
                <a:close/>
              </a:path>
              <a:path w="2409190" h="334010">
                <a:moveTo>
                  <a:pt x="1980565" y="159766"/>
                </a:moveTo>
                <a:lnTo>
                  <a:pt x="1975307" y="114719"/>
                </a:lnTo>
                <a:lnTo>
                  <a:pt x="1959483" y="76708"/>
                </a:lnTo>
                <a:lnTo>
                  <a:pt x="1933752" y="48247"/>
                </a:lnTo>
                <a:lnTo>
                  <a:pt x="1898904" y="31877"/>
                </a:lnTo>
                <a:lnTo>
                  <a:pt x="1895348" y="42164"/>
                </a:lnTo>
                <a:lnTo>
                  <a:pt x="1910130" y="48628"/>
                </a:lnTo>
                <a:lnTo>
                  <a:pt x="1922856" y="57518"/>
                </a:lnTo>
                <a:lnTo>
                  <a:pt x="1948726" y="98767"/>
                </a:lnTo>
                <a:lnTo>
                  <a:pt x="1956257" y="136639"/>
                </a:lnTo>
                <a:lnTo>
                  <a:pt x="1957197" y="158496"/>
                </a:lnTo>
                <a:lnTo>
                  <a:pt x="1956244" y="181076"/>
                </a:lnTo>
                <a:lnTo>
                  <a:pt x="1948675" y="219989"/>
                </a:lnTo>
                <a:lnTo>
                  <a:pt x="1922907" y="261848"/>
                </a:lnTo>
                <a:lnTo>
                  <a:pt x="1895729" y="277241"/>
                </a:lnTo>
                <a:lnTo>
                  <a:pt x="1898904" y="287655"/>
                </a:lnTo>
                <a:lnTo>
                  <a:pt x="1933854" y="271310"/>
                </a:lnTo>
                <a:lnTo>
                  <a:pt x="1959483" y="242951"/>
                </a:lnTo>
                <a:lnTo>
                  <a:pt x="1975307" y="205028"/>
                </a:lnTo>
                <a:lnTo>
                  <a:pt x="1979244" y="183324"/>
                </a:lnTo>
                <a:lnTo>
                  <a:pt x="1980565" y="159766"/>
                </a:lnTo>
                <a:close/>
              </a:path>
              <a:path w="2409190" h="334010">
                <a:moveTo>
                  <a:pt x="2409063" y="166878"/>
                </a:moveTo>
                <a:lnTo>
                  <a:pt x="2403398" y="107861"/>
                </a:lnTo>
                <a:lnTo>
                  <a:pt x="2386330" y="57404"/>
                </a:lnTo>
                <a:lnTo>
                  <a:pt x="2358682" y="19900"/>
                </a:lnTo>
                <a:lnTo>
                  <a:pt x="2321433" y="0"/>
                </a:lnTo>
                <a:lnTo>
                  <a:pt x="2318004" y="11049"/>
                </a:lnTo>
                <a:lnTo>
                  <a:pt x="2333383" y="19037"/>
                </a:lnTo>
                <a:lnTo>
                  <a:pt x="2346769" y="30607"/>
                </a:lnTo>
                <a:lnTo>
                  <a:pt x="2367534" y="64643"/>
                </a:lnTo>
                <a:lnTo>
                  <a:pt x="2380107" y="110871"/>
                </a:lnTo>
                <a:lnTo>
                  <a:pt x="2384298" y="167005"/>
                </a:lnTo>
                <a:lnTo>
                  <a:pt x="2383244" y="196253"/>
                </a:lnTo>
                <a:lnTo>
                  <a:pt x="2374862" y="247307"/>
                </a:lnTo>
                <a:lnTo>
                  <a:pt x="2358148" y="287959"/>
                </a:lnTo>
                <a:lnTo>
                  <a:pt x="2318004" y="322707"/>
                </a:lnTo>
                <a:lnTo>
                  <a:pt x="2321433" y="333756"/>
                </a:lnTo>
                <a:lnTo>
                  <a:pt x="2358682" y="313867"/>
                </a:lnTo>
                <a:lnTo>
                  <a:pt x="2386330" y="276352"/>
                </a:lnTo>
                <a:lnTo>
                  <a:pt x="2403411" y="225856"/>
                </a:lnTo>
                <a:lnTo>
                  <a:pt x="2407653" y="197434"/>
                </a:lnTo>
                <a:lnTo>
                  <a:pt x="2409063" y="166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90240" y="1337310"/>
            <a:ext cx="3008630" cy="55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15883">
              <a:lnSpc>
                <a:spcPts val="2115"/>
              </a:lnSpc>
              <a:spcBef>
                <a:spcPts val="130"/>
              </a:spcBef>
              <a:tabLst>
                <a:tab pos="921293" algn="l"/>
                <a:tab pos="1864810" algn="l"/>
                <a:tab pos="2761339" algn="l"/>
              </a:tabLst>
            </a:pPr>
            <a:r>
              <a:rPr sz="2200" dirty="0">
                <a:latin typeface="Cambria Math"/>
                <a:cs typeface="Cambria Math"/>
              </a:rPr>
              <a:t>𝐾′	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95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dirty="0">
                <a:latin typeface="Cambria Math"/>
                <a:cs typeface="Cambria Math"/>
              </a:rPr>
              <a:t> </a:t>
            </a:r>
            <a:r>
              <a:rPr sz="2200" spc="-45" dirty="0">
                <a:latin typeface="Cambria Math"/>
                <a:cs typeface="Cambria Math"/>
              </a:rPr>
              <a:t>𝑧</a:t>
            </a:r>
            <a:r>
              <a:rPr sz="2300" spc="-67" baseline="-16129" dirty="0">
                <a:latin typeface="Cambria Math"/>
                <a:cs typeface="Cambria Math"/>
              </a:rPr>
              <a:t>1	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100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75" dirty="0">
                <a:latin typeface="Cambria Math"/>
                <a:cs typeface="Cambria Math"/>
              </a:rPr>
              <a:t> </a:t>
            </a:r>
            <a:r>
              <a:rPr sz="2200" spc="-10" dirty="0">
                <a:latin typeface="Cambria Math"/>
                <a:cs typeface="Cambria Math"/>
              </a:rPr>
              <a:t>𝑧</a:t>
            </a:r>
            <a:r>
              <a:rPr sz="2300" spc="-15" baseline="-16129" dirty="0">
                <a:latin typeface="Cambria Math"/>
                <a:cs typeface="Cambria Math"/>
              </a:rPr>
              <a:t>2	</a:t>
            </a:r>
            <a:r>
              <a:rPr sz="2200" spc="20" dirty="0">
                <a:latin typeface="Cambria Math"/>
                <a:cs typeface="Cambria Math"/>
              </a:rPr>
              <a:t>…</a:t>
            </a:r>
            <a:endParaRPr sz="2200" dirty="0">
              <a:latin typeface="Cambria Math"/>
              <a:cs typeface="Cambria Math"/>
            </a:endParaRPr>
          </a:p>
          <a:p>
            <a:pPr marL="63494">
              <a:lnSpc>
                <a:spcPts val="2115"/>
              </a:lnSpc>
            </a:pPr>
            <a:r>
              <a:rPr sz="2200" spc="20" dirty="0">
                <a:latin typeface="Cambria Math"/>
                <a:cs typeface="Cambria Math"/>
              </a:rPr>
              <a:t>=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92525" y="1657350"/>
            <a:ext cx="335280" cy="34496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3200" spc="135" baseline="-18087" dirty="0">
                <a:latin typeface="Cambria Math"/>
                <a:cs typeface="Cambria Math"/>
              </a:rPr>
              <a:t>𝑠</a:t>
            </a:r>
            <a:r>
              <a:rPr sz="1600" spc="90" dirty="0">
                <a:latin typeface="Cambria Math"/>
                <a:cs typeface="Cambria Math"/>
              </a:rPr>
              <a:t>2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17647" y="1810005"/>
            <a:ext cx="1894839" cy="255904"/>
          </a:xfrm>
          <a:custGeom>
            <a:avLst/>
            <a:gdLst/>
            <a:ahLst/>
            <a:cxnLst/>
            <a:rect l="l" t="t" r="r" b="b"/>
            <a:pathLst>
              <a:path w="1894839" h="255905">
                <a:moveTo>
                  <a:pt x="85217" y="10287"/>
                </a:moveTo>
                <a:lnTo>
                  <a:pt x="81534" y="0"/>
                </a:lnTo>
                <a:lnTo>
                  <a:pt x="62979" y="6667"/>
                </a:lnTo>
                <a:lnTo>
                  <a:pt x="46736" y="16370"/>
                </a:lnTo>
                <a:lnTo>
                  <a:pt x="21082" y="44831"/>
                </a:lnTo>
                <a:lnTo>
                  <a:pt x="5245" y="82842"/>
                </a:lnTo>
                <a:lnTo>
                  <a:pt x="0" y="127889"/>
                </a:lnTo>
                <a:lnTo>
                  <a:pt x="1308" y="151447"/>
                </a:lnTo>
                <a:lnTo>
                  <a:pt x="11785" y="193027"/>
                </a:lnTo>
                <a:lnTo>
                  <a:pt x="32664" y="226745"/>
                </a:lnTo>
                <a:lnTo>
                  <a:pt x="81534" y="255778"/>
                </a:lnTo>
                <a:lnTo>
                  <a:pt x="84836" y="245364"/>
                </a:lnTo>
                <a:lnTo>
                  <a:pt x="70205" y="238950"/>
                </a:lnTo>
                <a:lnTo>
                  <a:pt x="57607" y="229971"/>
                </a:lnTo>
                <a:lnTo>
                  <a:pt x="31800" y="188112"/>
                </a:lnTo>
                <a:lnTo>
                  <a:pt x="24193" y="149199"/>
                </a:lnTo>
                <a:lnTo>
                  <a:pt x="23241" y="126619"/>
                </a:lnTo>
                <a:lnTo>
                  <a:pt x="24193" y="104762"/>
                </a:lnTo>
                <a:lnTo>
                  <a:pt x="31813" y="66890"/>
                </a:lnTo>
                <a:lnTo>
                  <a:pt x="57696" y="25641"/>
                </a:lnTo>
                <a:lnTo>
                  <a:pt x="70421" y="16751"/>
                </a:lnTo>
                <a:lnTo>
                  <a:pt x="85217" y="10287"/>
                </a:lnTo>
                <a:close/>
              </a:path>
              <a:path w="1894839" h="255905">
                <a:moveTo>
                  <a:pt x="923290" y="127889"/>
                </a:moveTo>
                <a:lnTo>
                  <a:pt x="918032" y="82842"/>
                </a:lnTo>
                <a:lnTo>
                  <a:pt x="902208" y="44831"/>
                </a:lnTo>
                <a:lnTo>
                  <a:pt x="876477" y="16370"/>
                </a:lnTo>
                <a:lnTo>
                  <a:pt x="841629" y="0"/>
                </a:lnTo>
                <a:lnTo>
                  <a:pt x="838073" y="10287"/>
                </a:lnTo>
                <a:lnTo>
                  <a:pt x="852855" y="16751"/>
                </a:lnTo>
                <a:lnTo>
                  <a:pt x="865581" y="25641"/>
                </a:lnTo>
                <a:lnTo>
                  <a:pt x="891451" y="66890"/>
                </a:lnTo>
                <a:lnTo>
                  <a:pt x="898982" y="104762"/>
                </a:lnTo>
                <a:lnTo>
                  <a:pt x="899922" y="126619"/>
                </a:lnTo>
                <a:lnTo>
                  <a:pt x="898969" y="149199"/>
                </a:lnTo>
                <a:lnTo>
                  <a:pt x="891400" y="188112"/>
                </a:lnTo>
                <a:lnTo>
                  <a:pt x="865632" y="229971"/>
                </a:lnTo>
                <a:lnTo>
                  <a:pt x="838454" y="245364"/>
                </a:lnTo>
                <a:lnTo>
                  <a:pt x="841629" y="255778"/>
                </a:lnTo>
                <a:lnTo>
                  <a:pt x="876579" y="239433"/>
                </a:lnTo>
                <a:lnTo>
                  <a:pt x="902208" y="211074"/>
                </a:lnTo>
                <a:lnTo>
                  <a:pt x="918032" y="173151"/>
                </a:lnTo>
                <a:lnTo>
                  <a:pt x="921969" y="151447"/>
                </a:lnTo>
                <a:lnTo>
                  <a:pt x="923290" y="127889"/>
                </a:lnTo>
                <a:close/>
              </a:path>
              <a:path w="1894839" h="255905">
                <a:moveTo>
                  <a:pt x="1056767" y="10287"/>
                </a:moveTo>
                <a:lnTo>
                  <a:pt x="1053084" y="0"/>
                </a:lnTo>
                <a:lnTo>
                  <a:pt x="1034529" y="6667"/>
                </a:lnTo>
                <a:lnTo>
                  <a:pt x="1018286" y="16370"/>
                </a:lnTo>
                <a:lnTo>
                  <a:pt x="992632" y="44831"/>
                </a:lnTo>
                <a:lnTo>
                  <a:pt x="976795" y="82842"/>
                </a:lnTo>
                <a:lnTo>
                  <a:pt x="971550" y="127889"/>
                </a:lnTo>
                <a:lnTo>
                  <a:pt x="972858" y="151447"/>
                </a:lnTo>
                <a:lnTo>
                  <a:pt x="983335" y="193027"/>
                </a:lnTo>
                <a:lnTo>
                  <a:pt x="1004214" y="226745"/>
                </a:lnTo>
                <a:lnTo>
                  <a:pt x="1053084" y="255778"/>
                </a:lnTo>
                <a:lnTo>
                  <a:pt x="1056386" y="245364"/>
                </a:lnTo>
                <a:lnTo>
                  <a:pt x="1041755" y="238950"/>
                </a:lnTo>
                <a:lnTo>
                  <a:pt x="1029157" y="229971"/>
                </a:lnTo>
                <a:lnTo>
                  <a:pt x="1003350" y="188112"/>
                </a:lnTo>
                <a:lnTo>
                  <a:pt x="995743" y="149199"/>
                </a:lnTo>
                <a:lnTo>
                  <a:pt x="994791" y="126619"/>
                </a:lnTo>
                <a:lnTo>
                  <a:pt x="995743" y="104762"/>
                </a:lnTo>
                <a:lnTo>
                  <a:pt x="1003363" y="66890"/>
                </a:lnTo>
                <a:lnTo>
                  <a:pt x="1029246" y="25641"/>
                </a:lnTo>
                <a:lnTo>
                  <a:pt x="1041971" y="16751"/>
                </a:lnTo>
                <a:lnTo>
                  <a:pt x="1056767" y="10287"/>
                </a:lnTo>
                <a:close/>
              </a:path>
              <a:path w="1894839" h="255905">
                <a:moveTo>
                  <a:pt x="1894840" y="127889"/>
                </a:moveTo>
                <a:lnTo>
                  <a:pt x="1889582" y="82842"/>
                </a:lnTo>
                <a:lnTo>
                  <a:pt x="1873758" y="44831"/>
                </a:lnTo>
                <a:lnTo>
                  <a:pt x="1848027" y="16370"/>
                </a:lnTo>
                <a:lnTo>
                  <a:pt x="1813179" y="0"/>
                </a:lnTo>
                <a:lnTo>
                  <a:pt x="1809623" y="10287"/>
                </a:lnTo>
                <a:lnTo>
                  <a:pt x="1824405" y="16751"/>
                </a:lnTo>
                <a:lnTo>
                  <a:pt x="1837131" y="25641"/>
                </a:lnTo>
                <a:lnTo>
                  <a:pt x="1863001" y="66890"/>
                </a:lnTo>
                <a:lnTo>
                  <a:pt x="1870532" y="104762"/>
                </a:lnTo>
                <a:lnTo>
                  <a:pt x="1871472" y="126619"/>
                </a:lnTo>
                <a:lnTo>
                  <a:pt x="1870519" y="149199"/>
                </a:lnTo>
                <a:lnTo>
                  <a:pt x="1862950" y="188112"/>
                </a:lnTo>
                <a:lnTo>
                  <a:pt x="1837182" y="229971"/>
                </a:lnTo>
                <a:lnTo>
                  <a:pt x="1810004" y="245364"/>
                </a:lnTo>
                <a:lnTo>
                  <a:pt x="1813179" y="255778"/>
                </a:lnTo>
                <a:lnTo>
                  <a:pt x="1848129" y="239433"/>
                </a:lnTo>
                <a:lnTo>
                  <a:pt x="1873758" y="211074"/>
                </a:lnTo>
                <a:lnTo>
                  <a:pt x="1889582" y="173151"/>
                </a:lnTo>
                <a:lnTo>
                  <a:pt x="1893519" y="151447"/>
                </a:lnTo>
                <a:lnTo>
                  <a:pt x="1894840" y="127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48380" y="1728472"/>
            <a:ext cx="2188210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3494">
              <a:spcBef>
                <a:spcPts val="130"/>
              </a:spcBef>
              <a:tabLst>
                <a:tab pos="1035581" algn="l"/>
                <a:tab pos="1941002" algn="l"/>
              </a:tabLst>
            </a:pP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95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75" dirty="0">
                <a:latin typeface="Cambria Math"/>
                <a:cs typeface="Cambria Math"/>
              </a:rPr>
              <a:t> </a:t>
            </a:r>
            <a:r>
              <a:rPr sz="2200" spc="-50" dirty="0">
                <a:latin typeface="Cambria Math"/>
                <a:cs typeface="Cambria Math"/>
              </a:rPr>
              <a:t>𝑝</a:t>
            </a:r>
            <a:r>
              <a:rPr sz="2300" spc="-75" baseline="-16129" dirty="0">
                <a:latin typeface="Cambria Math"/>
                <a:cs typeface="Cambria Math"/>
              </a:rPr>
              <a:t>1	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100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-5" dirty="0">
                <a:latin typeface="Cambria Math"/>
                <a:cs typeface="Cambria Math"/>
              </a:rPr>
              <a:t> </a:t>
            </a:r>
            <a:r>
              <a:rPr sz="2200" spc="-15" dirty="0">
                <a:latin typeface="Cambria Math"/>
                <a:cs typeface="Cambria Math"/>
              </a:rPr>
              <a:t>𝑝</a:t>
            </a:r>
            <a:r>
              <a:rPr sz="2300" spc="-22" baseline="-16129" dirty="0">
                <a:latin typeface="Cambria Math"/>
                <a:cs typeface="Cambria Math"/>
              </a:rPr>
              <a:t>2	</a:t>
            </a:r>
            <a:r>
              <a:rPr sz="2200" spc="20" dirty="0">
                <a:latin typeface="Cambria Math"/>
                <a:cs typeface="Cambria Math"/>
              </a:rPr>
              <a:t>…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02735" y="1747647"/>
            <a:ext cx="2724150" cy="19050"/>
          </a:xfrm>
          <a:custGeom>
            <a:avLst/>
            <a:gdLst/>
            <a:ahLst/>
            <a:cxnLst/>
            <a:rect l="l" t="t" r="r" b="b"/>
            <a:pathLst>
              <a:path w="2724150" h="19050">
                <a:moveTo>
                  <a:pt x="2724150" y="0"/>
                </a:moveTo>
                <a:lnTo>
                  <a:pt x="0" y="0"/>
                </a:lnTo>
                <a:lnTo>
                  <a:pt x="0" y="19050"/>
                </a:lnTo>
                <a:lnTo>
                  <a:pt x="2724150" y="19050"/>
                </a:lnTo>
                <a:lnTo>
                  <a:pt x="2724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77012" y="2301304"/>
            <a:ext cx="21590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80" dirty="0">
                <a:latin typeface="Cambria Math"/>
                <a:cs typeface="Cambria Math"/>
              </a:rPr>
              <a:t>𝑠𝑠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76642" y="2176779"/>
            <a:ext cx="228981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98420" indent="-286357">
              <a:spcBef>
                <a:spcPts val="130"/>
              </a:spcBef>
              <a:buFont typeface="Wingdings"/>
              <a:buChar char=""/>
              <a:tabLst>
                <a:tab pos="299056" algn="l"/>
                <a:tab pos="613350" algn="l"/>
              </a:tabLst>
            </a:pPr>
            <a:r>
              <a:rPr sz="2000" spc="10" dirty="0">
                <a:latin typeface="Cambria Math"/>
                <a:cs typeface="Cambria Math"/>
              </a:rPr>
              <a:t>𝑒	</a:t>
            </a:r>
            <a:r>
              <a:rPr sz="2000" spc="-5" dirty="0">
                <a:latin typeface="Calibri"/>
                <a:cs typeface="Calibri"/>
              </a:rPr>
              <a:t>(position) 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2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lim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41725" y="2091373"/>
            <a:ext cx="13589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35" dirty="0">
                <a:latin typeface="Cambria Math"/>
                <a:cs typeface="Cambria Math"/>
              </a:rPr>
              <a:t>1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93185" y="2357247"/>
            <a:ext cx="619125" cy="19050"/>
          </a:xfrm>
          <a:custGeom>
            <a:avLst/>
            <a:gdLst/>
            <a:ahLst/>
            <a:cxnLst/>
            <a:rect l="l" t="t" r="r" b="b"/>
            <a:pathLst>
              <a:path w="619125" h="19050">
                <a:moveTo>
                  <a:pt x="619125" y="0"/>
                </a:moveTo>
                <a:lnTo>
                  <a:pt x="0" y="0"/>
                </a:lnTo>
                <a:lnTo>
                  <a:pt x="0" y="19050"/>
                </a:lnTo>
                <a:lnTo>
                  <a:pt x="619125" y="19050"/>
                </a:lnTo>
                <a:lnTo>
                  <a:pt x="6191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080129" y="2176779"/>
            <a:ext cx="21844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000" spc="20" dirty="0">
                <a:latin typeface="Cambria Math"/>
                <a:cs typeface="Cambria Math"/>
              </a:rPr>
              <a:t>=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90086" y="2091373"/>
            <a:ext cx="13589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35" dirty="0">
                <a:latin typeface="Cambria Math"/>
                <a:cs typeface="Cambria Math"/>
              </a:rPr>
              <a:t>1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83610" y="2377504"/>
            <a:ext cx="1813560" cy="2487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366384" algn="l"/>
              </a:tabLst>
            </a:pPr>
            <a:r>
              <a:rPr sz="2300" spc="142" baseline="-5555" dirty="0">
                <a:latin typeface="Cambria Math"/>
                <a:cs typeface="Cambria Math"/>
              </a:rPr>
              <a:t>𝑠</a:t>
            </a:r>
            <a:r>
              <a:rPr sz="2300" spc="22" baseline="-5555" dirty="0">
                <a:latin typeface="Cambria Math"/>
                <a:cs typeface="Cambria Math"/>
              </a:rPr>
              <a:t>→</a:t>
            </a:r>
            <a:r>
              <a:rPr sz="2300" spc="52" baseline="-5555" dirty="0">
                <a:latin typeface="Cambria Math"/>
                <a:cs typeface="Cambria Math"/>
              </a:rPr>
              <a:t>0</a:t>
            </a:r>
            <a:r>
              <a:rPr sz="2300" spc="-112" baseline="-5555" dirty="0">
                <a:latin typeface="Cambria Math"/>
                <a:cs typeface="Cambria Math"/>
              </a:rPr>
              <a:t> </a:t>
            </a:r>
            <a:r>
              <a:rPr sz="1500" spc="65" dirty="0">
                <a:latin typeface="Cambria Math"/>
                <a:cs typeface="Cambria Math"/>
              </a:rPr>
              <a:t>1</a:t>
            </a:r>
            <a:r>
              <a:rPr sz="1500" dirty="0">
                <a:latin typeface="Cambria Math"/>
                <a:cs typeface="Cambria Math"/>
              </a:rPr>
              <a:t>+</a:t>
            </a:r>
            <a:r>
              <a:rPr sz="1500" spc="45" dirty="0">
                <a:latin typeface="Cambria Math"/>
                <a:cs typeface="Cambria Math"/>
              </a:rPr>
              <a:t>𝐺</a:t>
            </a:r>
            <a:r>
              <a:rPr sz="1500" spc="-25" dirty="0">
                <a:latin typeface="Cambria Math"/>
                <a:cs typeface="Cambria Math"/>
              </a:rPr>
              <a:t>(</a:t>
            </a:r>
            <a:r>
              <a:rPr sz="1500" spc="95" dirty="0">
                <a:latin typeface="Cambria Math"/>
                <a:cs typeface="Cambria Math"/>
              </a:rPr>
              <a:t>𝑠</a:t>
            </a:r>
            <a:r>
              <a:rPr sz="1500" dirty="0">
                <a:latin typeface="Cambria Math"/>
                <a:cs typeface="Cambria Math"/>
              </a:rPr>
              <a:t>)	</a:t>
            </a:r>
            <a:r>
              <a:rPr sz="1500" spc="65" dirty="0">
                <a:latin typeface="Cambria Math"/>
                <a:cs typeface="Cambria Math"/>
              </a:rPr>
              <a:t>1</a:t>
            </a:r>
            <a:r>
              <a:rPr sz="1500" dirty="0">
                <a:latin typeface="Cambria Math"/>
                <a:cs typeface="Cambria Math"/>
              </a:rPr>
              <a:t>+</a:t>
            </a:r>
            <a:r>
              <a:rPr sz="1500" spc="110" dirty="0">
                <a:latin typeface="Cambria Math"/>
                <a:cs typeface="Cambria Math"/>
              </a:rPr>
              <a:t>∞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345685" y="2357247"/>
            <a:ext cx="419100" cy="19050"/>
          </a:xfrm>
          <a:custGeom>
            <a:avLst/>
            <a:gdLst/>
            <a:ahLst/>
            <a:cxnLst/>
            <a:rect l="l" t="t" r="r" b="b"/>
            <a:pathLst>
              <a:path w="419100" h="19050">
                <a:moveTo>
                  <a:pt x="419100" y="0"/>
                </a:moveTo>
                <a:lnTo>
                  <a:pt x="0" y="0"/>
                </a:lnTo>
                <a:lnTo>
                  <a:pt x="0" y="19050"/>
                </a:lnTo>
                <a:lnTo>
                  <a:pt x="419100" y="19050"/>
                </a:lnTo>
                <a:lnTo>
                  <a:pt x="419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24099" y="2176779"/>
            <a:ext cx="43497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55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0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415655" y="4837510"/>
            <a:ext cx="228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>
              <a:lnSpc>
                <a:spcPts val="1240"/>
              </a:lnSpc>
            </a:pPr>
            <a:fld id="{81D60167-4931-47E6-BA6A-407CBD079E47}" type="slidenum">
              <a:rPr sz="1200" dirty="0">
                <a:latin typeface="Calibri"/>
                <a:cs typeface="Calibri"/>
              </a:rPr>
              <a:pPr marL="38096">
                <a:lnSpc>
                  <a:spcPts val="1240"/>
                </a:lnSpc>
              </a:pPr>
              <a:t>83</a:t>
            </a:fld>
            <a:endParaRPr sz="12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77012" y="2826069"/>
            <a:ext cx="21590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80" dirty="0">
                <a:latin typeface="Cambria Math"/>
                <a:cs typeface="Cambria Math"/>
              </a:rPr>
              <a:t>𝑠𝑠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45511" y="2902268"/>
            <a:ext cx="1403350" cy="2487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213365" algn="l"/>
              </a:tabLst>
            </a:pPr>
            <a:r>
              <a:rPr sz="2300" spc="142" baseline="-5555" dirty="0">
                <a:latin typeface="Cambria Math"/>
                <a:cs typeface="Cambria Math"/>
              </a:rPr>
              <a:t>𝑠</a:t>
            </a:r>
            <a:r>
              <a:rPr sz="2300" spc="22" baseline="-5555" dirty="0">
                <a:latin typeface="Cambria Math"/>
                <a:cs typeface="Cambria Math"/>
              </a:rPr>
              <a:t>→</a:t>
            </a:r>
            <a:r>
              <a:rPr sz="2300" spc="52" baseline="-5555" dirty="0">
                <a:latin typeface="Cambria Math"/>
                <a:cs typeface="Cambria Math"/>
              </a:rPr>
              <a:t>0</a:t>
            </a:r>
            <a:r>
              <a:rPr sz="2300" spc="-112" baseline="-5555" dirty="0">
                <a:latin typeface="Cambria Math"/>
                <a:cs typeface="Cambria Math"/>
              </a:rPr>
              <a:t> </a:t>
            </a:r>
            <a:r>
              <a:rPr sz="1500" spc="90" dirty="0">
                <a:latin typeface="Cambria Math"/>
                <a:cs typeface="Cambria Math"/>
              </a:rPr>
              <a:t>𝑠</a:t>
            </a:r>
            <a:r>
              <a:rPr sz="1500" spc="45" dirty="0">
                <a:latin typeface="Cambria Math"/>
                <a:cs typeface="Cambria Math"/>
              </a:rPr>
              <a:t>𝐺</a:t>
            </a:r>
            <a:r>
              <a:rPr sz="1500" spc="-25" dirty="0">
                <a:latin typeface="Cambria Math"/>
                <a:cs typeface="Cambria Math"/>
              </a:rPr>
              <a:t>(</a:t>
            </a:r>
            <a:r>
              <a:rPr sz="1500" spc="90" dirty="0">
                <a:latin typeface="Cambria Math"/>
                <a:cs typeface="Cambria Math"/>
              </a:rPr>
              <a:t>𝑠</a:t>
            </a:r>
            <a:r>
              <a:rPr sz="1500" dirty="0">
                <a:latin typeface="Cambria Math"/>
                <a:cs typeface="Cambria Math"/>
              </a:rPr>
              <a:t>)	</a:t>
            </a:r>
            <a:r>
              <a:rPr sz="1500" spc="110" dirty="0">
                <a:latin typeface="Cambria Math"/>
                <a:cs typeface="Cambria Math"/>
              </a:rPr>
              <a:t>∞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51242" y="2701544"/>
            <a:ext cx="379476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3818" indent="-286357">
              <a:spcBef>
                <a:spcPts val="130"/>
              </a:spcBef>
              <a:buFont typeface="Wingdings"/>
              <a:buChar char=""/>
              <a:tabLst>
                <a:tab pos="324453" algn="l"/>
                <a:tab pos="638746" algn="l"/>
                <a:tab pos="2488317" algn="l"/>
                <a:tab pos="2770229" algn="l"/>
              </a:tabLst>
            </a:pPr>
            <a:r>
              <a:rPr sz="2000" spc="10" dirty="0">
                <a:latin typeface="Cambria Math"/>
                <a:cs typeface="Cambria Math"/>
              </a:rPr>
              <a:t>𝑒	</a:t>
            </a:r>
            <a:r>
              <a:rPr sz="2000" spc="-10" dirty="0">
                <a:latin typeface="Calibri"/>
                <a:cs typeface="Calibri"/>
              </a:rPr>
              <a:t>(velocity)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7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lim</a:t>
            </a:r>
            <a:r>
              <a:rPr sz="3000" u="heavy" spc="15" baseline="33333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	</a:t>
            </a:r>
            <a:r>
              <a:rPr sz="2300" u="heavy" spc="52" baseline="44444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	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3000" u="heavy" spc="30" baseline="33333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2300" u="heavy" spc="52" baseline="44444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2300" spc="52" baseline="44444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-70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0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77012" y="3341434"/>
            <a:ext cx="21590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80" dirty="0">
                <a:latin typeface="Cambria Math"/>
                <a:cs typeface="Cambria Math"/>
              </a:rPr>
              <a:t>𝑠𝑠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51244" y="3216910"/>
            <a:ext cx="394271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3818" indent="-286357">
              <a:spcBef>
                <a:spcPts val="130"/>
              </a:spcBef>
              <a:buFont typeface="Wingdings"/>
              <a:buChar char=""/>
              <a:tabLst>
                <a:tab pos="324453" algn="l"/>
                <a:tab pos="638746" algn="l"/>
                <a:tab pos="3012140" algn="l"/>
                <a:tab pos="3351194" algn="l"/>
              </a:tabLst>
            </a:pPr>
            <a:r>
              <a:rPr sz="2000" spc="10" dirty="0">
                <a:latin typeface="Cambria Math"/>
                <a:cs typeface="Cambria Math"/>
              </a:rPr>
              <a:t>𝑒	</a:t>
            </a:r>
            <a:r>
              <a:rPr sz="2000" spc="-15" dirty="0">
                <a:latin typeface="Calibri"/>
                <a:cs typeface="Calibri"/>
              </a:rPr>
              <a:t>(acceleration)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15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lim</a:t>
            </a:r>
            <a:r>
              <a:rPr sz="3000" u="heavy" spc="15" baseline="33333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	</a:t>
            </a:r>
            <a:r>
              <a:rPr sz="2300" u="heavy" spc="52" baseline="44444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	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3000" u="heavy" spc="690" baseline="33333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2300" u="heavy" spc="52" baseline="44444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2300" u="heavy" spc="165" baseline="44444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endParaRPr sz="2300" baseline="44444" dirty="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84298" y="3417634"/>
            <a:ext cx="1625600" cy="2487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796">
              <a:spcBef>
                <a:spcPts val="100"/>
              </a:spcBef>
              <a:tabLst>
                <a:tab pos="1346702" algn="l"/>
              </a:tabLst>
            </a:pPr>
            <a:r>
              <a:rPr sz="2300" spc="52" baseline="-5555" dirty="0">
                <a:latin typeface="Cambria Math"/>
                <a:cs typeface="Cambria Math"/>
              </a:rPr>
              <a:t>𝑠→0</a:t>
            </a:r>
            <a:r>
              <a:rPr sz="2300" spc="-112" baseline="-5555" dirty="0">
                <a:latin typeface="Cambria Math"/>
                <a:cs typeface="Cambria Math"/>
              </a:rPr>
              <a:t> </a:t>
            </a:r>
            <a:r>
              <a:rPr sz="1500" spc="45" dirty="0">
                <a:latin typeface="Cambria Math"/>
                <a:cs typeface="Cambria Math"/>
              </a:rPr>
              <a:t>𝑠</a:t>
            </a:r>
            <a:r>
              <a:rPr spc="67" baseline="20833" dirty="0">
                <a:latin typeface="Cambria Math"/>
                <a:cs typeface="Cambria Math"/>
              </a:rPr>
              <a:t>2</a:t>
            </a:r>
            <a:r>
              <a:rPr sz="1500" spc="45" dirty="0">
                <a:latin typeface="Cambria Math"/>
                <a:cs typeface="Cambria Math"/>
              </a:rPr>
              <a:t>𝐺(𝑠)	</a:t>
            </a:r>
            <a:r>
              <a:rPr sz="1500" spc="30" dirty="0">
                <a:latin typeface="Cambria Math"/>
                <a:cs typeface="Cambria Math"/>
              </a:rPr>
              <a:t>𝐾</a:t>
            </a:r>
            <a:r>
              <a:rPr spc="44" baseline="-13888" dirty="0">
                <a:latin typeface="Cambria Math"/>
                <a:cs typeface="Cambria Math"/>
              </a:rPr>
              <a:t>𝑎</a:t>
            </a:r>
            <a:endParaRPr baseline="-13888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5800" y="3714750"/>
            <a:ext cx="2524123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564" indent="-343499">
              <a:spcBef>
                <a:spcPts val="130"/>
              </a:spcBef>
              <a:buFont typeface="Arial"/>
              <a:buChar char="•"/>
              <a:tabLst>
                <a:tab pos="355564" algn="l"/>
                <a:tab pos="356199" algn="l"/>
                <a:tab pos="1089552" algn="l"/>
              </a:tabLst>
            </a:pPr>
            <a:r>
              <a:rPr sz="2200" spc="35" dirty="0">
                <a:latin typeface="Calibri"/>
                <a:cs typeface="Calibri"/>
              </a:rPr>
              <a:t>Z</a:t>
            </a:r>
            <a:r>
              <a:rPr sz="2200" spc="-25" dirty="0">
                <a:latin typeface="Calibri"/>
                <a:cs typeface="Calibri"/>
              </a:rPr>
              <a:t>e</a:t>
            </a:r>
            <a:r>
              <a:rPr sz="2200" spc="-5" dirty="0">
                <a:latin typeface="Calibri"/>
                <a:cs typeface="Calibri"/>
              </a:rPr>
              <a:t>r</a:t>
            </a:r>
            <a:r>
              <a:rPr sz="2200" spc="1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po</a:t>
            </a:r>
            <a:r>
              <a:rPr sz="2200" spc="-20" dirty="0">
                <a:latin typeface="Calibri"/>
                <a:cs typeface="Calibri"/>
              </a:rPr>
              <a:t>s</a:t>
            </a:r>
            <a:r>
              <a:rPr sz="2200" spc="25" dirty="0">
                <a:latin typeface="Calibri"/>
                <a:cs typeface="Calibri"/>
              </a:rPr>
              <a:t>iti</a:t>
            </a:r>
            <a:r>
              <a:rPr sz="2200" spc="-10" dirty="0">
                <a:latin typeface="Calibri"/>
                <a:cs typeface="Calibri"/>
              </a:rPr>
              <a:t>o</a:t>
            </a:r>
            <a:r>
              <a:rPr sz="2200" spc="15" dirty="0">
                <a:latin typeface="Calibri"/>
                <a:cs typeface="Calibri"/>
              </a:rPr>
              <a:t>n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819400" y="3714750"/>
            <a:ext cx="5485130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  <a:tabLst>
                <a:tab pos="860975" algn="l"/>
                <a:tab pos="1566389" algn="l"/>
                <a:tab pos="2681972" algn="l"/>
                <a:tab pos="3473102" algn="l"/>
                <a:tab pos="4130898" algn="l"/>
                <a:tab pos="4493447" algn="l"/>
              </a:tabLst>
            </a:pPr>
            <a:r>
              <a:rPr sz="2200" spc="-35" dirty="0">
                <a:latin typeface="Calibri"/>
                <a:cs typeface="Calibri"/>
              </a:rPr>
              <a:t>error,	</a:t>
            </a:r>
            <a:r>
              <a:rPr sz="2200" spc="-10" dirty="0">
                <a:latin typeface="Calibri"/>
                <a:cs typeface="Calibri"/>
              </a:rPr>
              <a:t>zero	</a:t>
            </a:r>
            <a:r>
              <a:rPr sz="2200" spc="15" dirty="0">
                <a:latin typeface="Calibri"/>
                <a:cs typeface="Calibri"/>
              </a:rPr>
              <a:t>velocity	</a:t>
            </a:r>
            <a:r>
              <a:rPr sz="2200" spc="-10" dirty="0">
                <a:latin typeface="Calibri"/>
                <a:cs typeface="Calibri"/>
              </a:rPr>
              <a:t>error	</a:t>
            </a:r>
            <a:r>
              <a:rPr sz="2200" spc="30" dirty="0">
                <a:latin typeface="Calibri"/>
                <a:cs typeface="Calibri"/>
              </a:rPr>
              <a:t>and	</a:t>
            </a:r>
            <a:r>
              <a:rPr sz="2200" spc="10" dirty="0">
                <a:latin typeface="Calibri"/>
                <a:cs typeface="Calibri"/>
              </a:rPr>
              <a:t>a	</a:t>
            </a:r>
            <a:r>
              <a:rPr sz="2200" spc="5" dirty="0">
                <a:latin typeface="Calibri"/>
                <a:cs typeface="Calibri"/>
              </a:rPr>
              <a:t>constant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19496" y="4324351"/>
            <a:ext cx="3775075" cy="3545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2200" spc="-5" dirty="0">
                <a:latin typeface="Calibri"/>
                <a:cs typeface="Calibri"/>
              </a:rPr>
              <a:t>acceleration </a:t>
            </a:r>
            <a:r>
              <a:rPr sz="2200" spc="-10" dirty="0">
                <a:latin typeface="Calibri"/>
                <a:cs typeface="Calibri"/>
              </a:rPr>
              <a:t>error </a:t>
            </a:r>
            <a:r>
              <a:rPr sz="2200" spc="10" dirty="0">
                <a:latin typeface="Calibri"/>
                <a:cs typeface="Calibri"/>
              </a:rPr>
              <a:t>at </a:t>
            </a:r>
            <a:r>
              <a:rPr sz="2200" dirty="0">
                <a:latin typeface="Calibri"/>
                <a:cs typeface="Calibri"/>
              </a:rPr>
              <a:t>steady</a:t>
            </a:r>
            <a:r>
              <a:rPr sz="2200" spc="-120" dirty="0">
                <a:latin typeface="Calibri"/>
                <a:cs typeface="Calibri"/>
              </a:rPr>
              <a:t> </a:t>
            </a:r>
            <a:r>
              <a:rPr sz="2200" spc="10" dirty="0">
                <a:latin typeface="Calibri"/>
                <a:cs typeface="Calibri"/>
              </a:rPr>
              <a:t>state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83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602" y="153987"/>
            <a:ext cx="734822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spc="-15" dirty="0">
                <a:solidFill>
                  <a:srgbClr val="FF0000"/>
                </a:solidFill>
              </a:rPr>
              <a:t>Steady </a:t>
            </a:r>
            <a:r>
              <a:rPr sz="2800" spc="-35" dirty="0">
                <a:solidFill>
                  <a:srgbClr val="FF0000"/>
                </a:solidFill>
              </a:rPr>
              <a:t>State </a:t>
            </a:r>
            <a:r>
              <a:rPr sz="2800" spc="-20" dirty="0">
                <a:solidFill>
                  <a:srgbClr val="FF0000"/>
                </a:solidFill>
              </a:rPr>
              <a:t>Error </a:t>
            </a:r>
            <a:r>
              <a:rPr sz="2800" spc="-25" dirty="0">
                <a:solidFill>
                  <a:srgbClr val="FF0000"/>
                </a:solidFill>
              </a:rPr>
              <a:t>for </a:t>
            </a:r>
            <a:r>
              <a:rPr sz="2800" spc="-5" dirty="0">
                <a:solidFill>
                  <a:srgbClr val="FF0000"/>
                </a:solidFill>
              </a:rPr>
              <a:t>Different</a:t>
            </a:r>
            <a:r>
              <a:rPr sz="2800" spc="-95" dirty="0">
                <a:solidFill>
                  <a:srgbClr val="FF0000"/>
                </a:solidFill>
              </a:rPr>
              <a:t> </a:t>
            </a:r>
            <a:r>
              <a:rPr sz="2800" spc="-30" dirty="0">
                <a:solidFill>
                  <a:srgbClr val="FF0000"/>
                </a:solidFill>
              </a:rPr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9129" y="974727"/>
            <a:ext cx="2266315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564" indent="-343499">
              <a:spcBef>
                <a:spcPts val="130"/>
              </a:spcBef>
              <a:buFont typeface="Arial"/>
              <a:buChar char="•"/>
              <a:tabLst>
                <a:tab pos="355564" algn="l"/>
                <a:tab pos="356199" algn="l"/>
              </a:tabLst>
            </a:pPr>
            <a:r>
              <a:rPr sz="2200" b="1" spc="15" dirty="0">
                <a:solidFill>
                  <a:srgbClr val="006FC0"/>
                </a:solidFill>
                <a:latin typeface="Calibri"/>
                <a:cs typeface="Calibri"/>
              </a:rPr>
              <a:t>Type</a:t>
            </a:r>
            <a:r>
              <a:rPr sz="2200" spc="15" dirty="0">
                <a:solidFill>
                  <a:srgbClr val="006FC0"/>
                </a:solidFill>
                <a:latin typeface="Cambria Math"/>
                <a:cs typeface="Cambria Math"/>
              </a:rPr>
              <a:t>−𝟐</a:t>
            </a:r>
            <a:r>
              <a:rPr sz="2200" spc="-55" dirty="0">
                <a:solidFill>
                  <a:srgbClr val="006FC0"/>
                </a:solidFill>
                <a:latin typeface="Cambria Math"/>
                <a:cs typeface="Cambria Math"/>
              </a:rPr>
              <a:t> </a:t>
            </a:r>
            <a:r>
              <a:rPr sz="2200" b="1" spc="30" dirty="0">
                <a:solidFill>
                  <a:srgbClr val="006FC0"/>
                </a:solidFill>
                <a:latin typeface="Calibri"/>
                <a:cs typeface="Calibri"/>
              </a:rPr>
              <a:t>system: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27020" y="1629030"/>
            <a:ext cx="313690" cy="255904"/>
          </a:xfrm>
          <a:custGeom>
            <a:avLst/>
            <a:gdLst/>
            <a:ahLst/>
            <a:cxnLst/>
            <a:rect l="l" t="t" r="r" b="b"/>
            <a:pathLst>
              <a:path w="313689" h="255905">
                <a:moveTo>
                  <a:pt x="232029" y="0"/>
                </a:moveTo>
                <a:lnTo>
                  <a:pt x="228473" y="10287"/>
                </a:lnTo>
                <a:lnTo>
                  <a:pt x="243258" y="16742"/>
                </a:lnTo>
                <a:lnTo>
                  <a:pt x="255984" y="25638"/>
                </a:lnTo>
                <a:lnTo>
                  <a:pt x="281856" y="66879"/>
                </a:lnTo>
                <a:lnTo>
                  <a:pt x="289389" y="104753"/>
                </a:lnTo>
                <a:lnTo>
                  <a:pt x="290322" y="126619"/>
                </a:lnTo>
                <a:lnTo>
                  <a:pt x="289371" y="149195"/>
                </a:lnTo>
                <a:lnTo>
                  <a:pt x="281803" y="188108"/>
                </a:lnTo>
                <a:lnTo>
                  <a:pt x="256031" y="229965"/>
                </a:lnTo>
                <a:lnTo>
                  <a:pt x="228854" y="245363"/>
                </a:lnTo>
                <a:lnTo>
                  <a:pt x="232029" y="255778"/>
                </a:lnTo>
                <a:lnTo>
                  <a:pt x="266985" y="239426"/>
                </a:lnTo>
                <a:lnTo>
                  <a:pt x="292607" y="211074"/>
                </a:lnTo>
                <a:lnTo>
                  <a:pt x="308435" y="173148"/>
                </a:lnTo>
                <a:lnTo>
                  <a:pt x="313690" y="127888"/>
                </a:lnTo>
                <a:lnTo>
                  <a:pt x="312378" y="104481"/>
                </a:lnTo>
                <a:lnTo>
                  <a:pt x="301849" y="62952"/>
                </a:lnTo>
                <a:lnTo>
                  <a:pt x="280892" y="29092"/>
                </a:lnTo>
                <a:lnTo>
                  <a:pt x="250602" y="6665"/>
                </a:lnTo>
                <a:lnTo>
                  <a:pt x="232029" y="0"/>
                </a:lnTo>
                <a:close/>
              </a:path>
              <a:path w="313689" h="255905">
                <a:moveTo>
                  <a:pt x="81534" y="0"/>
                </a:moveTo>
                <a:lnTo>
                  <a:pt x="46736" y="16367"/>
                </a:lnTo>
                <a:lnTo>
                  <a:pt x="21081" y="44831"/>
                </a:lnTo>
                <a:lnTo>
                  <a:pt x="5254" y="82835"/>
                </a:lnTo>
                <a:lnTo>
                  <a:pt x="0" y="127888"/>
                </a:lnTo>
                <a:lnTo>
                  <a:pt x="1309" y="151441"/>
                </a:lnTo>
                <a:lnTo>
                  <a:pt x="11787" y="193022"/>
                </a:lnTo>
                <a:lnTo>
                  <a:pt x="32670" y="226738"/>
                </a:lnTo>
                <a:lnTo>
                  <a:pt x="81534" y="255778"/>
                </a:lnTo>
                <a:lnTo>
                  <a:pt x="84836" y="245363"/>
                </a:lnTo>
                <a:lnTo>
                  <a:pt x="70217" y="238938"/>
                </a:lnTo>
                <a:lnTo>
                  <a:pt x="57610" y="229965"/>
                </a:lnTo>
                <a:lnTo>
                  <a:pt x="31813" y="188108"/>
                </a:lnTo>
                <a:lnTo>
                  <a:pt x="24193" y="149195"/>
                </a:lnTo>
                <a:lnTo>
                  <a:pt x="23241" y="126619"/>
                </a:lnTo>
                <a:lnTo>
                  <a:pt x="24193" y="104753"/>
                </a:lnTo>
                <a:lnTo>
                  <a:pt x="31813" y="66879"/>
                </a:lnTo>
                <a:lnTo>
                  <a:pt x="57705" y="25638"/>
                </a:lnTo>
                <a:lnTo>
                  <a:pt x="85217" y="10287"/>
                </a:lnTo>
                <a:lnTo>
                  <a:pt x="815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11758" y="1547116"/>
            <a:ext cx="448945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200" spc="15" dirty="0">
                <a:latin typeface="Cambria Math"/>
                <a:cs typeface="Cambria Math"/>
              </a:rPr>
              <a:t>𝐺</a:t>
            </a:r>
            <a:r>
              <a:rPr sz="2200" spc="395" dirty="0">
                <a:latin typeface="Cambria Math"/>
                <a:cs typeface="Cambria Math"/>
              </a:rPr>
              <a:t> 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93820" y="1387602"/>
            <a:ext cx="2409190" cy="334010"/>
          </a:xfrm>
          <a:custGeom>
            <a:avLst/>
            <a:gdLst/>
            <a:ahLst/>
            <a:cxnLst/>
            <a:rect l="l" t="t" r="r" b="b"/>
            <a:pathLst>
              <a:path w="2409190" h="334010">
                <a:moveTo>
                  <a:pt x="90932" y="11049"/>
                </a:moveTo>
                <a:lnTo>
                  <a:pt x="87630" y="0"/>
                </a:lnTo>
                <a:lnTo>
                  <a:pt x="67779" y="7747"/>
                </a:lnTo>
                <a:lnTo>
                  <a:pt x="50368" y="19900"/>
                </a:lnTo>
                <a:lnTo>
                  <a:pt x="22733" y="57404"/>
                </a:lnTo>
                <a:lnTo>
                  <a:pt x="5651" y="107861"/>
                </a:lnTo>
                <a:lnTo>
                  <a:pt x="0" y="167005"/>
                </a:lnTo>
                <a:lnTo>
                  <a:pt x="1397" y="197434"/>
                </a:lnTo>
                <a:lnTo>
                  <a:pt x="12750" y="252158"/>
                </a:lnTo>
                <a:lnTo>
                  <a:pt x="35344" y="297307"/>
                </a:lnTo>
                <a:lnTo>
                  <a:pt x="67779" y="326021"/>
                </a:lnTo>
                <a:lnTo>
                  <a:pt x="87630" y="333756"/>
                </a:lnTo>
                <a:lnTo>
                  <a:pt x="90932" y="322707"/>
                </a:lnTo>
                <a:lnTo>
                  <a:pt x="75615" y="314731"/>
                </a:lnTo>
                <a:lnTo>
                  <a:pt x="62268" y="303149"/>
                </a:lnTo>
                <a:lnTo>
                  <a:pt x="41529" y="269113"/>
                </a:lnTo>
                <a:lnTo>
                  <a:pt x="28956" y="223024"/>
                </a:lnTo>
                <a:lnTo>
                  <a:pt x="24765" y="166878"/>
                </a:lnTo>
                <a:lnTo>
                  <a:pt x="25806" y="137693"/>
                </a:lnTo>
                <a:lnTo>
                  <a:pt x="34188" y="86537"/>
                </a:lnTo>
                <a:lnTo>
                  <a:pt x="50901" y="45808"/>
                </a:lnTo>
                <a:lnTo>
                  <a:pt x="75615" y="19037"/>
                </a:lnTo>
                <a:lnTo>
                  <a:pt x="90932" y="11049"/>
                </a:lnTo>
                <a:close/>
              </a:path>
              <a:path w="2409190" h="334010">
                <a:moveTo>
                  <a:pt x="209042" y="42164"/>
                </a:moveTo>
                <a:lnTo>
                  <a:pt x="205359" y="31877"/>
                </a:lnTo>
                <a:lnTo>
                  <a:pt x="186804" y="38544"/>
                </a:lnTo>
                <a:lnTo>
                  <a:pt x="170561" y="48247"/>
                </a:lnTo>
                <a:lnTo>
                  <a:pt x="144907" y="76708"/>
                </a:lnTo>
                <a:lnTo>
                  <a:pt x="129070" y="114719"/>
                </a:lnTo>
                <a:lnTo>
                  <a:pt x="123825" y="159766"/>
                </a:lnTo>
                <a:lnTo>
                  <a:pt x="125133" y="183324"/>
                </a:lnTo>
                <a:lnTo>
                  <a:pt x="135610" y="224904"/>
                </a:lnTo>
                <a:lnTo>
                  <a:pt x="156489" y="258622"/>
                </a:lnTo>
                <a:lnTo>
                  <a:pt x="205359" y="287655"/>
                </a:lnTo>
                <a:lnTo>
                  <a:pt x="208661" y="277241"/>
                </a:lnTo>
                <a:lnTo>
                  <a:pt x="194030" y="270827"/>
                </a:lnTo>
                <a:lnTo>
                  <a:pt x="181432" y="261848"/>
                </a:lnTo>
                <a:lnTo>
                  <a:pt x="155625" y="219989"/>
                </a:lnTo>
                <a:lnTo>
                  <a:pt x="148018" y="181076"/>
                </a:lnTo>
                <a:lnTo>
                  <a:pt x="147066" y="158496"/>
                </a:lnTo>
                <a:lnTo>
                  <a:pt x="148018" y="136639"/>
                </a:lnTo>
                <a:lnTo>
                  <a:pt x="155638" y="98767"/>
                </a:lnTo>
                <a:lnTo>
                  <a:pt x="181521" y="57518"/>
                </a:lnTo>
                <a:lnTo>
                  <a:pt x="194246" y="48628"/>
                </a:lnTo>
                <a:lnTo>
                  <a:pt x="209042" y="42164"/>
                </a:lnTo>
                <a:close/>
              </a:path>
              <a:path w="2409190" h="334010">
                <a:moveTo>
                  <a:pt x="1018540" y="159766"/>
                </a:moveTo>
                <a:lnTo>
                  <a:pt x="1013282" y="114719"/>
                </a:lnTo>
                <a:lnTo>
                  <a:pt x="997458" y="76708"/>
                </a:lnTo>
                <a:lnTo>
                  <a:pt x="971727" y="48247"/>
                </a:lnTo>
                <a:lnTo>
                  <a:pt x="936879" y="31877"/>
                </a:lnTo>
                <a:lnTo>
                  <a:pt x="933323" y="42164"/>
                </a:lnTo>
                <a:lnTo>
                  <a:pt x="948105" y="48628"/>
                </a:lnTo>
                <a:lnTo>
                  <a:pt x="960831" y="57518"/>
                </a:lnTo>
                <a:lnTo>
                  <a:pt x="986701" y="98767"/>
                </a:lnTo>
                <a:lnTo>
                  <a:pt x="994232" y="136639"/>
                </a:lnTo>
                <a:lnTo>
                  <a:pt x="995172" y="158496"/>
                </a:lnTo>
                <a:lnTo>
                  <a:pt x="994219" y="181076"/>
                </a:lnTo>
                <a:lnTo>
                  <a:pt x="986650" y="219989"/>
                </a:lnTo>
                <a:lnTo>
                  <a:pt x="960882" y="261848"/>
                </a:lnTo>
                <a:lnTo>
                  <a:pt x="933704" y="277241"/>
                </a:lnTo>
                <a:lnTo>
                  <a:pt x="936879" y="287655"/>
                </a:lnTo>
                <a:lnTo>
                  <a:pt x="971829" y="271310"/>
                </a:lnTo>
                <a:lnTo>
                  <a:pt x="997458" y="242951"/>
                </a:lnTo>
                <a:lnTo>
                  <a:pt x="1013282" y="205028"/>
                </a:lnTo>
                <a:lnTo>
                  <a:pt x="1017219" y="183324"/>
                </a:lnTo>
                <a:lnTo>
                  <a:pt x="1018540" y="159766"/>
                </a:lnTo>
                <a:close/>
              </a:path>
              <a:path w="2409190" h="334010">
                <a:moveTo>
                  <a:pt x="1152017" y="42164"/>
                </a:moveTo>
                <a:lnTo>
                  <a:pt x="1148334" y="31877"/>
                </a:lnTo>
                <a:lnTo>
                  <a:pt x="1129779" y="38544"/>
                </a:lnTo>
                <a:lnTo>
                  <a:pt x="1113536" y="48247"/>
                </a:lnTo>
                <a:lnTo>
                  <a:pt x="1087882" y="76708"/>
                </a:lnTo>
                <a:lnTo>
                  <a:pt x="1072045" y="114719"/>
                </a:lnTo>
                <a:lnTo>
                  <a:pt x="1066800" y="159766"/>
                </a:lnTo>
                <a:lnTo>
                  <a:pt x="1068108" y="183324"/>
                </a:lnTo>
                <a:lnTo>
                  <a:pt x="1078585" y="224904"/>
                </a:lnTo>
                <a:lnTo>
                  <a:pt x="1099464" y="258622"/>
                </a:lnTo>
                <a:lnTo>
                  <a:pt x="1148334" y="287655"/>
                </a:lnTo>
                <a:lnTo>
                  <a:pt x="1151636" y="277241"/>
                </a:lnTo>
                <a:lnTo>
                  <a:pt x="1137005" y="270827"/>
                </a:lnTo>
                <a:lnTo>
                  <a:pt x="1124407" y="261848"/>
                </a:lnTo>
                <a:lnTo>
                  <a:pt x="1098600" y="219989"/>
                </a:lnTo>
                <a:lnTo>
                  <a:pt x="1090993" y="181076"/>
                </a:lnTo>
                <a:lnTo>
                  <a:pt x="1090041" y="158496"/>
                </a:lnTo>
                <a:lnTo>
                  <a:pt x="1090993" y="136639"/>
                </a:lnTo>
                <a:lnTo>
                  <a:pt x="1098613" y="98767"/>
                </a:lnTo>
                <a:lnTo>
                  <a:pt x="1124496" y="57518"/>
                </a:lnTo>
                <a:lnTo>
                  <a:pt x="1137221" y="48628"/>
                </a:lnTo>
                <a:lnTo>
                  <a:pt x="1152017" y="42164"/>
                </a:lnTo>
                <a:close/>
              </a:path>
              <a:path w="2409190" h="334010">
                <a:moveTo>
                  <a:pt x="1980565" y="159766"/>
                </a:moveTo>
                <a:lnTo>
                  <a:pt x="1975307" y="114719"/>
                </a:lnTo>
                <a:lnTo>
                  <a:pt x="1959483" y="76708"/>
                </a:lnTo>
                <a:lnTo>
                  <a:pt x="1933752" y="48247"/>
                </a:lnTo>
                <a:lnTo>
                  <a:pt x="1898904" y="31877"/>
                </a:lnTo>
                <a:lnTo>
                  <a:pt x="1895348" y="42164"/>
                </a:lnTo>
                <a:lnTo>
                  <a:pt x="1910130" y="48628"/>
                </a:lnTo>
                <a:lnTo>
                  <a:pt x="1922856" y="57518"/>
                </a:lnTo>
                <a:lnTo>
                  <a:pt x="1948726" y="98767"/>
                </a:lnTo>
                <a:lnTo>
                  <a:pt x="1956257" y="136639"/>
                </a:lnTo>
                <a:lnTo>
                  <a:pt x="1957197" y="158496"/>
                </a:lnTo>
                <a:lnTo>
                  <a:pt x="1956244" y="181076"/>
                </a:lnTo>
                <a:lnTo>
                  <a:pt x="1948675" y="219989"/>
                </a:lnTo>
                <a:lnTo>
                  <a:pt x="1922907" y="261848"/>
                </a:lnTo>
                <a:lnTo>
                  <a:pt x="1895729" y="277241"/>
                </a:lnTo>
                <a:lnTo>
                  <a:pt x="1898904" y="287655"/>
                </a:lnTo>
                <a:lnTo>
                  <a:pt x="1933854" y="271310"/>
                </a:lnTo>
                <a:lnTo>
                  <a:pt x="1959483" y="242951"/>
                </a:lnTo>
                <a:lnTo>
                  <a:pt x="1975307" y="205028"/>
                </a:lnTo>
                <a:lnTo>
                  <a:pt x="1979244" y="183324"/>
                </a:lnTo>
                <a:lnTo>
                  <a:pt x="1980565" y="159766"/>
                </a:lnTo>
                <a:close/>
              </a:path>
              <a:path w="2409190" h="334010">
                <a:moveTo>
                  <a:pt x="2409063" y="166878"/>
                </a:moveTo>
                <a:lnTo>
                  <a:pt x="2403398" y="107861"/>
                </a:lnTo>
                <a:lnTo>
                  <a:pt x="2386330" y="57404"/>
                </a:lnTo>
                <a:lnTo>
                  <a:pt x="2358682" y="19900"/>
                </a:lnTo>
                <a:lnTo>
                  <a:pt x="2321433" y="0"/>
                </a:lnTo>
                <a:lnTo>
                  <a:pt x="2318004" y="11049"/>
                </a:lnTo>
                <a:lnTo>
                  <a:pt x="2333383" y="19037"/>
                </a:lnTo>
                <a:lnTo>
                  <a:pt x="2346769" y="30607"/>
                </a:lnTo>
                <a:lnTo>
                  <a:pt x="2367534" y="64643"/>
                </a:lnTo>
                <a:lnTo>
                  <a:pt x="2380107" y="110871"/>
                </a:lnTo>
                <a:lnTo>
                  <a:pt x="2384298" y="167005"/>
                </a:lnTo>
                <a:lnTo>
                  <a:pt x="2383244" y="196253"/>
                </a:lnTo>
                <a:lnTo>
                  <a:pt x="2374862" y="247307"/>
                </a:lnTo>
                <a:lnTo>
                  <a:pt x="2358148" y="287959"/>
                </a:lnTo>
                <a:lnTo>
                  <a:pt x="2318004" y="322707"/>
                </a:lnTo>
                <a:lnTo>
                  <a:pt x="2321433" y="333756"/>
                </a:lnTo>
                <a:lnTo>
                  <a:pt x="2358682" y="313867"/>
                </a:lnTo>
                <a:lnTo>
                  <a:pt x="2386330" y="276352"/>
                </a:lnTo>
                <a:lnTo>
                  <a:pt x="2403411" y="225856"/>
                </a:lnTo>
                <a:lnTo>
                  <a:pt x="2407653" y="197434"/>
                </a:lnTo>
                <a:lnTo>
                  <a:pt x="2409063" y="166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90240" y="1337310"/>
            <a:ext cx="3008630" cy="55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15883">
              <a:lnSpc>
                <a:spcPts val="2115"/>
              </a:lnSpc>
              <a:spcBef>
                <a:spcPts val="130"/>
              </a:spcBef>
              <a:tabLst>
                <a:tab pos="921293" algn="l"/>
                <a:tab pos="1864810" algn="l"/>
                <a:tab pos="2761339" algn="l"/>
              </a:tabLst>
            </a:pPr>
            <a:r>
              <a:rPr sz="2200" dirty="0">
                <a:latin typeface="Cambria Math"/>
                <a:cs typeface="Cambria Math"/>
              </a:rPr>
              <a:t>𝐾′	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95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dirty="0">
                <a:latin typeface="Cambria Math"/>
                <a:cs typeface="Cambria Math"/>
              </a:rPr>
              <a:t> </a:t>
            </a:r>
            <a:r>
              <a:rPr sz="2200" spc="-45" dirty="0">
                <a:latin typeface="Cambria Math"/>
                <a:cs typeface="Cambria Math"/>
              </a:rPr>
              <a:t>𝑧</a:t>
            </a:r>
            <a:r>
              <a:rPr sz="2300" spc="-67" baseline="-16129" dirty="0">
                <a:latin typeface="Cambria Math"/>
                <a:cs typeface="Cambria Math"/>
              </a:rPr>
              <a:t>1	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100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75" dirty="0">
                <a:latin typeface="Cambria Math"/>
                <a:cs typeface="Cambria Math"/>
              </a:rPr>
              <a:t> </a:t>
            </a:r>
            <a:r>
              <a:rPr sz="2200" spc="-10" dirty="0">
                <a:latin typeface="Cambria Math"/>
                <a:cs typeface="Cambria Math"/>
              </a:rPr>
              <a:t>𝑧</a:t>
            </a:r>
            <a:r>
              <a:rPr sz="2300" spc="-15" baseline="-16129" dirty="0">
                <a:latin typeface="Cambria Math"/>
                <a:cs typeface="Cambria Math"/>
              </a:rPr>
              <a:t>2	</a:t>
            </a:r>
            <a:r>
              <a:rPr sz="2200" spc="20" dirty="0">
                <a:latin typeface="Cambria Math"/>
                <a:cs typeface="Cambria Math"/>
              </a:rPr>
              <a:t>…</a:t>
            </a:r>
            <a:endParaRPr sz="2200" dirty="0">
              <a:latin typeface="Cambria Math"/>
              <a:cs typeface="Cambria Math"/>
            </a:endParaRPr>
          </a:p>
          <a:p>
            <a:pPr marL="63494">
              <a:lnSpc>
                <a:spcPts val="2115"/>
              </a:lnSpc>
            </a:pPr>
            <a:r>
              <a:rPr sz="2200" spc="20" dirty="0">
                <a:latin typeface="Cambria Math"/>
                <a:cs typeface="Cambria Math"/>
              </a:rPr>
              <a:t>=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92525" y="1642744"/>
            <a:ext cx="335280" cy="34496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96">
              <a:spcBef>
                <a:spcPts val="130"/>
              </a:spcBef>
            </a:pPr>
            <a:r>
              <a:rPr sz="3200" spc="135" baseline="-18087" dirty="0">
                <a:latin typeface="Cambria Math"/>
                <a:cs typeface="Cambria Math"/>
              </a:rPr>
              <a:t>𝑠</a:t>
            </a:r>
            <a:r>
              <a:rPr sz="1600" spc="90" dirty="0">
                <a:latin typeface="Cambria Math"/>
                <a:cs typeface="Cambria Math"/>
              </a:rPr>
              <a:t>2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17647" y="1810005"/>
            <a:ext cx="1894839" cy="255904"/>
          </a:xfrm>
          <a:custGeom>
            <a:avLst/>
            <a:gdLst/>
            <a:ahLst/>
            <a:cxnLst/>
            <a:rect l="l" t="t" r="r" b="b"/>
            <a:pathLst>
              <a:path w="1894839" h="255905">
                <a:moveTo>
                  <a:pt x="85217" y="10287"/>
                </a:moveTo>
                <a:lnTo>
                  <a:pt x="81534" y="0"/>
                </a:lnTo>
                <a:lnTo>
                  <a:pt x="62979" y="6667"/>
                </a:lnTo>
                <a:lnTo>
                  <a:pt x="46736" y="16370"/>
                </a:lnTo>
                <a:lnTo>
                  <a:pt x="21082" y="44831"/>
                </a:lnTo>
                <a:lnTo>
                  <a:pt x="5245" y="82842"/>
                </a:lnTo>
                <a:lnTo>
                  <a:pt x="0" y="127889"/>
                </a:lnTo>
                <a:lnTo>
                  <a:pt x="1308" y="151447"/>
                </a:lnTo>
                <a:lnTo>
                  <a:pt x="11785" y="193027"/>
                </a:lnTo>
                <a:lnTo>
                  <a:pt x="32664" y="226745"/>
                </a:lnTo>
                <a:lnTo>
                  <a:pt x="81534" y="255778"/>
                </a:lnTo>
                <a:lnTo>
                  <a:pt x="84836" y="245364"/>
                </a:lnTo>
                <a:lnTo>
                  <a:pt x="70205" y="238950"/>
                </a:lnTo>
                <a:lnTo>
                  <a:pt x="57607" y="229971"/>
                </a:lnTo>
                <a:lnTo>
                  <a:pt x="31800" y="188112"/>
                </a:lnTo>
                <a:lnTo>
                  <a:pt x="24193" y="149199"/>
                </a:lnTo>
                <a:lnTo>
                  <a:pt x="23241" y="126619"/>
                </a:lnTo>
                <a:lnTo>
                  <a:pt x="24193" y="104762"/>
                </a:lnTo>
                <a:lnTo>
                  <a:pt x="31813" y="66890"/>
                </a:lnTo>
                <a:lnTo>
                  <a:pt x="57696" y="25641"/>
                </a:lnTo>
                <a:lnTo>
                  <a:pt x="70421" y="16751"/>
                </a:lnTo>
                <a:lnTo>
                  <a:pt x="85217" y="10287"/>
                </a:lnTo>
                <a:close/>
              </a:path>
              <a:path w="1894839" h="255905">
                <a:moveTo>
                  <a:pt x="923290" y="127889"/>
                </a:moveTo>
                <a:lnTo>
                  <a:pt x="918032" y="82842"/>
                </a:lnTo>
                <a:lnTo>
                  <a:pt x="902208" y="44831"/>
                </a:lnTo>
                <a:lnTo>
                  <a:pt x="876477" y="16370"/>
                </a:lnTo>
                <a:lnTo>
                  <a:pt x="841629" y="0"/>
                </a:lnTo>
                <a:lnTo>
                  <a:pt x="838073" y="10287"/>
                </a:lnTo>
                <a:lnTo>
                  <a:pt x="852855" y="16751"/>
                </a:lnTo>
                <a:lnTo>
                  <a:pt x="865581" y="25641"/>
                </a:lnTo>
                <a:lnTo>
                  <a:pt x="891451" y="66890"/>
                </a:lnTo>
                <a:lnTo>
                  <a:pt x="898982" y="104762"/>
                </a:lnTo>
                <a:lnTo>
                  <a:pt x="899922" y="126619"/>
                </a:lnTo>
                <a:lnTo>
                  <a:pt x="898969" y="149199"/>
                </a:lnTo>
                <a:lnTo>
                  <a:pt x="891400" y="188112"/>
                </a:lnTo>
                <a:lnTo>
                  <a:pt x="865632" y="229971"/>
                </a:lnTo>
                <a:lnTo>
                  <a:pt x="838454" y="245364"/>
                </a:lnTo>
                <a:lnTo>
                  <a:pt x="841629" y="255778"/>
                </a:lnTo>
                <a:lnTo>
                  <a:pt x="876579" y="239433"/>
                </a:lnTo>
                <a:lnTo>
                  <a:pt x="902208" y="211074"/>
                </a:lnTo>
                <a:lnTo>
                  <a:pt x="918032" y="173151"/>
                </a:lnTo>
                <a:lnTo>
                  <a:pt x="921969" y="151447"/>
                </a:lnTo>
                <a:lnTo>
                  <a:pt x="923290" y="127889"/>
                </a:lnTo>
                <a:close/>
              </a:path>
              <a:path w="1894839" h="255905">
                <a:moveTo>
                  <a:pt x="1056767" y="10287"/>
                </a:moveTo>
                <a:lnTo>
                  <a:pt x="1053084" y="0"/>
                </a:lnTo>
                <a:lnTo>
                  <a:pt x="1034529" y="6667"/>
                </a:lnTo>
                <a:lnTo>
                  <a:pt x="1018286" y="16370"/>
                </a:lnTo>
                <a:lnTo>
                  <a:pt x="992632" y="44831"/>
                </a:lnTo>
                <a:lnTo>
                  <a:pt x="976795" y="82842"/>
                </a:lnTo>
                <a:lnTo>
                  <a:pt x="971550" y="127889"/>
                </a:lnTo>
                <a:lnTo>
                  <a:pt x="972858" y="151447"/>
                </a:lnTo>
                <a:lnTo>
                  <a:pt x="983335" y="193027"/>
                </a:lnTo>
                <a:lnTo>
                  <a:pt x="1004214" y="226745"/>
                </a:lnTo>
                <a:lnTo>
                  <a:pt x="1053084" y="255778"/>
                </a:lnTo>
                <a:lnTo>
                  <a:pt x="1056386" y="245364"/>
                </a:lnTo>
                <a:lnTo>
                  <a:pt x="1041755" y="238950"/>
                </a:lnTo>
                <a:lnTo>
                  <a:pt x="1029157" y="229971"/>
                </a:lnTo>
                <a:lnTo>
                  <a:pt x="1003350" y="188112"/>
                </a:lnTo>
                <a:lnTo>
                  <a:pt x="995743" y="149199"/>
                </a:lnTo>
                <a:lnTo>
                  <a:pt x="994791" y="126619"/>
                </a:lnTo>
                <a:lnTo>
                  <a:pt x="995743" y="104762"/>
                </a:lnTo>
                <a:lnTo>
                  <a:pt x="1003363" y="66890"/>
                </a:lnTo>
                <a:lnTo>
                  <a:pt x="1029246" y="25641"/>
                </a:lnTo>
                <a:lnTo>
                  <a:pt x="1041971" y="16751"/>
                </a:lnTo>
                <a:lnTo>
                  <a:pt x="1056767" y="10287"/>
                </a:lnTo>
                <a:close/>
              </a:path>
              <a:path w="1894839" h="255905">
                <a:moveTo>
                  <a:pt x="1894840" y="127889"/>
                </a:moveTo>
                <a:lnTo>
                  <a:pt x="1889582" y="82842"/>
                </a:lnTo>
                <a:lnTo>
                  <a:pt x="1873758" y="44831"/>
                </a:lnTo>
                <a:lnTo>
                  <a:pt x="1848027" y="16370"/>
                </a:lnTo>
                <a:lnTo>
                  <a:pt x="1813179" y="0"/>
                </a:lnTo>
                <a:lnTo>
                  <a:pt x="1809623" y="10287"/>
                </a:lnTo>
                <a:lnTo>
                  <a:pt x="1824405" y="16751"/>
                </a:lnTo>
                <a:lnTo>
                  <a:pt x="1837131" y="25641"/>
                </a:lnTo>
                <a:lnTo>
                  <a:pt x="1863001" y="66890"/>
                </a:lnTo>
                <a:lnTo>
                  <a:pt x="1870532" y="104762"/>
                </a:lnTo>
                <a:lnTo>
                  <a:pt x="1871472" y="126619"/>
                </a:lnTo>
                <a:lnTo>
                  <a:pt x="1870519" y="149199"/>
                </a:lnTo>
                <a:lnTo>
                  <a:pt x="1862950" y="188112"/>
                </a:lnTo>
                <a:lnTo>
                  <a:pt x="1837182" y="229971"/>
                </a:lnTo>
                <a:lnTo>
                  <a:pt x="1810004" y="245364"/>
                </a:lnTo>
                <a:lnTo>
                  <a:pt x="1813179" y="255778"/>
                </a:lnTo>
                <a:lnTo>
                  <a:pt x="1848129" y="239433"/>
                </a:lnTo>
                <a:lnTo>
                  <a:pt x="1873758" y="211074"/>
                </a:lnTo>
                <a:lnTo>
                  <a:pt x="1889582" y="173151"/>
                </a:lnTo>
                <a:lnTo>
                  <a:pt x="1893519" y="151447"/>
                </a:lnTo>
                <a:lnTo>
                  <a:pt x="1894840" y="127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48380" y="1728472"/>
            <a:ext cx="2188210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3494">
              <a:spcBef>
                <a:spcPts val="130"/>
              </a:spcBef>
              <a:tabLst>
                <a:tab pos="1035581" algn="l"/>
                <a:tab pos="1941002" algn="l"/>
              </a:tabLst>
            </a:pP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95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75" dirty="0">
                <a:latin typeface="Cambria Math"/>
                <a:cs typeface="Cambria Math"/>
              </a:rPr>
              <a:t> </a:t>
            </a:r>
            <a:r>
              <a:rPr sz="2200" spc="-50" dirty="0">
                <a:latin typeface="Cambria Math"/>
                <a:cs typeface="Cambria Math"/>
              </a:rPr>
              <a:t>𝑝</a:t>
            </a:r>
            <a:r>
              <a:rPr sz="2300" spc="-75" baseline="-16129" dirty="0">
                <a:latin typeface="Cambria Math"/>
                <a:cs typeface="Cambria Math"/>
              </a:rPr>
              <a:t>1	</a:t>
            </a:r>
            <a:r>
              <a:rPr sz="2200" spc="10" dirty="0">
                <a:latin typeface="Cambria Math"/>
                <a:cs typeface="Cambria Math"/>
              </a:rPr>
              <a:t>𝑠</a:t>
            </a:r>
            <a:r>
              <a:rPr sz="2200" spc="100" dirty="0">
                <a:latin typeface="Cambria Math"/>
                <a:cs typeface="Cambria Math"/>
              </a:rPr>
              <a:t> </a:t>
            </a:r>
            <a:r>
              <a:rPr sz="2200" spc="20" dirty="0">
                <a:latin typeface="Cambria Math"/>
                <a:cs typeface="Cambria Math"/>
              </a:rPr>
              <a:t>+</a:t>
            </a:r>
            <a:r>
              <a:rPr sz="2200" spc="-5" dirty="0">
                <a:latin typeface="Cambria Math"/>
                <a:cs typeface="Cambria Math"/>
              </a:rPr>
              <a:t> </a:t>
            </a:r>
            <a:r>
              <a:rPr sz="2200" spc="-15" dirty="0">
                <a:latin typeface="Cambria Math"/>
                <a:cs typeface="Cambria Math"/>
              </a:rPr>
              <a:t>𝑝</a:t>
            </a:r>
            <a:r>
              <a:rPr sz="2300" spc="-22" baseline="-16129" dirty="0">
                <a:latin typeface="Cambria Math"/>
                <a:cs typeface="Cambria Math"/>
              </a:rPr>
              <a:t>2	</a:t>
            </a:r>
            <a:r>
              <a:rPr sz="2200" spc="20" dirty="0">
                <a:latin typeface="Cambria Math"/>
                <a:cs typeface="Cambria Math"/>
              </a:rPr>
              <a:t>…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02735" y="1747647"/>
            <a:ext cx="2724150" cy="19050"/>
          </a:xfrm>
          <a:custGeom>
            <a:avLst/>
            <a:gdLst/>
            <a:ahLst/>
            <a:cxnLst/>
            <a:rect l="l" t="t" r="r" b="b"/>
            <a:pathLst>
              <a:path w="2724150" h="19050">
                <a:moveTo>
                  <a:pt x="2724150" y="0"/>
                </a:moveTo>
                <a:lnTo>
                  <a:pt x="0" y="0"/>
                </a:lnTo>
                <a:lnTo>
                  <a:pt x="0" y="19050"/>
                </a:lnTo>
                <a:lnTo>
                  <a:pt x="2724150" y="19050"/>
                </a:lnTo>
                <a:lnTo>
                  <a:pt x="2724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77012" y="2301304"/>
            <a:ext cx="21590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80" dirty="0">
                <a:latin typeface="Cambria Math"/>
                <a:cs typeface="Cambria Math"/>
              </a:rPr>
              <a:t>𝑠𝑠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76642" y="2176779"/>
            <a:ext cx="228981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98420" indent="-286357">
              <a:spcBef>
                <a:spcPts val="130"/>
              </a:spcBef>
              <a:buFont typeface="Wingdings"/>
              <a:buChar char=""/>
              <a:tabLst>
                <a:tab pos="299056" algn="l"/>
                <a:tab pos="613350" algn="l"/>
              </a:tabLst>
            </a:pPr>
            <a:r>
              <a:rPr sz="2000" spc="10" dirty="0">
                <a:latin typeface="Cambria Math"/>
                <a:cs typeface="Cambria Math"/>
              </a:rPr>
              <a:t>𝑒	</a:t>
            </a:r>
            <a:r>
              <a:rPr sz="2000" spc="-5" dirty="0">
                <a:latin typeface="Calibri"/>
                <a:cs typeface="Calibri"/>
              </a:rPr>
              <a:t>(position) 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2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lim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41725" y="2091373"/>
            <a:ext cx="13589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35" dirty="0">
                <a:latin typeface="Cambria Math"/>
                <a:cs typeface="Cambria Math"/>
              </a:rPr>
              <a:t>1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93185" y="2357247"/>
            <a:ext cx="619125" cy="19050"/>
          </a:xfrm>
          <a:custGeom>
            <a:avLst/>
            <a:gdLst/>
            <a:ahLst/>
            <a:cxnLst/>
            <a:rect l="l" t="t" r="r" b="b"/>
            <a:pathLst>
              <a:path w="619125" h="19050">
                <a:moveTo>
                  <a:pt x="619125" y="0"/>
                </a:moveTo>
                <a:lnTo>
                  <a:pt x="0" y="0"/>
                </a:lnTo>
                <a:lnTo>
                  <a:pt x="0" y="19050"/>
                </a:lnTo>
                <a:lnTo>
                  <a:pt x="619125" y="19050"/>
                </a:lnTo>
                <a:lnTo>
                  <a:pt x="6191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080129" y="2176779"/>
            <a:ext cx="21844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000" spc="20" dirty="0">
                <a:latin typeface="Cambria Math"/>
                <a:cs typeface="Cambria Math"/>
              </a:rPr>
              <a:t>=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90086" y="2091373"/>
            <a:ext cx="13589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35" dirty="0">
                <a:latin typeface="Cambria Math"/>
                <a:cs typeface="Cambria Math"/>
              </a:rPr>
              <a:t>1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83610" y="2377504"/>
            <a:ext cx="1813560" cy="2487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366384" algn="l"/>
              </a:tabLst>
            </a:pPr>
            <a:r>
              <a:rPr sz="2300" spc="142" baseline="-5555" dirty="0">
                <a:latin typeface="Cambria Math"/>
                <a:cs typeface="Cambria Math"/>
              </a:rPr>
              <a:t>𝑠</a:t>
            </a:r>
            <a:r>
              <a:rPr sz="2300" spc="22" baseline="-5555" dirty="0">
                <a:latin typeface="Cambria Math"/>
                <a:cs typeface="Cambria Math"/>
              </a:rPr>
              <a:t>→</a:t>
            </a:r>
            <a:r>
              <a:rPr sz="2300" spc="52" baseline="-5555" dirty="0">
                <a:latin typeface="Cambria Math"/>
                <a:cs typeface="Cambria Math"/>
              </a:rPr>
              <a:t>0</a:t>
            </a:r>
            <a:r>
              <a:rPr sz="2300" spc="-112" baseline="-5555" dirty="0">
                <a:latin typeface="Cambria Math"/>
                <a:cs typeface="Cambria Math"/>
              </a:rPr>
              <a:t> </a:t>
            </a:r>
            <a:r>
              <a:rPr sz="1500" spc="65" dirty="0">
                <a:latin typeface="Cambria Math"/>
                <a:cs typeface="Cambria Math"/>
              </a:rPr>
              <a:t>1</a:t>
            </a:r>
            <a:r>
              <a:rPr sz="1500" dirty="0">
                <a:latin typeface="Cambria Math"/>
                <a:cs typeface="Cambria Math"/>
              </a:rPr>
              <a:t>+</a:t>
            </a:r>
            <a:r>
              <a:rPr sz="1500" spc="45" dirty="0">
                <a:latin typeface="Cambria Math"/>
                <a:cs typeface="Cambria Math"/>
              </a:rPr>
              <a:t>𝐺</a:t>
            </a:r>
            <a:r>
              <a:rPr sz="1500" spc="-25" dirty="0">
                <a:latin typeface="Cambria Math"/>
                <a:cs typeface="Cambria Math"/>
              </a:rPr>
              <a:t>(</a:t>
            </a:r>
            <a:r>
              <a:rPr sz="1500" spc="95" dirty="0">
                <a:latin typeface="Cambria Math"/>
                <a:cs typeface="Cambria Math"/>
              </a:rPr>
              <a:t>𝑠</a:t>
            </a:r>
            <a:r>
              <a:rPr sz="1500" dirty="0">
                <a:latin typeface="Cambria Math"/>
                <a:cs typeface="Cambria Math"/>
              </a:rPr>
              <a:t>)	</a:t>
            </a:r>
            <a:r>
              <a:rPr sz="1500" spc="65" dirty="0">
                <a:latin typeface="Cambria Math"/>
                <a:cs typeface="Cambria Math"/>
              </a:rPr>
              <a:t>1</a:t>
            </a:r>
            <a:r>
              <a:rPr sz="1500" dirty="0">
                <a:latin typeface="Cambria Math"/>
                <a:cs typeface="Cambria Math"/>
              </a:rPr>
              <a:t>+</a:t>
            </a:r>
            <a:r>
              <a:rPr sz="1500" spc="110" dirty="0">
                <a:latin typeface="Cambria Math"/>
                <a:cs typeface="Cambria Math"/>
              </a:rPr>
              <a:t>∞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345685" y="2357247"/>
            <a:ext cx="419100" cy="19050"/>
          </a:xfrm>
          <a:custGeom>
            <a:avLst/>
            <a:gdLst/>
            <a:ahLst/>
            <a:cxnLst/>
            <a:rect l="l" t="t" r="r" b="b"/>
            <a:pathLst>
              <a:path w="419100" h="19050">
                <a:moveTo>
                  <a:pt x="419100" y="0"/>
                </a:moveTo>
                <a:lnTo>
                  <a:pt x="0" y="0"/>
                </a:lnTo>
                <a:lnTo>
                  <a:pt x="0" y="19050"/>
                </a:lnTo>
                <a:lnTo>
                  <a:pt x="419100" y="19050"/>
                </a:lnTo>
                <a:lnTo>
                  <a:pt x="419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24099" y="2176779"/>
            <a:ext cx="43497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55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0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415655" y="4837510"/>
            <a:ext cx="228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>
              <a:lnSpc>
                <a:spcPts val="1240"/>
              </a:lnSpc>
            </a:pPr>
            <a:fld id="{81D60167-4931-47E6-BA6A-407CBD079E47}" type="slidenum">
              <a:rPr sz="1200" dirty="0">
                <a:latin typeface="Calibri"/>
                <a:cs typeface="Calibri"/>
              </a:rPr>
              <a:pPr marL="38096">
                <a:lnSpc>
                  <a:spcPts val="1240"/>
                </a:lnSpc>
              </a:pPr>
              <a:t>84</a:t>
            </a:fld>
            <a:endParaRPr sz="12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77012" y="2826069"/>
            <a:ext cx="21590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80" dirty="0">
                <a:latin typeface="Cambria Math"/>
                <a:cs typeface="Cambria Math"/>
              </a:rPr>
              <a:t>𝑠𝑠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45511" y="2902268"/>
            <a:ext cx="1403350" cy="2487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213365" algn="l"/>
              </a:tabLst>
            </a:pPr>
            <a:r>
              <a:rPr sz="2300" spc="142" baseline="-5555" dirty="0">
                <a:latin typeface="Cambria Math"/>
                <a:cs typeface="Cambria Math"/>
              </a:rPr>
              <a:t>𝑠</a:t>
            </a:r>
            <a:r>
              <a:rPr sz="2300" spc="22" baseline="-5555" dirty="0">
                <a:latin typeface="Cambria Math"/>
                <a:cs typeface="Cambria Math"/>
              </a:rPr>
              <a:t>→</a:t>
            </a:r>
            <a:r>
              <a:rPr sz="2300" spc="52" baseline="-5555" dirty="0">
                <a:latin typeface="Cambria Math"/>
                <a:cs typeface="Cambria Math"/>
              </a:rPr>
              <a:t>0</a:t>
            </a:r>
            <a:r>
              <a:rPr sz="2300" spc="-112" baseline="-5555" dirty="0">
                <a:latin typeface="Cambria Math"/>
                <a:cs typeface="Cambria Math"/>
              </a:rPr>
              <a:t> </a:t>
            </a:r>
            <a:r>
              <a:rPr sz="1500" spc="90" dirty="0">
                <a:latin typeface="Cambria Math"/>
                <a:cs typeface="Cambria Math"/>
              </a:rPr>
              <a:t>𝑠</a:t>
            </a:r>
            <a:r>
              <a:rPr sz="1500" spc="45" dirty="0">
                <a:latin typeface="Cambria Math"/>
                <a:cs typeface="Cambria Math"/>
              </a:rPr>
              <a:t>𝐺</a:t>
            </a:r>
            <a:r>
              <a:rPr sz="1500" spc="-25" dirty="0">
                <a:latin typeface="Cambria Math"/>
                <a:cs typeface="Cambria Math"/>
              </a:rPr>
              <a:t>(</a:t>
            </a:r>
            <a:r>
              <a:rPr sz="1500" spc="90" dirty="0">
                <a:latin typeface="Cambria Math"/>
                <a:cs typeface="Cambria Math"/>
              </a:rPr>
              <a:t>𝑠</a:t>
            </a:r>
            <a:r>
              <a:rPr sz="1500" dirty="0">
                <a:latin typeface="Cambria Math"/>
                <a:cs typeface="Cambria Math"/>
              </a:rPr>
              <a:t>)	</a:t>
            </a:r>
            <a:r>
              <a:rPr sz="1500" spc="110" dirty="0">
                <a:latin typeface="Cambria Math"/>
                <a:cs typeface="Cambria Math"/>
              </a:rPr>
              <a:t>∞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51242" y="2701544"/>
            <a:ext cx="379476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3818" indent="-286357">
              <a:spcBef>
                <a:spcPts val="130"/>
              </a:spcBef>
              <a:buFont typeface="Wingdings"/>
              <a:buChar char=""/>
              <a:tabLst>
                <a:tab pos="324453" algn="l"/>
                <a:tab pos="638746" algn="l"/>
                <a:tab pos="2488317" algn="l"/>
                <a:tab pos="2770229" algn="l"/>
              </a:tabLst>
            </a:pPr>
            <a:r>
              <a:rPr sz="2000" spc="10" dirty="0">
                <a:latin typeface="Cambria Math"/>
                <a:cs typeface="Cambria Math"/>
              </a:rPr>
              <a:t>𝑒	</a:t>
            </a:r>
            <a:r>
              <a:rPr sz="2000" spc="-10" dirty="0">
                <a:latin typeface="Calibri"/>
                <a:cs typeface="Calibri"/>
              </a:rPr>
              <a:t>(velocity)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7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lim</a:t>
            </a:r>
            <a:r>
              <a:rPr sz="3000" u="heavy" spc="15" baseline="33333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	</a:t>
            </a:r>
            <a:r>
              <a:rPr sz="2300" u="heavy" spc="52" baseline="44444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	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3000" u="heavy" spc="30" baseline="33333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2300" u="heavy" spc="52" baseline="44444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2300" spc="52" baseline="44444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-70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0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77012" y="3341434"/>
            <a:ext cx="21590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80" dirty="0">
                <a:latin typeface="Cambria Math"/>
                <a:cs typeface="Cambria Math"/>
              </a:rPr>
              <a:t>𝑠𝑠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51244" y="3216910"/>
            <a:ext cx="394271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3818" indent="-286357">
              <a:spcBef>
                <a:spcPts val="130"/>
              </a:spcBef>
              <a:buFont typeface="Wingdings"/>
              <a:buChar char=""/>
              <a:tabLst>
                <a:tab pos="324453" algn="l"/>
                <a:tab pos="638746" algn="l"/>
                <a:tab pos="3012140" algn="l"/>
                <a:tab pos="3351194" algn="l"/>
              </a:tabLst>
            </a:pPr>
            <a:r>
              <a:rPr sz="2000" spc="10" dirty="0">
                <a:latin typeface="Cambria Math"/>
                <a:cs typeface="Cambria Math"/>
              </a:rPr>
              <a:t>𝑒	</a:t>
            </a:r>
            <a:r>
              <a:rPr sz="2000" spc="-15" dirty="0">
                <a:latin typeface="Calibri"/>
                <a:cs typeface="Calibri"/>
              </a:rPr>
              <a:t>(acceleration)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2000" spc="15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lim</a:t>
            </a:r>
            <a:r>
              <a:rPr sz="3000" u="heavy" spc="15" baseline="33333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	</a:t>
            </a:r>
            <a:r>
              <a:rPr sz="2300" u="heavy" spc="52" baseline="44444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	</a:t>
            </a:r>
            <a:r>
              <a:rPr sz="2000" spc="20" dirty="0">
                <a:latin typeface="Cambria Math"/>
                <a:cs typeface="Cambria Math"/>
              </a:rPr>
              <a:t>=</a:t>
            </a:r>
            <a:r>
              <a:rPr sz="3000" u="heavy" spc="690" baseline="33333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2300" u="heavy" spc="52" baseline="44444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2300" u="heavy" spc="165" baseline="44444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endParaRPr sz="2300" baseline="44444" dirty="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84298" y="3417634"/>
            <a:ext cx="1625600" cy="2487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796">
              <a:spcBef>
                <a:spcPts val="100"/>
              </a:spcBef>
              <a:tabLst>
                <a:tab pos="1346702" algn="l"/>
              </a:tabLst>
            </a:pPr>
            <a:r>
              <a:rPr sz="2300" spc="52" baseline="-5555" dirty="0">
                <a:latin typeface="Cambria Math"/>
                <a:cs typeface="Cambria Math"/>
              </a:rPr>
              <a:t>𝑠→0</a:t>
            </a:r>
            <a:r>
              <a:rPr sz="2300" spc="-112" baseline="-5555" dirty="0">
                <a:latin typeface="Cambria Math"/>
                <a:cs typeface="Cambria Math"/>
              </a:rPr>
              <a:t> </a:t>
            </a:r>
            <a:r>
              <a:rPr sz="1500" spc="45" dirty="0">
                <a:latin typeface="Cambria Math"/>
                <a:cs typeface="Cambria Math"/>
              </a:rPr>
              <a:t>𝑠</a:t>
            </a:r>
            <a:r>
              <a:rPr spc="67" baseline="20833" dirty="0">
                <a:latin typeface="Cambria Math"/>
                <a:cs typeface="Cambria Math"/>
              </a:rPr>
              <a:t>2</a:t>
            </a:r>
            <a:r>
              <a:rPr sz="1500" spc="45" dirty="0">
                <a:latin typeface="Cambria Math"/>
                <a:cs typeface="Cambria Math"/>
              </a:rPr>
              <a:t>𝐺(𝑠)	</a:t>
            </a:r>
            <a:r>
              <a:rPr sz="1500" spc="30" dirty="0">
                <a:latin typeface="Cambria Math"/>
                <a:cs typeface="Cambria Math"/>
              </a:rPr>
              <a:t>𝐾</a:t>
            </a:r>
            <a:r>
              <a:rPr spc="44" baseline="-13888" dirty="0">
                <a:latin typeface="Cambria Math"/>
                <a:cs typeface="Cambria Math"/>
              </a:rPr>
              <a:t>𝑎</a:t>
            </a:r>
            <a:endParaRPr baseline="-13888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5800" y="3714750"/>
            <a:ext cx="2524123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564" indent="-343499">
              <a:spcBef>
                <a:spcPts val="130"/>
              </a:spcBef>
              <a:buFont typeface="Arial"/>
              <a:buChar char="•"/>
              <a:tabLst>
                <a:tab pos="355564" algn="l"/>
                <a:tab pos="356199" algn="l"/>
                <a:tab pos="1089552" algn="l"/>
              </a:tabLst>
            </a:pPr>
            <a:r>
              <a:rPr sz="2200" spc="35" dirty="0">
                <a:latin typeface="Calibri"/>
                <a:cs typeface="Calibri"/>
              </a:rPr>
              <a:t>Z</a:t>
            </a:r>
            <a:r>
              <a:rPr sz="2200" spc="-25" dirty="0">
                <a:latin typeface="Calibri"/>
                <a:cs typeface="Calibri"/>
              </a:rPr>
              <a:t>e</a:t>
            </a:r>
            <a:r>
              <a:rPr sz="2200" spc="-5" dirty="0">
                <a:latin typeface="Calibri"/>
                <a:cs typeface="Calibri"/>
              </a:rPr>
              <a:t>r</a:t>
            </a:r>
            <a:r>
              <a:rPr sz="2200" spc="1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po</a:t>
            </a:r>
            <a:r>
              <a:rPr sz="2200" spc="-20" dirty="0">
                <a:latin typeface="Calibri"/>
                <a:cs typeface="Calibri"/>
              </a:rPr>
              <a:t>s</a:t>
            </a:r>
            <a:r>
              <a:rPr sz="2200" spc="25" dirty="0">
                <a:latin typeface="Calibri"/>
                <a:cs typeface="Calibri"/>
              </a:rPr>
              <a:t>iti</a:t>
            </a:r>
            <a:r>
              <a:rPr sz="2200" spc="-10" dirty="0">
                <a:latin typeface="Calibri"/>
                <a:cs typeface="Calibri"/>
              </a:rPr>
              <a:t>o</a:t>
            </a:r>
            <a:r>
              <a:rPr sz="2200" spc="15" dirty="0">
                <a:latin typeface="Calibri"/>
                <a:cs typeface="Calibri"/>
              </a:rPr>
              <a:t>n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819400" y="3714750"/>
            <a:ext cx="5485130" cy="355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  <a:tabLst>
                <a:tab pos="860975" algn="l"/>
                <a:tab pos="1566389" algn="l"/>
                <a:tab pos="2681972" algn="l"/>
                <a:tab pos="3473102" algn="l"/>
                <a:tab pos="4130898" algn="l"/>
                <a:tab pos="4493447" algn="l"/>
              </a:tabLst>
            </a:pPr>
            <a:r>
              <a:rPr sz="2200" spc="-35" dirty="0">
                <a:latin typeface="Calibri"/>
                <a:cs typeface="Calibri"/>
              </a:rPr>
              <a:t>error,	</a:t>
            </a:r>
            <a:r>
              <a:rPr sz="2200" spc="-10" dirty="0">
                <a:latin typeface="Calibri"/>
                <a:cs typeface="Calibri"/>
              </a:rPr>
              <a:t>zero	</a:t>
            </a:r>
            <a:r>
              <a:rPr sz="2200" spc="15" dirty="0">
                <a:latin typeface="Calibri"/>
                <a:cs typeface="Calibri"/>
              </a:rPr>
              <a:t>velocity	</a:t>
            </a:r>
            <a:r>
              <a:rPr sz="2200" spc="-10" dirty="0">
                <a:latin typeface="Calibri"/>
                <a:cs typeface="Calibri"/>
              </a:rPr>
              <a:t>error	</a:t>
            </a:r>
            <a:r>
              <a:rPr sz="2200" spc="30" dirty="0">
                <a:latin typeface="Calibri"/>
                <a:cs typeface="Calibri"/>
              </a:rPr>
              <a:t>and	</a:t>
            </a:r>
            <a:r>
              <a:rPr sz="2200" spc="10" dirty="0">
                <a:latin typeface="Calibri"/>
                <a:cs typeface="Calibri"/>
              </a:rPr>
              <a:t>a	</a:t>
            </a:r>
            <a:r>
              <a:rPr sz="2200" spc="5" dirty="0">
                <a:latin typeface="Calibri"/>
                <a:cs typeface="Calibri"/>
              </a:rPr>
              <a:t>constant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19496" y="4324351"/>
            <a:ext cx="3775075" cy="3545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2200" spc="-5" dirty="0">
                <a:latin typeface="Calibri"/>
                <a:cs typeface="Calibri"/>
              </a:rPr>
              <a:t>acceleration </a:t>
            </a:r>
            <a:r>
              <a:rPr sz="2200" spc="-10" dirty="0">
                <a:latin typeface="Calibri"/>
                <a:cs typeface="Calibri"/>
              </a:rPr>
              <a:t>error </a:t>
            </a:r>
            <a:r>
              <a:rPr sz="2200" spc="10" dirty="0">
                <a:latin typeface="Calibri"/>
                <a:cs typeface="Calibri"/>
              </a:rPr>
              <a:t>at </a:t>
            </a:r>
            <a:r>
              <a:rPr sz="2200" dirty="0">
                <a:latin typeface="Calibri"/>
                <a:cs typeface="Calibri"/>
              </a:rPr>
              <a:t>steady</a:t>
            </a:r>
            <a:r>
              <a:rPr sz="2200" spc="-120" dirty="0">
                <a:latin typeface="Calibri"/>
                <a:cs typeface="Calibri"/>
              </a:rPr>
              <a:t> </a:t>
            </a:r>
            <a:r>
              <a:rPr sz="2200" spc="10" dirty="0">
                <a:latin typeface="Calibri"/>
                <a:cs typeface="Calibri"/>
              </a:rPr>
              <a:t>state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84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8457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Steady state error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85</a:t>
            </a:fld>
            <a:endParaRPr lang="en-IN" dirty="0"/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3726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6689" y="248543"/>
            <a:ext cx="4769485" cy="701675"/>
          </a:xfrm>
          <a:prstGeom prst="rect">
            <a:avLst/>
          </a:prstGeom>
        </p:spPr>
        <p:txBody>
          <a:bodyPr vert="horz" wrap="square" lIns="0" tIns="17144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pc="10" dirty="0">
                <a:solidFill>
                  <a:srgbClr val="FF0000"/>
                </a:solidFill>
              </a:rPr>
              <a:t>Summary</a:t>
            </a:r>
            <a:r>
              <a:rPr spc="10" dirty="0"/>
              <a:t> </a:t>
            </a:r>
            <a:r>
              <a:rPr spc="5" dirty="0" smtClean="0"/>
              <a:t>: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8415655" y="4837510"/>
            <a:ext cx="228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6">
              <a:lnSpc>
                <a:spcPts val="1240"/>
              </a:lnSpc>
            </a:pPr>
            <a:fld id="{81D60167-4931-47E6-BA6A-407CBD079E47}" type="slidenum">
              <a:rPr sz="1200" dirty="0">
                <a:latin typeface="Calibri"/>
                <a:cs typeface="Calibri"/>
              </a:rPr>
              <a:pPr marL="38096">
                <a:lnSpc>
                  <a:spcPts val="1240"/>
                </a:lnSpc>
              </a:pPr>
              <a:t>86</a:t>
            </a:fld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334" y="1066291"/>
            <a:ext cx="8191500" cy="304839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0963" marR="30479" indent="-343499">
              <a:lnSpc>
                <a:spcPct val="151400"/>
              </a:lnSpc>
              <a:spcBef>
                <a:spcPts val="95"/>
              </a:spcBef>
              <a:buFont typeface="Wingdings"/>
              <a:buChar char=""/>
              <a:tabLst>
                <a:tab pos="381599" algn="l"/>
                <a:tab pos="1878142" algn="l"/>
                <a:tab pos="2688322" algn="l"/>
                <a:tab pos="3965814" algn="l"/>
                <a:tab pos="4366459" algn="l"/>
                <a:tab pos="5558234" algn="l"/>
                <a:tab pos="6683341" algn="l"/>
                <a:tab pos="7293517" algn="l"/>
              </a:tabLst>
            </a:pPr>
            <a:r>
              <a:rPr sz="2400" spc="20" dirty="0">
                <a:latin typeface="Calibri"/>
                <a:cs typeface="Calibri"/>
              </a:rPr>
              <a:t>S</a:t>
            </a:r>
            <a:r>
              <a:rPr sz="2400" spc="-30" dirty="0">
                <a:latin typeface="Calibri"/>
                <a:cs typeface="Calibri"/>
              </a:rPr>
              <a:t>i</a:t>
            </a:r>
            <a:r>
              <a:rPr sz="2400" spc="25" dirty="0">
                <a:latin typeface="Calibri"/>
                <a:cs typeface="Calibri"/>
              </a:rPr>
              <a:t>m</a:t>
            </a:r>
            <a:r>
              <a:rPr sz="2400" spc="10" dirty="0">
                <a:latin typeface="Calibri"/>
                <a:cs typeface="Calibri"/>
              </a:rPr>
              <a:t>p</a:t>
            </a:r>
            <a:r>
              <a:rPr sz="2400" spc="-30" dirty="0">
                <a:latin typeface="Calibri"/>
                <a:cs typeface="Calibri"/>
              </a:rPr>
              <a:t>li</a:t>
            </a:r>
            <a:r>
              <a:rPr sz="2400" spc="15" dirty="0">
                <a:latin typeface="Calibri"/>
                <a:cs typeface="Calibri"/>
              </a:rPr>
              <a:t>f</a:t>
            </a:r>
            <a:r>
              <a:rPr sz="2400" spc="-40" dirty="0">
                <a:latin typeface="Calibri"/>
                <a:cs typeface="Calibri"/>
              </a:rPr>
              <a:t>y</a:t>
            </a:r>
            <a:r>
              <a:rPr sz="2400" spc="-30" dirty="0">
                <a:latin typeface="Calibri"/>
                <a:cs typeface="Calibri"/>
              </a:rPr>
              <a:t>i</a:t>
            </a:r>
            <a:r>
              <a:rPr sz="2400" spc="10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g	</a:t>
            </a:r>
            <a:r>
              <a:rPr sz="2400" spc="10" dirty="0">
                <a:latin typeface="Calibri"/>
                <a:cs typeface="Calibri"/>
              </a:rPr>
              <a:t>b</a:t>
            </a:r>
            <a:r>
              <a:rPr sz="2400" spc="-30" dirty="0">
                <a:latin typeface="Calibri"/>
                <a:cs typeface="Calibri"/>
              </a:rPr>
              <a:t>l</a:t>
            </a:r>
            <a:r>
              <a:rPr sz="2400" spc="5" dirty="0">
                <a:latin typeface="Calibri"/>
                <a:cs typeface="Calibri"/>
              </a:rPr>
              <a:t>o</a:t>
            </a:r>
            <a:r>
              <a:rPr sz="2400" spc="3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k	</a:t>
            </a:r>
            <a:r>
              <a:rPr sz="2400" spc="10" dirty="0">
                <a:latin typeface="Calibri"/>
                <a:cs typeface="Calibri"/>
              </a:rPr>
              <a:t>d</a:t>
            </a:r>
            <a:r>
              <a:rPr sz="2400" spc="-3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g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	</a:t>
            </a:r>
            <a:r>
              <a:rPr sz="2400" spc="30" dirty="0">
                <a:latin typeface="Calibri"/>
                <a:cs typeface="Calibri"/>
              </a:rPr>
              <a:t>c</a:t>
            </a:r>
            <a:r>
              <a:rPr sz="2400" spc="-70" dirty="0">
                <a:latin typeface="Calibri"/>
                <a:cs typeface="Calibri"/>
              </a:rPr>
              <a:t>o</a:t>
            </a:r>
            <a:r>
              <a:rPr sz="2400" spc="25" dirty="0">
                <a:latin typeface="Calibri"/>
                <a:cs typeface="Calibri"/>
              </a:rPr>
              <a:t>m</a:t>
            </a:r>
            <a:r>
              <a:rPr sz="2400" spc="10" dirty="0">
                <a:latin typeface="Calibri"/>
                <a:cs typeface="Calibri"/>
              </a:rPr>
              <a:t>p</a:t>
            </a:r>
            <a:r>
              <a:rPr sz="2400" spc="-30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ex	</a:t>
            </a:r>
            <a:r>
              <a:rPr sz="2400" spc="-40" dirty="0">
                <a:latin typeface="Calibri"/>
                <a:cs typeface="Calibri"/>
              </a:rPr>
              <a:t>s</a:t>
            </a:r>
            <a:r>
              <a:rPr sz="2400" spc="-114" dirty="0">
                <a:latin typeface="Calibri"/>
                <a:cs typeface="Calibri"/>
              </a:rPr>
              <a:t>y</a:t>
            </a:r>
            <a:r>
              <a:rPr sz="2400" spc="30" dirty="0">
                <a:latin typeface="Calibri"/>
                <a:cs typeface="Calibri"/>
              </a:rPr>
              <a:t>s</a:t>
            </a:r>
            <a:r>
              <a:rPr sz="2400" spc="15" dirty="0">
                <a:latin typeface="Calibri"/>
                <a:cs typeface="Calibri"/>
              </a:rPr>
              <a:t>t</a:t>
            </a:r>
            <a:r>
              <a:rPr sz="2400" spc="-70" dirty="0">
                <a:latin typeface="Calibri"/>
                <a:cs typeface="Calibri"/>
              </a:rPr>
              <a:t>e</a:t>
            </a:r>
            <a:r>
              <a:rPr sz="2400" spc="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10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d	</a:t>
            </a:r>
            <a:r>
              <a:rPr sz="2400" spc="15" dirty="0">
                <a:latin typeface="Calibri"/>
                <a:cs typeface="Calibri"/>
              </a:rPr>
              <a:t>f</a:t>
            </a:r>
            <a:r>
              <a:rPr sz="2400" spc="-30" dirty="0">
                <a:latin typeface="Calibri"/>
                <a:cs typeface="Calibri"/>
              </a:rPr>
              <a:t>i</a:t>
            </a:r>
            <a:r>
              <a:rPr sz="2400" spc="10" dirty="0">
                <a:latin typeface="Calibri"/>
                <a:cs typeface="Calibri"/>
              </a:rPr>
              <a:t>nd</a:t>
            </a:r>
            <a:r>
              <a:rPr sz="2400" spc="-30" dirty="0">
                <a:latin typeface="Calibri"/>
                <a:cs typeface="Calibri"/>
              </a:rPr>
              <a:t>i</a:t>
            </a:r>
            <a:r>
              <a:rPr sz="2400" spc="10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g  </a:t>
            </a:r>
            <a:r>
              <a:rPr sz="2400" spc="-15" dirty="0">
                <a:latin typeface="Calibri"/>
                <a:cs typeface="Calibri"/>
              </a:rPr>
              <a:t>transfer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function</a:t>
            </a:r>
            <a:endParaRPr sz="2400" dirty="0">
              <a:latin typeface="Calibri"/>
              <a:cs typeface="Calibri"/>
            </a:endParaRPr>
          </a:p>
          <a:p>
            <a:pPr marL="380963" marR="37461" indent="-343499">
              <a:lnSpc>
                <a:spcPct val="151300"/>
              </a:lnSpc>
              <a:spcBef>
                <a:spcPts val="525"/>
              </a:spcBef>
              <a:buFont typeface="Wingdings"/>
              <a:buChar char=""/>
              <a:tabLst>
                <a:tab pos="381599" algn="l"/>
                <a:tab pos="1153046" algn="l"/>
                <a:tab pos="2440061" algn="l"/>
                <a:tab pos="3555644" algn="l"/>
                <a:tab pos="3965814" algn="l"/>
                <a:tab pos="4423601" algn="l"/>
                <a:tab pos="5271878" algn="l"/>
                <a:tab pos="5891577" algn="l"/>
                <a:tab pos="6416033" algn="l"/>
                <a:tab pos="7254784" algn="l"/>
              </a:tabLst>
            </a:pPr>
            <a:r>
              <a:rPr sz="2400" spc="25" dirty="0">
                <a:latin typeface="Calibri"/>
                <a:cs typeface="Calibri"/>
              </a:rPr>
              <a:t>T</a:t>
            </a:r>
            <a:r>
              <a:rPr sz="2400" spc="-30" dirty="0">
                <a:latin typeface="Calibri"/>
                <a:cs typeface="Calibri"/>
              </a:rPr>
              <a:t>i</a:t>
            </a:r>
            <a:r>
              <a:rPr sz="2400" spc="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1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35" dirty="0">
                <a:latin typeface="Calibri"/>
                <a:cs typeface="Calibri"/>
              </a:rPr>
              <a:t>s</a:t>
            </a:r>
            <a:r>
              <a:rPr sz="2400" spc="10" dirty="0">
                <a:latin typeface="Calibri"/>
                <a:cs typeface="Calibri"/>
              </a:rPr>
              <a:t>p</a:t>
            </a:r>
            <a:r>
              <a:rPr sz="2400" spc="5" dirty="0">
                <a:latin typeface="Calibri"/>
                <a:cs typeface="Calibri"/>
              </a:rPr>
              <a:t>o</a:t>
            </a:r>
            <a:r>
              <a:rPr sz="2400" spc="-65" dirty="0">
                <a:latin typeface="Calibri"/>
                <a:cs typeface="Calibri"/>
              </a:rPr>
              <a:t>n</a:t>
            </a:r>
            <a:r>
              <a:rPr sz="2400" spc="3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1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l</a:t>
            </a:r>
            <a:r>
              <a:rPr sz="2400" spc="-40" dirty="0">
                <a:latin typeface="Calibri"/>
                <a:cs typeface="Calibri"/>
              </a:rPr>
              <a:t>y</a:t>
            </a:r>
            <a:r>
              <a:rPr sz="2400" spc="30" dirty="0">
                <a:latin typeface="Calibri"/>
                <a:cs typeface="Calibri"/>
              </a:rPr>
              <a:t>s</a:t>
            </a:r>
            <a:r>
              <a:rPr sz="2400" spc="-3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	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300" spc="104" baseline="26881" dirty="0">
                <a:latin typeface="Calibri"/>
                <a:cs typeface="Calibri"/>
              </a:rPr>
              <a:t>s</a:t>
            </a:r>
            <a:r>
              <a:rPr sz="2300" spc="7" baseline="26881" dirty="0">
                <a:latin typeface="Calibri"/>
                <a:cs typeface="Calibri"/>
              </a:rPr>
              <a:t>t</a:t>
            </a:r>
            <a:r>
              <a:rPr sz="2300" baseline="26881" dirty="0">
                <a:latin typeface="Calibri"/>
                <a:cs typeface="Calibri"/>
              </a:rPr>
              <a:t>	</a:t>
            </a:r>
            <a:r>
              <a:rPr sz="2400" spc="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r</a:t>
            </a:r>
            <a:r>
              <a:rPr sz="2400" spc="10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er	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10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d	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300" spc="7" baseline="26881" dirty="0">
                <a:latin typeface="Calibri"/>
                <a:cs typeface="Calibri"/>
              </a:rPr>
              <a:t>n</a:t>
            </a:r>
            <a:r>
              <a:rPr sz="2300" spc="15" baseline="26881" dirty="0">
                <a:latin typeface="Calibri"/>
                <a:cs typeface="Calibri"/>
              </a:rPr>
              <a:t>d</a:t>
            </a:r>
            <a:r>
              <a:rPr sz="2300" baseline="26881" dirty="0">
                <a:latin typeface="Calibri"/>
                <a:cs typeface="Calibri"/>
              </a:rPr>
              <a:t>	</a:t>
            </a:r>
            <a:r>
              <a:rPr sz="2400" spc="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r</a:t>
            </a:r>
            <a:r>
              <a:rPr sz="2400" spc="10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er	</a:t>
            </a:r>
            <a:r>
              <a:rPr sz="2400" spc="30" dirty="0">
                <a:latin typeface="Calibri"/>
                <a:cs typeface="Calibri"/>
              </a:rPr>
              <a:t>c</a:t>
            </a:r>
            <a:r>
              <a:rPr sz="2400" spc="5" dirty="0">
                <a:latin typeface="Calibri"/>
                <a:cs typeface="Calibri"/>
              </a:rPr>
              <a:t>o</a:t>
            </a:r>
            <a:r>
              <a:rPr sz="2400" spc="10" dirty="0">
                <a:latin typeface="Calibri"/>
                <a:cs typeface="Calibri"/>
              </a:rPr>
              <a:t>n</a:t>
            </a:r>
            <a:r>
              <a:rPr sz="2400" spc="15" dirty="0">
                <a:latin typeface="Calibri"/>
                <a:cs typeface="Calibri"/>
              </a:rPr>
              <a:t>t</a:t>
            </a:r>
            <a:r>
              <a:rPr sz="2400" spc="-90" dirty="0">
                <a:latin typeface="Calibri"/>
                <a:cs typeface="Calibri"/>
              </a:rPr>
              <a:t>r</a:t>
            </a:r>
            <a:r>
              <a:rPr sz="2400" spc="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l  systems</a:t>
            </a:r>
            <a:r>
              <a:rPr sz="2400" spc="-140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to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standard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test</a:t>
            </a:r>
            <a:r>
              <a:rPr sz="2400" spc="-1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inputs</a:t>
            </a:r>
          </a:p>
          <a:p>
            <a:pPr marL="381599" indent="-343499">
              <a:spcBef>
                <a:spcPts val="2005"/>
              </a:spcBef>
              <a:buFont typeface="Wingdings"/>
              <a:buChar char=""/>
              <a:tabLst>
                <a:tab pos="381599" algn="l"/>
              </a:tabLst>
            </a:pPr>
            <a:r>
              <a:rPr sz="2400" spc="5" dirty="0">
                <a:latin typeface="Calibri"/>
                <a:cs typeface="Calibri"/>
              </a:rPr>
              <a:t>Time </a:t>
            </a:r>
            <a:r>
              <a:rPr sz="2400" spc="10" dirty="0">
                <a:latin typeface="Calibri"/>
                <a:cs typeface="Calibri"/>
              </a:rPr>
              <a:t>response</a:t>
            </a:r>
            <a:r>
              <a:rPr sz="2400" spc="-1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specifications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86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4575" y="153987"/>
            <a:ext cx="699325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b="1" spc="-40" dirty="0">
                <a:solidFill>
                  <a:srgbClr val="FF0000"/>
                </a:solidFill>
              </a:rPr>
              <a:t>Transient </a:t>
            </a:r>
            <a:r>
              <a:rPr sz="2800" b="1" spc="-5" dirty="0">
                <a:solidFill>
                  <a:srgbClr val="FF0000"/>
                </a:solidFill>
              </a:rPr>
              <a:t>and </a:t>
            </a:r>
            <a:r>
              <a:rPr sz="2800" b="1" spc="-15" dirty="0">
                <a:solidFill>
                  <a:srgbClr val="FF0000"/>
                </a:solidFill>
              </a:rPr>
              <a:t>Steady </a:t>
            </a:r>
            <a:r>
              <a:rPr sz="2800" b="1" spc="-35" dirty="0">
                <a:solidFill>
                  <a:srgbClr val="FF0000"/>
                </a:solidFill>
              </a:rPr>
              <a:t>State</a:t>
            </a:r>
            <a:r>
              <a:rPr sz="2800" b="1" spc="100" dirty="0">
                <a:solidFill>
                  <a:srgbClr val="FF0000"/>
                </a:solidFill>
              </a:rPr>
              <a:t> </a:t>
            </a:r>
            <a:r>
              <a:rPr sz="2800" b="1" spc="-15" dirty="0">
                <a:solidFill>
                  <a:srgbClr val="FF0000"/>
                </a:solidFill>
              </a:rPr>
              <a:t>Responses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827242"/>
            <a:ext cx="213360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fld id="{81D60167-4931-47E6-BA6A-407CBD079E47}" type="slidenum">
              <a:rPr dirty="0"/>
              <a:pPr/>
              <a:t>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0" y="1733550"/>
            <a:ext cx="3810000" cy="2035806"/>
          </a:xfrm>
          <a:prstGeom prst="rect">
            <a:avLst/>
          </a:prstGeom>
        </p:spPr>
        <p:txBody>
          <a:bodyPr vert="horz" wrap="square" lIns="0" tIns="80637" rIns="0" bIns="0" rtlCol="0">
            <a:spAutoFit/>
          </a:bodyPr>
          <a:lstStyle/>
          <a:p>
            <a:pPr marL="380963" lvl="1" indent="-343499">
              <a:spcBef>
                <a:spcPts val="635"/>
              </a:spcBef>
              <a:buFont typeface="Arial"/>
              <a:buChar char="•"/>
              <a:tabLst>
                <a:tab pos="380963" algn="l"/>
                <a:tab pos="381599" algn="l"/>
              </a:tabLst>
            </a:pPr>
            <a:r>
              <a:rPr sz="2200" b="1" spc="-15" dirty="0">
                <a:solidFill>
                  <a:srgbClr val="006FC0"/>
                </a:solidFill>
                <a:latin typeface="Calibri"/>
                <a:cs typeface="Calibri"/>
              </a:rPr>
              <a:t>Transient </a:t>
            </a:r>
            <a:r>
              <a:rPr sz="2200" b="1" spc="25" dirty="0">
                <a:solidFill>
                  <a:srgbClr val="006FC0"/>
                </a:solidFill>
                <a:latin typeface="Calibri"/>
                <a:cs typeface="Calibri"/>
              </a:rPr>
              <a:t>response</a:t>
            </a:r>
            <a:r>
              <a:rPr sz="2200" b="1" spc="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30" dirty="0">
                <a:solidFill>
                  <a:srgbClr val="006FC0"/>
                </a:solidFill>
                <a:latin typeface="Cambria Math"/>
                <a:cs typeface="Cambria Math"/>
              </a:rPr>
              <a:t>𝒚</a:t>
            </a:r>
            <a:r>
              <a:rPr sz="2300" spc="44" baseline="-16129" dirty="0">
                <a:solidFill>
                  <a:srgbClr val="006FC0"/>
                </a:solidFill>
                <a:latin typeface="Cambria Math"/>
                <a:cs typeface="Cambria Math"/>
              </a:rPr>
              <a:t>𝒕𝒓</a:t>
            </a:r>
            <a:r>
              <a:rPr sz="2200" spc="30" dirty="0">
                <a:solidFill>
                  <a:srgbClr val="006FC0"/>
                </a:solidFill>
                <a:latin typeface="Cambria Math"/>
                <a:cs typeface="Cambria Math"/>
              </a:rPr>
              <a:t>(𝒕</a:t>
            </a:r>
            <a:r>
              <a:rPr sz="2200" spc="30" dirty="0" smtClean="0">
                <a:solidFill>
                  <a:srgbClr val="006FC0"/>
                </a:solidFill>
                <a:latin typeface="Cambria Math"/>
                <a:cs typeface="Cambria Math"/>
              </a:rPr>
              <a:t>)</a:t>
            </a:r>
            <a:r>
              <a:rPr sz="2200" b="1" spc="30" dirty="0" smtClean="0">
                <a:solidFill>
                  <a:srgbClr val="006FC0"/>
                </a:solidFill>
                <a:latin typeface="Calibri"/>
                <a:cs typeface="Calibri"/>
              </a:rPr>
              <a:t>:</a:t>
            </a:r>
            <a:r>
              <a:rPr lang="en-US" sz="2200" b="1" spc="30" dirty="0" smtClean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2000" spc="-15" dirty="0" smtClean="0">
                <a:cs typeface="Calibri"/>
              </a:rPr>
              <a:t>Part </a:t>
            </a:r>
            <a:r>
              <a:rPr lang="en-US" sz="2000" dirty="0" smtClean="0">
                <a:cs typeface="Calibri"/>
              </a:rPr>
              <a:t>of </a:t>
            </a:r>
            <a:r>
              <a:rPr lang="en-US" sz="2000" spc="5" dirty="0" smtClean="0">
                <a:cs typeface="Calibri"/>
              </a:rPr>
              <a:t>the </a:t>
            </a:r>
            <a:r>
              <a:rPr lang="en-US" sz="2000" spc="10" dirty="0" smtClean="0">
                <a:cs typeface="Calibri"/>
              </a:rPr>
              <a:t>time </a:t>
            </a:r>
            <a:r>
              <a:rPr lang="en-US" sz="2000" spc="5" dirty="0" smtClean="0">
                <a:cs typeface="Calibri"/>
              </a:rPr>
              <a:t>response that </a:t>
            </a:r>
            <a:r>
              <a:rPr lang="en-US" sz="2000" dirty="0" smtClean="0">
                <a:cs typeface="Calibri"/>
              </a:rPr>
              <a:t>goes </a:t>
            </a:r>
            <a:r>
              <a:rPr lang="en-US" sz="2000" spc="5" dirty="0" smtClean="0">
                <a:cs typeface="Calibri"/>
              </a:rPr>
              <a:t>to </a:t>
            </a:r>
            <a:r>
              <a:rPr lang="en-US" sz="2000" spc="-20" dirty="0" smtClean="0">
                <a:cs typeface="Calibri"/>
              </a:rPr>
              <a:t>zero </a:t>
            </a:r>
            <a:r>
              <a:rPr lang="en-US" sz="2000" spc="10" dirty="0" smtClean="0">
                <a:cs typeface="Calibri"/>
              </a:rPr>
              <a:t>as time </a:t>
            </a:r>
            <a:r>
              <a:rPr lang="en-US" sz="2000" spc="-5" dirty="0" smtClean="0">
                <a:cs typeface="Calibri"/>
              </a:rPr>
              <a:t>tends </a:t>
            </a:r>
            <a:r>
              <a:rPr lang="en-US" sz="2000" spc="5" dirty="0" smtClean="0">
                <a:cs typeface="Calibri"/>
              </a:rPr>
              <a:t>to</a:t>
            </a:r>
            <a:r>
              <a:rPr lang="en-US" sz="2000" spc="-310" dirty="0" smtClean="0">
                <a:cs typeface="Calibri"/>
              </a:rPr>
              <a:t> </a:t>
            </a:r>
            <a:r>
              <a:rPr lang="en-US" sz="2000" dirty="0" smtClean="0">
                <a:cs typeface="Calibri"/>
              </a:rPr>
              <a:t>be large</a:t>
            </a:r>
          </a:p>
          <a:p>
            <a:pPr marL="380963" indent="-343499">
              <a:spcBef>
                <a:spcPts val="635"/>
              </a:spcBef>
              <a:buFont typeface="Arial"/>
              <a:buChar char="•"/>
              <a:tabLst>
                <a:tab pos="380963" algn="l"/>
                <a:tab pos="381599" algn="l"/>
              </a:tabLst>
            </a:pPr>
            <a:r>
              <a:rPr lang="en-US" sz="2000" spc="-10" dirty="0" smtClean="0">
                <a:solidFill>
                  <a:srgbClr val="FF0000"/>
                </a:solidFill>
                <a:latin typeface="Calibri"/>
                <a:cs typeface="Calibri"/>
              </a:rPr>
              <a:t>It is depend on system poles only and not on type of input</a:t>
            </a:r>
            <a:endParaRPr sz="20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62400" y="1657350"/>
            <a:ext cx="4876800" cy="2527607"/>
          </a:xfrm>
          <a:prstGeom prst="rect">
            <a:avLst/>
          </a:prstGeom>
        </p:spPr>
        <p:txBody>
          <a:bodyPr vert="horz" wrap="square" lIns="0" tIns="85082" rIns="0" bIns="0" rtlCol="0">
            <a:spAutoFit/>
          </a:bodyPr>
          <a:lstStyle/>
          <a:p>
            <a:pPr marL="393662" indent="-343499">
              <a:spcBef>
                <a:spcPts val="670"/>
              </a:spcBef>
              <a:buFont typeface="Arial"/>
              <a:buChar char="•"/>
              <a:tabLst>
                <a:tab pos="393662" algn="l"/>
                <a:tab pos="394298" algn="l"/>
              </a:tabLst>
            </a:pPr>
            <a:r>
              <a:rPr sz="2200" b="1" spc="15" dirty="0">
                <a:solidFill>
                  <a:srgbClr val="006FC0"/>
                </a:solidFill>
                <a:latin typeface="Calibri"/>
                <a:cs typeface="Calibri"/>
              </a:rPr>
              <a:t>Steady </a:t>
            </a:r>
            <a:r>
              <a:rPr sz="2200" b="1" spc="10" dirty="0">
                <a:solidFill>
                  <a:srgbClr val="006FC0"/>
                </a:solidFill>
                <a:latin typeface="Calibri"/>
                <a:cs typeface="Calibri"/>
              </a:rPr>
              <a:t>state </a:t>
            </a:r>
            <a:r>
              <a:rPr sz="2200" b="1" spc="25" dirty="0">
                <a:solidFill>
                  <a:srgbClr val="006FC0"/>
                </a:solidFill>
                <a:latin typeface="Calibri"/>
                <a:cs typeface="Calibri"/>
              </a:rPr>
              <a:t>response</a:t>
            </a:r>
            <a:r>
              <a:rPr sz="2200" b="1" spc="-1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30" dirty="0">
                <a:solidFill>
                  <a:srgbClr val="006FC0"/>
                </a:solidFill>
                <a:latin typeface="Cambria Math"/>
                <a:cs typeface="Cambria Math"/>
              </a:rPr>
              <a:t>𝒚</a:t>
            </a:r>
            <a:r>
              <a:rPr sz="2300" spc="44" baseline="-16129" dirty="0">
                <a:solidFill>
                  <a:srgbClr val="006FC0"/>
                </a:solidFill>
                <a:latin typeface="Cambria Math"/>
                <a:cs typeface="Cambria Math"/>
              </a:rPr>
              <a:t>𝒔𝒔</a:t>
            </a:r>
            <a:r>
              <a:rPr sz="2200" spc="30" dirty="0">
                <a:solidFill>
                  <a:srgbClr val="006FC0"/>
                </a:solidFill>
                <a:latin typeface="Cambria Math"/>
                <a:cs typeface="Cambria Math"/>
              </a:rPr>
              <a:t>(𝒕)</a:t>
            </a:r>
            <a:r>
              <a:rPr sz="2200" b="1" spc="30" dirty="0">
                <a:solidFill>
                  <a:srgbClr val="006FC0"/>
                </a:solidFill>
                <a:latin typeface="Calibri"/>
                <a:cs typeface="Calibri"/>
              </a:rPr>
              <a:t>:</a:t>
            </a:r>
            <a:endParaRPr sz="2200" dirty="0">
              <a:latin typeface="Calibri"/>
              <a:cs typeface="Calibri"/>
            </a:endParaRPr>
          </a:p>
          <a:p>
            <a:pPr marL="507950">
              <a:spcBef>
                <a:spcPts val="575"/>
              </a:spcBef>
              <a:tabLst>
                <a:tab pos="793671" algn="l"/>
              </a:tabLst>
            </a:pPr>
            <a:r>
              <a:rPr sz="2000" spc="15" dirty="0">
                <a:latin typeface="Arial"/>
                <a:cs typeface="Arial"/>
              </a:rPr>
              <a:t>–	</a:t>
            </a:r>
            <a:r>
              <a:rPr sz="2000" spc="-5" dirty="0">
                <a:latin typeface="Calibri"/>
                <a:cs typeface="Calibri"/>
              </a:rPr>
              <a:t>Steady </a:t>
            </a:r>
            <a:r>
              <a:rPr sz="2000" dirty="0">
                <a:latin typeface="Calibri"/>
                <a:cs typeface="Calibri"/>
              </a:rPr>
              <a:t>state response 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spc="5" dirty="0">
                <a:latin typeface="Calibri"/>
                <a:cs typeface="Calibri"/>
              </a:rPr>
              <a:t>the </a:t>
            </a:r>
            <a:r>
              <a:rPr sz="2000" spc="10" dirty="0">
                <a:latin typeface="Calibri"/>
                <a:cs typeface="Calibri"/>
              </a:rPr>
              <a:t>time </a:t>
            </a:r>
            <a:r>
              <a:rPr sz="2000" spc="-10" dirty="0">
                <a:latin typeface="Calibri"/>
                <a:cs typeface="Calibri"/>
              </a:rPr>
              <a:t>response </a:t>
            </a:r>
            <a:r>
              <a:rPr sz="2000" dirty="0">
                <a:latin typeface="Calibri"/>
                <a:cs typeface="Calibri"/>
              </a:rPr>
              <a:t>of </a:t>
            </a:r>
            <a:r>
              <a:rPr sz="2000" spc="10" dirty="0">
                <a:latin typeface="Calibri"/>
                <a:cs typeface="Calibri"/>
              </a:rPr>
              <a:t>a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system after </a:t>
            </a:r>
            <a:r>
              <a:rPr sz="2200" spc="-5" dirty="0">
                <a:latin typeface="Calibri"/>
                <a:cs typeface="Calibri"/>
              </a:rPr>
              <a:t>transient</a:t>
            </a:r>
            <a:endParaRPr sz="2200" dirty="0">
              <a:latin typeface="Calibri"/>
              <a:cs typeface="Calibri"/>
            </a:endParaRPr>
          </a:p>
          <a:p>
            <a:pPr marL="794307">
              <a:spcBef>
                <a:spcPts val="125"/>
              </a:spcBef>
            </a:pPr>
            <a:r>
              <a:rPr sz="2200" dirty="0">
                <a:latin typeface="Calibri"/>
                <a:cs typeface="Calibri"/>
              </a:rPr>
              <a:t>practically vanishes </a:t>
            </a:r>
            <a:r>
              <a:rPr sz="2200" spc="5" dirty="0">
                <a:latin typeface="Calibri"/>
                <a:cs typeface="Calibri"/>
              </a:rPr>
              <a:t>and </a:t>
            </a:r>
            <a:r>
              <a:rPr sz="2200" spc="10" dirty="0">
                <a:latin typeface="Calibri"/>
                <a:cs typeface="Calibri"/>
              </a:rPr>
              <a:t>as </a:t>
            </a:r>
            <a:r>
              <a:rPr sz="2200" spc="15" dirty="0">
                <a:latin typeface="Calibri"/>
                <a:cs typeface="Calibri"/>
              </a:rPr>
              <a:t>time </a:t>
            </a:r>
            <a:r>
              <a:rPr sz="2200" dirty="0">
                <a:latin typeface="Calibri"/>
                <a:cs typeface="Calibri"/>
              </a:rPr>
              <a:t>goes </a:t>
            </a:r>
            <a:r>
              <a:rPr sz="2200" spc="20" dirty="0">
                <a:latin typeface="Calibri"/>
                <a:cs typeface="Calibri"/>
              </a:rPr>
              <a:t>to</a:t>
            </a:r>
            <a:r>
              <a:rPr sz="2200" spc="-135" dirty="0">
                <a:latin typeface="Calibri"/>
                <a:cs typeface="Calibri"/>
              </a:rPr>
              <a:t> </a:t>
            </a:r>
            <a:r>
              <a:rPr sz="2200" spc="10" dirty="0" smtClean="0">
                <a:latin typeface="Calibri"/>
                <a:cs typeface="Calibri"/>
              </a:rPr>
              <a:t>infinite</a:t>
            </a:r>
            <a:endParaRPr lang="en-US" sz="2200" spc="10" dirty="0" smtClean="0">
              <a:latin typeface="Calibri"/>
              <a:cs typeface="Calibri"/>
            </a:endParaRPr>
          </a:p>
          <a:p>
            <a:pPr marL="794307">
              <a:spcBef>
                <a:spcPts val="125"/>
              </a:spcBef>
            </a:pPr>
            <a:r>
              <a:rPr lang="en-US" sz="2200" spc="10" dirty="0" smtClean="0">
                <a:solidFill>
                  <a:srgbClr val="FF0000"/>
                </a:solidFill>
                <a:latin typeface="Calibri"/>
                <a:cs typeface="Calibri"/>
              </a:rPr>
              <a:t>It is depends on both type of input and location of system poles</a:t>
            </a:r>
            <a:endParaRPr lang="en-US" sz="2200" spc="15" dirty="0" smtClean="0">
              <a:solidFill>
                <a:srgbClr val="FF0000"/>
              </a:solidFill>
              <a:latin typeface="Cambria Math"/>
              <a:cs typeface="Cambria Math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4248150"/>
            <a:ext cx="594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4307">
              <a:spcBef>
                <a:spcPts val="125"/>
              </a:spcBef>
            </a:pPr>
            <a:r>
              <a:rPr lang="en-US" spc="15" dirty="0" smtClean="0">
                <a:latin typeface="Cambria Math"/>
                <a:cs typeface="Cambria Math"/>
              </a:rPr>
              <a:t>Total Time response     </a:t>
            </a:r>
            <a:r>
              <a:rPr lang="en-US" spc="15" dirty="0" smtClean="0">
                <a:solidFill>
                  <a:srgbClr val="FF0000"/>
                </a:solidFill>
                <a:latin typeface="Cambria Math"/>
                <a:cs typeface="Cambria Math"/>
              </a:rPr>
              <a:t>y</a:t>
            </a:r>
            <a:r>
              <a:rPr lang="en-US" spc="480" dirty="0" smtClean="0">
                <a:solidFill>
                  <a:srgbClr val="FF0000"/>
                </a:solidFill>
                <a:latin typeface="Cambria Math"/>
                <a:cs typeface="Cambria Math"/>
              </a:rPr>
              <a:t>(t</a:t>
            </a:r>
            <a:r>
              <a:rPr lang="en-US" spc="10" dirty="0" smtClean="0">
                <a:solidFill>
                  <a:srgbClr val="FF0000"/>
                </a:solidFill>
                <a:latin typeface="Cambria Math"/>
                <a:cs typeface="Cambria Math"/>
              </a:rPr>
              <a:t>)</a:t>
            </a:r>
            <a:r>
              <a:rPr lang="en-US" spc="20" dirty="0" smtClean="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lang="en-US" spc="150" dirty="0" smtClean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pc="30" dirty="0" smtClean="0">
                <a:solidFill>
                  <a:srgbClr val="FF0000"/>
                </a:solidFill>
                <a:latin typeface="Cambria Math"/>
                <a:cs typeface="Cambria Math"/>
              </a:rPr>
              <a:t>𝑦</a:t>
            </a:r>
            <a:r>
              <a:rPr lang="en-US" spc="44" baseline="-16129" dirty="0" smtClean="0">
                <a:solidFill>
                  <a:srgbClr val="FF0000"/>
                </a:solidFill>
                <a:latin typeface="Cambria Math"/>
                <a:cs typeface="Cambria Math"/>
              </a:rPr>
              <a:t>𝑡r</a:t>
            </a:r>
            <a:r>
              <a:rPr lang="en-US" spc="45" dirty="0" smtClean="0">
                <a:solidFill>
                  <a:srgbClr val="FF0000"/>
                </a:solidFill>
                <a:latin typeface="Cambria Math"/>
                <a:cs typeface="Cambria Math"/>
              </a:rPr>
              <a:t>(𝑡) +</a:t>
            </a:r>
            <a:r>
              <a:rPr lang="en-US" spc="-50" dirty="0" smtClean="0">
                <a:solidFill>
                  <a:srgbClr val="FF0000"/>
                </a:solidFill>
                <a:latin typeface="Cambria Math"/>
                <a:cs typeface="Cambria Math"/>
              </a:rPr>
              <a:t>𝑦</a:t>
            </a:r>
            <a:r>
              <a:rPr lang="en-US" spc="-75" baseline="-16129" dirty="0" smtClean="0">
                <a:solidFill>
                  <a:srgbClr val="FF0000"/>
                </a:solidFill>
                <a:latin typeface="Cambria Math"/>
                <a:cs typeface="Cambria Math"/>
              </a:rPr>
              <a:t>𝑠𝑠</a:t>
            </a:r>
            <a:r>
              <a:rPr lang="en-US" spc="-217" baseline="-16129" dirty="0" smtClean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pc="45" dirty="0" smtClean="0">
                <a:solidFill>
                  <a:srgbClr val="FF0000"/>
                </a:solidFill>
                <a:latin typeface="Cambria Math"/>
                <a:cs typeface="Cambria Math"/>
              </a:rPr>
              <a:t>(𝑡)</a:t>
            </a:r>
            <a:endParaRPr lang="en-US" dirty="0">
              <a:solidFill>
                <a:srgbClr val="FF0000"/>
              </a:solidFill>
              <a:latin typeface="Cambria Math"/>
              <a:cs typeface="Cambria 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3470</TotalTime>
  <Words>4235</Words>
  <Application>Microsoft Office PowerPoint</Application>
  <PresentationFormat>On-screen Show (16:9)</PresentationFormat>
  <Paragraphs>1158</Paragraphs>
  <Slides>86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Office Theme</vt:lpstr>
      <vt:lpstr>Slide 1</vt:lpstr>
      <vt:lpstr>Unit 1: Revision</vt:lpstr>
      <vt:lpstr> Objective </vt:lpstr>
      <vt:lpstr>Time Domain Analysis</vt:lpstr>
      <vt:lpstr> System Response</vt:lpstr>
      <vt:lpstr> System Response</vt:lpstr>
      <vt:lpstr>Natural and Forced Responses</vt:lpstr>
      <vt:lpstr>Natural and Forced Responses</vt:lpstr>
      <vt:lpstr>Transient and Steady State Responses</vt:lpstr>
      <vt:lpstr>Transient and Steady State Responses</vt:lpstr>
      <vt:lpstr>Standard Test Inputs</vt:lpstr>
      <vt:lpstr>Standard Test Inputs</vt:lpstr>
      <vt:lpstr>Standard Test Inputs</vt:lpstr>
      <vt:lpstr>Standard Test Inputs</vt:lpstr>
      <vt:lpstr>First order System</vt:lpstr>
      <vt:lpstr>1st Order Systems</vt:lpstr>
      <vt:lpstr>Impulse Response of 1st Order Systems</vt:lpstr>
      <vt:lpstr>Step Response of 1st Order Systems</vt:lpstr>
      <vt:lpstr>TIME RESPONSE</vt:lpstr>
      <vt:lpstr>Slide 20</vt:lpstr>
      <vt:lpstr>Slide 21</vt:lpstr>
      <vt:lpstr>Ramp Response of 1st Order Systems</vt:lpstr>
      <vt:lpstr>Parabolic Response of 1st Order Systems</vt:lpstr>
      <vt:lpstr>Second order systems</vt:lpstr>
      <vt:lpstr>Second order systems</vt:lpstr>
      <vt:lpstr>Second order systems</vt:lpstr>
      <vt:lpstr>Standard Form of 2nd Order System</vt:lpstr>
      <vt:lpstr>Important System Parameters</vt:lpstr>
      <vt:lpstr>Second order system</vt:lpstr>
      <vt:lpstr>Slide 30</vt:lpstr>
      <vt:lpstr>Slide 31</vt:lpstr>
      <vt:lpstr>Response of 2nd Order Systems</vt:lpstr>
      <vt:lpstr>Damping and Types of Damping</vt:lpstr>
      <vt:lpstr>Types of Damping</vt:lpstr>
      <vt:lpstr>Second order systems</vt:lpstr>
      <vt:lpstr>Second order systems</vt:lpstr>
      <vt:lpstr>Impulse Response of 2nd</vt:lpstr>
      <vt:lpstr>Impulse Response of 2nd</vt:lpstr>
      <vt:lpstr>Impulse Response of 2nd</vt:lpstr>
      <vt:lpstr>Impulse Response of 2nd</vt:lpstr>
      <vt:lpstr>Step Response of 2nd</vt:lpstr>
      <vt:lpstr>Step Response of 2nd</vt:lpstr>
      <vt:lpstr>Step Response of 2nd Order Systems</vt:lpstr>
      <vt:lpstr>Second order systems</vt:lpstr>
      <vt:lpstr>Step Response of 2nd</vt:lpstr>
      <vt:lpstr>Step Response of 2nd</vt:lpstr>
      <vt:lpstr>Step Response of 2nd</vt:lpstr>
      <vt:lpstr>Overview</vt:lpstr>
      <vt:lpstr>Slide 49</vt:lpstr>
      <vt:lpstr>Time Response Specifications : Motivation</vt:lpstr>
      <vt:lpstr>Time Response Specifications</vt:lpstr>
      <vt:lpstr>Time Response Specifications</vt:lpstr>
      <vt:lpstr>Time Response Specifications</vt:lpstr>
      <vt:lpstr>Step Response of 2nd</vt:lpstr>
      <vt:lpstr>Step Response of 2nd</vt:lpstr>
      <vt:lpstr>Step Response of 2nd Order Systems</vt:lpstr>
      <vt:lpstr>Second order systems</vt:lpstr>
      <vt:lpstr>Expression for Rise Time</vt:lpstr>
      <vt:lpstr>Expression for Peak Time</vt:lpstr>
      <vt:lpstr>Expression for Peak Overshoot</vt:lpstr>
      <vt:lpstr>Expression for Settling Time</vt:lpstr>
      <vt:lpstr>Expression for Settling Time</vt:lpstr>
      <vt:lpstr>Time domain parameters</vt:lpstr>
      <vt:lpstr>Application of Damped Systems</vt:lpstr>
      <vt:lpstr>Slide 65</vt:lpstr>
      <vt:lpstr>Transient and Steady State Responses</vt:lpstr>
      <vt:lpstr>Steady State Error</vt:lpstr>
      <vt:lpstr>Steady State Error for Standard Inputs</vt:lpstr>
      <vt:lpstr>Steady State Error for Standard Inputs</vt:lpstr>
      <vt:lpstr>Features of Steady State Error</vt:lpstr>
      <vt:lpstr>Type of a System</vt:lpstr>
      <vt:lpstr>Steady State Error for unit step input</vt:lpstr>
      <vt:lpstr>Steady State Error for unit  Ramp input </vt:lpstr>
      <vt:lpstr>Steady State Error for unit parabolic input </vt:lpstr>
      <vt:lpstr>Steady State Error for Different Systems</vt:lpstr>
      <vt:lpstr>Steady State Error for  step input</vt:lpstr>
      <vt:lpstr>Steady State Error for Ramp input</vt:lpstr>
      <vt:lpstr>Steady State Error for  Unit  Parabolic  input</vt:lpstr>
      <vt:lpstr>Steady State Error for Different Systems</vt:lpstr>
      <vt:lpstr>Steady State Error for Unit step input </vt:lpstr>
      <vt:lpstr>Steady State Error for Unit  Ramp input </vt:lpstr>
      <vt:lpstr>Steady State Error for Unit   parabolic input </vt:lpstr>
      <vt:lpstr>Steady State Error for Different Systems</vt:lpstr>
      <vt:lpstr>Steady State Error for Different Systems</vt:lpstr>
      <vt:lpstr>Steady state error</vt:lpstr>
      <vt:lpstr>Summary 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sps</cp:lastModifiedBy>
  <cp:revision>204</cp:revision>
  <dcterms:created xsi:type="dcterms:W3CDTF">2020-08-10T08:57:13Z</dcterms:created>
  <dcterms:modified xsi:type="dcterms:W3CDTF">2020-09-22T16:21:09Z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2017-07-30T00:00:00Z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2020-08-10T00:00:00Z</vt:filetime>
  </property>
</Properties>
</file>